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bookmarkIdSeed="4">
  <p:sldMasterIdLst>
    <p:sldMasterId id="2147483695" r:id="rId1"/>
    <p:sldMasterId id="2147486746" r:id="rId2"/>
  </p:sldMasterIdLst>
  <p:notesMasterIdLst>
    <p:notesMasterId r:id="rId78"/>
  </p:notesMasterIdLst>
  <p:handoutMasterIdLst>
    <p:handoutMasterId r:id="rId79"/>
  </p:handoutMasterIdLst>
  <p:sldIdLst>
    <p:sldId id="437" r:id="rId3"/>
    <p:sldId id="298" r:id="rId4"/>
    <p:sldId id="710" r:id="rId5"/>
    <p:sldId id="314" r:id="rId6"/>
    <p:sldId id="307" r:id="rId7"/>
    <p:sldId id="300" r:id="rId8"/>
    <p:sldId id="693" r:id="rId9"/>
    <p:sldId id="709" r:id="rId10"/>
    <p:sldId id="418" r:id="rId11"/>
    <p:sldId id="460" r:id="rId12"/>
    <p:sldId id="649" r:id="rId13"/>
    <p:sldId id="679" r:id="rId14"/>
    <p:sldId id="313" r:id="rId15"/>
    <p:sldId id="652" r:id="rId16"/>
    <p:sldId id="320" r:id="rId17"/>
    <p:sldId id="716" r:id="rId18"/>
    <p:sldId id="654" r:id="rId19"/>
    <p:sldId id="655" r:id="rId20"/>
    <p:sldId id="657" r:id="rId21"/>
    <p:sldId id="680" r:id="rId22"/>
    <p:sldId id="658" r:id="rId23"/>
    <p:sldId id="659" r:id="rId24"/>
    <p:sldId id="681" r:id="rId25"/>
    <p:sldId id="661" r:id="rId26"/>
    <p:sldId id="711" r:id="rId27"/>
    <p:sldId id="714" r:id="rId28"/>
    <p:sldId id="663" r:id="rId29"/>
    <p:sldId id="664" r:id="rId30"/>
    <p:sldId id="326" r:id="rId31"/>
    <p:sldId id="682" r:id="rId32"/>
    <p:sldId id="695" r:id="rId33"/>
    <p:sldId id="668" r:id="rId34"/>
    <p:sldId id="666" r:id="rId35"/>
    <p:sldId id="321" r:id="rId36"/>
    <p:sldId id="665" r:id="rId37"/>
    <p:sldId id="669" r:id="rId38"/>
    <p:sldId id="670" r:id="rId39"/>
    <p:sldId id="671" r:id="rId40"/>
    <p:sldId id="672" r:id="rId41"/>
    <p:sldId id="673" r:id="rId42"/>
    <p:sldId id="674" r:id="rId43"/>
    <p:sldId id="717" r:id="rId44"/>
    <p:sldId id="404" r:id="rId45"/>
    <p:sldId id="696" r:id="rId46"/>
    <p:sldId id="718" r:id="rId47"/>
    <p:sldId id="470" r:id="rId48"/>
    <p:sldId id="684" r:id="rId49"/>
    <p:sldId id="421" r:id="rId50"/>
    <p:sldId id="645" r:id="rId51"/>
    <p:sldId id="461" r:id="rId52"/>
    <p:sldId id="689" r:id="rId53"/>
    <p:sldId id="463" r:id="rId54"/>
    <p:sldId id="462" r:id="rId55"/>
    <p:sldId id="473" r:id="rId56"/>
    <p:sldId id="713" r:id="rId57"/>
    <p:sldId id="464" r:id="rId58"/>
    <p:sldId id="465" r:id="rId59"/>
    <p:sldId id="646" r:id="rId60"/>
    <p:sldId id="647" r:id="rId61"/>
    <p:sldId id="468" r:id="rId62"/>
    <p:sldId id="474" r:id="rId63"/>
    <p:sldId id="715" r:id="rId64"/>
    <p:sldId id="476" r:id="rId65"/>
    <p:sldId id="477" r:id="rId66"/>
    <p:sldId id="698" r:id="rId67"/>
    <p:sldId id="478" r:id="rId68"/>
    <p:sldId id="479" r:id="rId69"/>
    <p:sldId id="480" r:id="rId70"/>
    <p:sldId id="697" r:id="rId71"/>
    <p:sldId id="699" r:id="rId72"/>
    <p:sldId id="700" r:id="rId73"/>
    <p:sldId id="701" r:id="rId74"/>
    <p:sldId id="702" r:id="rId75"/>
    <p:sldId id="703" r:id="rId76"/>
    <p:sldId id="708" r:id="rId7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joo Kim" initials="HK" lastIdx="1" clrIdx="0">
    <p:extLst>
      <p:ext uri="{19B8F6BF-5375-455C-9EA6-DF929625EA0E}">
        <p15:presenceInfo xmlns:p15="http://schemas.microsoft.com/office/powerpoint/2012/main" userId="S-1-5-21-550961876-1697389466-365980730-672160" providerId="AD"/>
      </p:ext>
    </p:extLst>
  </p:cmAuthor>
  <p:cmAuthor id="2" name="Zhijuan Sheng" initials="" lastIdx="0" clrIdx="1"/>
  <p:cmAuthor id="3" name="Grace Kim" initials="GK" lastIdx="186" clrIdx="2">
    <p:extLst>
      <p:ext uri="{19B8F6BF-5375-455C-9EA6-DF929625EA0E}">
        <p15:presenceInfo xmlns:p15="http://schemas.microsoft.com/office/powerpoint/2012/main" userId="Grace Kim" providerId="None"/>
      </p:ext>
    </p:extLst>
  </p:cmAuthor>
  <p:cmAuthor id="4" name="Grace Kim" initials="GK [2]" lastIdx="8" clrIdx="3">
    <p:extLst>
      <p:ext uri="{19B8F6BF-5375-455C-9EA6-DF929625EA0E}">
        <p15:presenceInfo xmlns:p15="http://schemas.microsoft.com/office/powerpoint/2012/main" userId="S::grkim@ph.lacounty.gov::144cb04b-1ab6-44ff-9a9c-90ba6e15e5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7F504D"/>
    <a:srgbClr val="1F4E79"/>
    <a:srgbClr val="9DC3E6"/>
    <a:srgbClr val="2E75B6"/>
    <a:srgbClr val="D9E2F3"/>
    <a:srgbClr val="FFF2CC"/>
    <a:srgbClr val="40B6C4"/>
    <a:srgbClr val="FD8D3C"/>
    <a:srgbClr val="74C4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0" autoAdjust="0"/>
    <p:restoredTop sz="59224" autoAdjust="0"/>
  </p:normalViewPr>
  <p:slideViewPr>
    <p:cSldViewPr showGuides="1">
      <p:cViewPr>
        <p:scale>
          <a:sx n="70" d="100"/>
          <a:sy n="70" d="100"/>
        </p:scale>
        <p:origin x="2664" y="-48"/>
      </p:cViewPr>
      <p:guideLst>
        <p:guide orient="horz" pos="3888"/>
        <p:guide pos="576"/>
      </p:guideLst>
    </p:cSldViewPr>
  </p:slideViewPr>
  <p:outlineViewPr>
    <p:cViewPr>
      <p:scale>
        <a:sx n="33" d="100"/>
        <a:sy n="33" d="100"/>
      </p:scale>
      <p:origin x="0" y="-580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285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0060"/>
          </a:xfrm>
          <a:prstGeom prst="rect">
            <a:avLst/>
          </a:prstGeom>
        </p:spPr>
        <p:txBody>
          <a:bodyPr vert="horz" lIns="96620" tIns="48309" rIns="96620" bIns="48309" rtlCol="0"/>
          <a:lstStyle>
            <a:lvl1pPr algn="l">
              <a:defRPr sz="1200"/>
            </a:lvl1pPr>
          </a:lstStyle>
          <a:p>
            <a:endParaRPr lang="en-US" dirty="0"/>
          </a:p>
        </p:txBody>
      </p:sp>
      <p:sp>
        <p:nvSpPr>
          <p:cNvPr id="3" name="Date Placeholder 2"/>
          <p:cNvSpPr>
            <a:spLocks noGrp="1"/>
          </p:cNvSpPr>
          <p:nvPr>
            <p:ph type="dt" sz="quarter" idx="1"/>
          </p:nvPr>
        </p:nvSpPr>
        <p:spPr>
          <a:xfrm>
            <a:off x="4143592" y="2"/>
            <a:ext cx="3169920" cy="480060"/>
          </a:xfrm>
          <a:prstGeom prst="rect">
            <a:avLst/>
          </a:prstGeom>
        </p:spPr>
        <p:txBody>
          <a:bodyPr vert="horz" lIns="96620" tIns="48309" rIns="96620" bIns="48309" rtlCol="0"/>
          <a:lstStyle>
            <a:lvl1pPr algn="r">
              <a:defRPr sz="1200"/>
            </a:lvl1pPr>
          </a:lstStyle>
          <a:p>
            <a:fld id="{71B6E036-E03C-5842-901C-1E87ADD77BC2}" type="datetimeFigureOut">
              <a:rPr lang="en-US" smtClean="0"/>
              <a:t>10/14/2021</a:t>
            </a:fld>
            <a:endParaRPr lang="en-US" dirty="0"/>
          </a:p>
        </p:txBody>
      </p:sp>
      <p:sp>
        <p:nvSpPr>
          <p:cNvPr id="4" name="Footer Placeholder 3"/>
          <p:cNvSpPr>
            <a:spLocks noGrp="1"/>
          </p:cNvSpPr>
          <p:nvPr>
            <p:ph type="ftr" sz="quarter" idx="2"/>
          </p:nvPr>
        </p:nvSpPr>
        <p:spPr>
          <a:xfrm>
            <a:off x="1" y="9119479"/>
            <a:ext cx="3169920" cy="480060"/>
          </a:xfrm>
          <a:prstGeom prst="rect">
            <a:avLst/>
          </a:prstGeom>
        </p:spPr>
        <p:txBody>
          <a:bodyPr vert="horz" lIns="96620" tIns="48309" rIns="96620" bIns="48309" rtlCol="0" anchor="b"/>
          <a:lstStyle>
            <a:lvl1pPr algn="l">
              <a:defRPr sz="1200"/>
            </a:lvl1pPr>
          </a:lstStyle>
          <a:p>
            <a:endParaRPr lang="en-US" dirty="0"/>
          </a:p>
        </p:txBody>
      </p:sp>
      <p:sp>
        <p:nvSpPr>
          <p:cNvPr id="6" name="Slide Number Placeholder 5"/>
          <p:cNvSpPr>
            <a:spLocks noGrp="1"/>
          </p:cNvSpPr>
          <p:nvPr>
            <p:ph type="sldNum" sz="quarter" idx="3"/>
          </p:nvPr>
        </p:nvSpPr>
        <p:spPr>
          <a:xfrm>
            <a:off x="4142964" y="9119175"/>
            <a:ext cx="3170582" cy="482027"/>
          </a:xfrm>
          <a:prstGeom prst="rect">
            <a:avLst/>
          </a:prstGeom>
        </p:spPr>
        <p:txBody>
          <a:bodyPr vert="horz" lIns="94826" tIns="47415" rIns="94826" bIns="47415" rtlCol="0" anchor="b"/>
          <a:lstStyle>
            <a:lvl1pPr algn="r">
              <a:defRPr sz="1200"/>
            </a:lvl1pPr>
          </a:lstStyle>
          <a:p>
            <a:fld id="{AA75FED7-3E1D-4CC9-A9CD-439FBAD71DFE}" type="slidenum">
              <a:rPr lang="en-US" smtClean="0"/>
              <a:t>‹#›</a:t>
            </a:fld>
            <a:endParaRPr lang="en-US" dirty="0"/>
          </a:p>
        </p:txBody>
      </p:sp>
    </p:spTree>
    <p:extLst>
      <p:ext uri="{BB962C8B-B14F-4D97-AF65-F5344CB8AC3E}">
        <p14:creationId xmlns:p14="http://schemas.microsoft.com/office/powerpoint/2010/main" val="776458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0060"/>
          </a:xfrm>
          <a:prstGeom prst="rect">
            <a:avLst/>
          </a:prstGeom>
        </p:spPr>
        <p:txBody>
          <a:bodyPr vert="horz" lIns="96620" tIns="48309" rIns="96620" bIns="48309" rtlCol="0"/>
          <a:lstStyle>
            <a:lvl1pPr algn="l">
              <a:defRPr sz="1200"/>
            </a:lvl1pPr>
          </a:lstStyle>
          <a:p>
            <a:endParaRPr lang="en-US" dirty="0"/>
          </a:p>
        </p:txBody>
      </p:sp>
      <p:sp>
        <p:nvSpPr>
          <p:cNvPr id="3" name="Date Placeholder 2"/>
          <p:cNvSpPr>
            <a:spLocks noGrp="1"/>
          </p:cNvSpPr>
          <p:nvPr>
            <p:ph type="dt" idx="1"/>
          </p:nvPr>
        </p:nvSpPr>
        <p:spPr>
          <a:xfrm>
            <a:off x="4143592" y="2"/>
            <a:ext cx="3169920" cy="480060"/>
          </a:xfrm>
          <a:prstGeom prst="rect">
            <a:avLst/>
          </a:prstGeom>
        </p:spPr>
        <p:txBody>
          <a:bodyPr vert="horz" lIns="96620" tIns="48309" rIns="96620" bIns="48309" rtlCol="0"/>
          <a:lstStyle>
            <a:lvl1pPr algn="r">
              <a:defRPr sz="1200"/>
            </a:lvl1pPr>
          </a:lstStyle>
          <a:p>
            <a:fld id="{2A3EB5FC-1857-1849-8047-3303091A6914}" type="datetimeFigureOut">
              <a:rPr lang="en-US" smtClean="0"/>
              <a:t>10/14/2021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20" tIns="48309" rIns="96620" bIns="48309" rtlCol="0" anchor="ctr"/>
          <a:lstStyle/>
          <a:p>
            <a:endParaRPr lang="en-US" dirty="0"/>
          </a:p>
        </p:txBody>
      </p:sp>
      <p:sp>
        <p:nvSpPr>
          <p:cNvPr id="5" name="Notes Placeholder 4"/>
          <p:cNvSpPr>
            <a:spLocks noGrp="1"/>
          </p:cNvSpPr>
          <p:nvPr>
            <p:ph type="body" sz="quarter" idx="3"/>
          </p:nvPr>
        </p:nvSpPr>
        <p:spPr>
          <a:xfrm>
            <a:off x="731520" y="4560575"/>
            <a:ext cx="5852160" cy="4320540"/>
          </a:xfrm>
          <a:prstGeom prst="rect">
            <a:avLst/>
          </a:prstGeom>
        </p:spPr>
        <p:txBody>
          <a:bodyPr vert="horz" lIns="96620" tIns="48309" rIns="96620" bIns="4830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119479"/>
            <a:ext cx="3169920" cy="480060"/>
          </a:xfrm>
          <a:prstGeom prst="rect">
            <a:avLst/>
          </a:prstGeom>
        </p:spPr>
        <p:txBody>
          <a:bodyPr vert="horz" lIns="96620" tIns="48309" rIns="96620" bIns="483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2" y="9119479"/>
            <a:ext cx="3169920" cy="480060"/>
          </a:xfrm>
          <a:prstGeom prst="rect">
            <a:avLst/>
          </a:prstGeom>
        </p:spPr>
        <p:txBody>
          <a:bodyPr vert="horz" lIns="96620" tIns="48309" rIns="96620" bIns="48309" rtlCol="0" anchor="b"/>
          <a:lstStyle>
            <a:lvl1pPr algn="r">
              <a:defRPr sz="1200"/>
            </a:lvl1pPr>
          </a:lstStyle>
          <a:p>
            <a:fld id="{F6DAE0CD-D28B-7943-AABC-BE60ED5BE82C}" type="slidenum">
              <a:rPr lang="en-US" smtClean="0"/>
              <a:t>‹#›</a:t>
            </a:fld>
            <a:endParaRPr lang="en-US" dirty="0"/>
          </a:p>
        </p:txBody>
      </p:sp>
    </p:spTree>
    <p:extLst>
      <p:ext uri="{BB962C8B-B14F-4D97-AF65-F5344CB8AC3E}">
        <p14:creationId xmlns:p14="http://schemas.microsoft.com/office/powerpoint/2010/main" val="17733632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spcAft>
        <a:spcPts val="0"/>
      </a:spcAft>
      <a:defRPr sz="1200" kern="1200">
        <a:solidFill>
          <a:schemeClr val="tx1"/>
        </a:solidFill>
        <a:latin typeface="+mn-lt"/>
        <a:ea typeface="+mn-ea"/>
        <a:cs typeface="+mn-cs"/>
      </a:defRPr>
    </a:lvl1pPr>
    <a:lvl2pPr marL="457200" algn="l" defTabSz="457200" rtl="0" eaLnBrk="1" latinLnBrk="0" hangingPunct="1">
      <a:spcAft>
        <a:spcPts val="0"/>
      </a:spcAft>
      <a:defRPr sz="1200" kern="1200">
        <a:solidFill>
          <a:schemeClr val="tx1"/>
        </a:solidFill>
        <a:latin typeface="+mn-lt"/>
        <a:ea typeface="+mn-ea"/>
        <a:cs typeface="+mn-cs"/>
      </a:defRPr>
    </a:lvl2pPr>
    <a:lvl3pPr marL="914400" algn="l" defTabSz="457200" rtl="0" eaLnBrk="1" latinLnBrk="0" hangingPunct="1">
      <a:spcAft>
        <a:spcPts val="0"/>
      </a:spcAft>
      <a:defRPr sz="1200" kern="1200">
        <a:solidFill>
          <a:schemeClr val="tx1"/>
        </a:solidFill>
        <a:latin typeface="+mn-lt"/>
        <a:ea typeface="+mn-ea"/>
        <a:cs typeface="+mn-cs"/>
      </a:defRPr>
    </a:lvl3pPr>
    <a:lvl4pPr marL="1371600" algn="l" defTabSz="457200" rtl="0" eaLnBrk="1" latinLnBrk="0" hangingPunct="1">
      <a:spcAft>
        <a:spcPts val="0"/>
      </a:spcAft>
      <a:defRPr sz="1200" kern="1200">
        <a:solidFill>
          <a:schemeClr val="tx1"/>
        </a:solidFill>
        <a:latin typeface="+mn-lt"/>
        <a:ea typeface="+mn-ea"/>
        <a:cs typeface="+mn-cs"/>
      </a:defRPr>
    </a:lvl4pPr>
    <a:lvl5pPr marL="1828800" algn="l" defTabSz="457200" rtl="0" eaLnBrk="1" latinLnBrk="0" hangingPunct="1">
      <a:spcAft>
        <a:spcPts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hiv/library/reports/hiv-surveillanc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altLang="zh-TW" b="0" dirty="0">
                <a:solidFill>
                  <a:schemeClr val="tx1"/>
                </a:solidFill>
                <a:cs typeface="Arial" panose="020B0604020202020204" pitchFamily="34" charset="0"/>
              </a:rPr>
              <a:t>This presentation is intended to provide a general overview of the epidemiology of Human Immunodeficiency Virus (HIV) Disease in Los Angeles County (LAC). </a:t>
            </a:r>
          </a:p>
          <a:p>
            <a:pPr>
              <a:spcAft>
                <a:spcPts val="0"/>
              </a:spcAft>
            </a:pPr>
            <a:endParaRPr lang="en-US" altLang="zh-TW" b="0" dirty="0">
              <a:solidFill>
                <a:schemeClr val="tx1"/>
              </a:solidFill>
              <a:cs typeface="Arial" panose="020B0604020202020204" pitchFamily="34" charset="0"/>
            </a:endParaRPr>
          </a:p>
          <a:p>
            <a:pPr>
              <a:spcAft>
                <a:spcPts val="0"/>
              </a:spcAft>
            </a:pPr>
            <a:r>
              <a:rPr lang="en-US" altLang="zh-TW" b="0" dirty="0">
                <a:solidFill>
                  <a:schemeClr val="tx1"/>
                </a:solidFill>
                <a:cs typeface="Arial" panose="020B0604020202020204" pitchFamily="34" charset="0"/>
              </a:rPr>
              <a:t>Data are provided by the Division of HIV and STD Programs (DHSP) located at 600 South Commonwealth Avenue, Suite 1260, Los Angeles, CA 90005.  </a:t>
            </a:r>
          </a:p>
          <a:p>
            <a:pPr>
              <a:spcAft>
                <a:spcPts val="0"/>
              </a:spcAft>
            </a:pPr>
            <a:endParaRPr lang="en-US" altLang="zh-TW" b="0" dirty="0">
              <a:solidFill>
                <a:schemeClr val="tx1"/>
              </a:solidFill>
              <a:cs typeface="Arial" panose="020B0604020202020204" pitchFamily="34" charset="0"/>
            </a:endParaRPr>
          </a:p>
          <a:p>
            <a:pPr>
              <a:spcAft>
                <a:spcPts val="0"/>
              </a:spcAft>
            </a:pPr>
            <a:r>
              <a:rPr lang="en-US" altLang="zh-TW" b="0" dirty="0">
                <a:solidFill>
                  <a:schemeClr val="tx1"/>
                </a:solidFill>
                <a:cs typeface="Arial" panose="020B0604020202020204" pitchFamily="34" charset="0"/>
              </a:rPr>
              <a:t>Notes are provided for each slide, intending to provide proper interpretation of the data presented on the slides.</a:t>
            </a:r>
          </a:p>
          <a:p>
            <a:pPr>
              <a:spcAft>
                <a:spcPts val="0"/>
              </a:spcAft>
            </a:pPr>
            <a:endParaRPr lang="en-US" altLang="zh-TW" b="0" dirty="0">
              <a:solidFill>
                <a:schemeClr val="tx1"/>
              </a:solidFill>
              <a:cs typeface="Arial" panose="020B0604020202020204" pitchFamily="34" charset="0"/>
            </a:endParaRPr>
          </a:p>
          <a:p>
            <a:pPr>
              <a:spcAft>
                <a:spcPts val="0"/>
              </a:spcAft>
            </a:pPr>
            <a:r>
              <a:rPr lang="en-US" altLang="zh-TW" b="0" dirty="0">
                <a:solidFill>
                  <a:schemeClr val="tx1"/>
                </a:solidFill>
                <a:cs typeface="Arial" panose="020B0604020202020204" pitchFamily="34" charset="0"/>
              </a:rPr>
              <a:t>Please note that data for years 2019 through 2020 are provisional due to reporting delays.</a:t>
            </a:r>
          </a:p>
        </p:txBody>
      </p:sp>
      <p:sp>
        <p:nvSpPr>
          <p:cNvPr id="4" name="Slide Number Placeholder 3"/>
          <p:cNvSpPr>
            <a:spLocks noGrp="1"/>
          </p:cNvSpPr>
          <p:nvPr>
            <p:ph type="sldNum" sz="quarter" idx="10"/>
          </p:nvPr>
        </p:nvSpPr>
        <p:spPr/>
        <p:txBody>
          <a:bodyPr/>
          <a:lstStyle/>
          <a:p>
            <a:pPr defTabSz="946752">
              <a:defRPr/>
            </a:pPr>
            <a:fld id="{F6DAE0CD-D28B-7943-AABC-BE60ED5BE82C}" type="slidenum">
              <a:rPr lang="en-US" kern="0">
                <a:solidFill>
                  <a:prstClr val="black"/>
                </a:solidFill>
              </a:rPr>
              <a:pPr defTabSz="946752">
                <a:defRPr/>
              </a:pPr>
              <a:t>0</a:t>
            </a:fld>
            <a:endParaRPr lang="en-US" kern="0" dirty="0">
              <a:solidFill>
                <a:prstClr val="black"/>
              </a:solidFill>
            </a:endParaRPr>
          </a:p>
        </p:txBody>
      </p:sp>
    </p:spTree>
    <p:extLst>
      <p:ext uri="{BB962C8B-B14F-4D97-AF65-F5344CB8AC3E}">
        <p14:creationId xmlns:p14="http://schemas.microsoft.com/office/powerpoint/2010/main" val="3604913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F6DAE0CD-D28B-7943-AABC-BE60ED5BE82C}" type="slidenum">
              <a:rPr lang="en-US" smtClean="0"/>
              <a:t>9</a:t>
            </a:fld>
            <a:endParaRPr lang="en-US" dirty="0"/>
          </a:p>
        </p:txBody>
      </p:sp>
    </p:spTree>
    <p:extLst>
      <p:ext uri="{BB962C8B-B14F-4D97-AF65-F5344CB8AC3E}">
        <p14:creationId xmlns:p14="http://schemas.microsoft.com/office/powerpoint/2010/main" val="126179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0000"/>
              </a:lnSpc>
            </a:pPr>
            <a:r>
              <a:rPr lang="en-US" baseline="0" dirty="0">
                <a:latin typeface="+mj-lt"/>
              </a:rPr>
              <a:t>This slide presents the distribution of sex and race/ethnicity among Los Angeles County (LAC) residents in 2019. </a:t>
            </a:r>
            <a:r>
              <a:rPr lang="en-US" baseline="0" dirty="0">
                <a:effectLst/>
                <a:latin typeface="+mj-lt"/>
                <a:ea typeface="Calibri" panose="020F0502020204030204" pitchFamily="34" charset="0"/>
                <a:cs typeface="Calibri" panose="020F0502020204030204" pitchFamily="34" charset="0"/>
              </a:rPr>
              <a:t>An estimated 10.3 million people resided in LAC in 2019. The Latinx population represents the largest population group (49%), followed by the White population (28%), the Asian population (15%), and the Black population (8%). Pacific Islanders (PI) and </a:t>
            </a:r>
            <a:r>
              <a:rPr lang="en-US" dirty="0">
                <a:effectLst/>
                <a:latin typeface="+mj-lt"/>
                <a:ea typeface="Calibri" panose="020F0502020204030204" pitchFamily="34" charset="0"/>
                <a:cs typeface="Calibri" panose="020F0502020204030204" pitchFamily="34" charset="0"/>
              </a:rPr>
              <a:t>American Indian/Alaskan Natives (</a:t>
            </a:r>
            <a:r>
              <a:rPr lang="en-US" baseline="0" dirty="0">
                <a:effectLst/>
                <a:latin typeface="+mj-lt"/>
                <a:ea typeface="Calibri" panose="020F0502020204030204" pitchFamily="34" charset="0"/>
                <a:cs typeface="Calibri" panose="020F0502020204030204" pitchFamily="34" charset="0"/>
              </a:rPr>
              <a:t>AI/AN) population represented &lt;1% of the total LAC population. Population estimates for multi-racial persons are not available.</a:t>
            </a:r>
          </a:p>
          <a:p>
            <a:pPr marL="0" marR="0">
              <a:lnSpc>
                <a:spcPct val="100000"/>
              </a:lnSpc>
            </a:pPr>
            <a:endParaRPr lang="en-US" baseline="0" dirty="0">
              <a:latin typeface="+mj-lt"/>
            </a:endParaRPr>
          </a:p>
          <a:p>
            <a:pPr>
              <a:lnSpc>
                <a:spcPct val="100000"/>
              </a:lnSpc>
            </a:pPr>
            <a:r>
              <a:rPr lang="en-US" baseline="0" dirty="0">
                <a:latin typeface="+mj-lt"/>
              </a:rPr>
              <a:t>Population estimates are not currently available for transgender persons, therefore male and female categories are based on biological sex at birth.</a:t>
            </a:r>
          </a:p>
          <a:p>
            <a:pPr>
              <a:lnSpc>
                <a:spcPct val="100000"/>
              </a:lnSpc>
            </a:pPr>
            <a:endParaRPr lang="en-US" baseline="0" dirty="0">
              <a:latin typeface="+mj-lt"/>
            </a:endParaRPr>
          </a:p>
          <a:p>
            <a:pPr>
              <a:lnSpc>
                <a:spcPct val="100000"/>
              </a:lnSpc>
            </a:pPr>
            <a:r>
              <a:rPr lang="en-US" baseline="0" dirty="0">
                <a:latin typeface="+mj-lt"/>
              </a:rPr>
              <a:t>Data are based on the 2019 population estimates provided by LAC internal Services Department and contracted through Hedderson Demographic Services. </a:t>
            </a:r>
          </a:p>
          <a:p>
            <a:endParaRPr lang="en-US" baseline="0" dirty="0">
              <a:latin typeface="+mj-lt"/>
            </a:endParaRPr>
          </a:p>
        </p:txBody>
      </p:sp>
      <p:sp>
        <p:nvSpPr>
          <p:cNvPr id="4" name="Slide Number Placeholder 3"/>
          <p:cNvSpPr>
            <a:spLocks noGrp="1"/>
          </p:cNvSpPr>
          <p:nvPr>
            <p:ph type="sldNum" sz="quarter" idx="5"/>
          </p:nvPr>
        </p:nvSpPr>
        <p:spPr/>
        <p:txBody>
          <a:bodyPr/>
          <a:lstStyle/>
          <a:p>
            <a:fld id="{F6DAE0CD-D28B-7943-AABC-BE60ED5BE82C}" type="slidenum">
              <a:rPr lang="en-US" smtClean="0"/>
              <a:t>10</a:t>
            </a:fld>
            <a:endParaRPr lang="en-US" dirty="0"/>
          </a:p>
        </p:txBody>
      </p:sp>
    </p:spTree>
    <p:extLst>
      <p:ext uri="{BB962C8B-B14F-4D97-AF65-F5344CB8AC3E}">
        <p14:creationId xmlns:p14="http://schemas.microsoft.com/office/powerpoint/2010/main" val="61436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cs typeface="Calibri" panose="020F0502020204030204" pitchFamily="34" charset="0"/>
              </a:rPr>
              <a:t>This slide presents the distribution of sex and race/ethnicity among persons living with diagnosed HIV (PLWDH) in Los Angeles County at year-end 2020. </a:t>
            </a:r>
            <a:r>
              <a:rPr lang="en-US" dirty="0">
                <a:effectLst/>
                <a:latin typeface="+mj-lt"/>
                <a:ea typeface="Calibri" panose="020F0502020204030204" pitchFamily="34" charset="0"/>
                <a:cs typeface="Calibri" panose="020F0502020204030204" pitchFamily="34" charset="0"/>
              </a:rPr>
              <a:t>In contrast to the distribution of the total Los Angeles County, the populations most impacted by the HIV epidemic are Latinx males who represent 40% of all PLWDH followed by White males (25%) and Black males (16%). Combined, these groups of men represent &gt; 80% of PLWDH in LAC.  All together, American Indian/Alaskan Natives (AI/AN), Pacific Islanders (PI), and multi-racial men and women represented &lt; 5% of PLWDH in LAC.</a:t>
            </a:r>
            <a:endParaRPr lang="en-US" dirty="0">
              <a:effectLst/>
              <a:latin typeface="+mj-lt"/>
              <a:ea typeface="Calibri" panose="020F0502020204030204" pitchFamily="34" charset="0"/>
              <a:cs typeface="Times New Roman" panose="02020603050405020304" pitchFamily="18" charset="0"/>
            </a:endParaRPr>
          </a:p>
          <a:p>
            <a:endParaRPr lang="en-US" dirty="0">
              <a:latin typeface="+mj-lt"/>
              <a:cs typeface="Calibri" panose="020F0502020204030204" pitchFamily="34" charset="0"/>
            </a:endParaRPr>
          </a:p>
          <a:p>
            <a:r>
              <a:rPr lang="en-US" dirty="0">
                <a:latin typeface="+mj-lt"/>
                <a:ea typeface="Calibri" panose="020F0502020204030204" pitchFamily="34" charset="0"/>
                <a:cs typeface="Calibri" panose="020F0502020204030204" pitchFamily="34" charset="0"/>
              </a:rPr>
              <a:t>Population estimates are not currently available for transgender persons, therefore male and female categories are based on biological sex at birth.</a:t>
            </a:r>
            <a:endParaRPr lang="en-US" dirty="0">
              <a:latin typeface="+mj-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F6DAE0CD-D28B-7943-AABC-BE60ED5BE82C}" type="slidenum">
              <a:rPr lang="en-US" smtClean="0"/>
              <a:t>11</a:t>
            </a:fld>
            <a:endParaRPr lang="en-US" dirty="0"/>
          </a:p>
        </p:txBody>
      </p:sp>
    </p:spTree>
    <p:extLst>
      <p:ext uri="{BB962C8B-B14F-4D97-AF65-F5344CB8AC3E}">
        <p14:creationId xmlns:p14="http://schemas.microsoft.com/office/powerpoint/2010/main" val="2141517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12</a:t>
            </a:fld>
            <a:endParaRPr lang="en-US" dirty="0"/>
          </a:p>
        </p:txBody>
      </p:sp>
    </p:spTree>
    <p:extLst>
      <p:ext uri="{BB962C8B-B14F-4D97-AF65-F5344CB8AC3E}">
        <p14:creationId xmlns:p14="http://schemas.microsoft.com/office/powerpoint/2010/main" val="260170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73378" rtl="0" eaLnBrk="1" fontAlgn="auto" latinLnBrk="0" hangingPunct="1">
              <a:lnSpc>
                <a:spcPct val="100000"/>
              </a:lnSpc>
              <a:spcBef>
                <a:spcPts val="0"/>
              </a:spcBef>
              <a:spcAft>
                <a:spcPts val="0"/>
              </a:spcAft>
              <a:buClrTx/>
              <a:buSzTx/>
              <a:buFontTx/>
              <a:buNone/>
              <a:tabLst/>
              <a:defRPr/>
            </a:pPr>
            <a:r>
              <a:rPr lang="en-US" b="0" dirty="0">
                <a:latin typeface="Trebuchet MS" panose="020B0603020202020204" pitchFamily="34" charset="0"/>
                <a:cs typeface="Arial" panose="020B0604020202020204" pitchFamily="34" charset="0"/>
              </a:rPr>
              <a:t>This map presents the geographic distribution of persons living with diagnosed HIV at year-end 2020 and persons newly diagnosed with HIV (2015-2019) in Los Angeles County by census tract. </a:t>
            </a:r>
            <a:r>
              <a:rPr lang="en-US" sz="1200" dirty="0">
                <a:effectLst/>
                <a:latin typeface="Trebuchet MS" panose="020B0603020202020204" pitchFamily="34" charset="0"/>
                <a:ea typeface="Calibri" panose="020F0502020204030204" pitchFamily="34" charset="0"/>
                <a:cs typeface="Calibri" panose="020F0502020204030204" pitchFamily="34" charset="0"/>
              </a:rPr>
              <a:t>HIV infection is geographically focused in LAC, with the highest density of new HIV diagnoses residing in the central and southern regions. Among all 26 Health Districts, Hollywood-Wilshire, Central, and Long Beach Health Districts were identified as three epicenters for HIV, reporting the largest numbers of new HIV diagnoses in 2015-2019 and persons living with diagnosed HIV at year-end 2020.</a:t>
            </a:r>
            <a:endParaRPr lang="en-US" sz="1200" dirty="0">
              <a:effectLst/>
              <a:latin typeface="Trebuchet MS" panose="020B0603020202020204" pitchFamily="34" charset="0"/>
              <a:ea typeface="Calibri" panose="020F0502020204030204" pitchFamily="34" charset="0"/>
              <a:cs typeface="Times New Roman" panose="02020603050405020304" pitchFamily="18" charset="0"/>
            </a:endParaRPr>
          </a:p>
          <a:p>
            <a:pPr defTabSz="473378">
              <a:lnSpc>
                <a:spcPct val="100000"/>
              </a:lnSpc>
              <a:spcBef>
                <a:spcPts val="0"/>
              </a:spcBef>
              <a:defRPr/>
            </a:pPr>
            <a:endParaRPr lang="en-US" b="0" dirty="0">
              <a:latin typeface="Trebuchet MS" panose="020B0603020202020204" pitchFamily="34" charset="0"/>
              <a:cs typeface="Arial" panose="020B0604020202020204" pitchFamily="34" charset="0"/>
            </a:endParaRPr>
          </a:p>
          <a:p>
            <a:pPr defTabSz="473378">
              <a:lnSpc>
                <a:spcPct val="100000"/>
              </a:lnSpc>
              <a:spcBef>
                <a:spcPts val="0"/>
              </a:spcBef>
              <a:defRPr/>
            </a:pPr>
            <a:r>
              <a:rPr lang="en-US" b="0" dirty="0">
                <a:latin typeface="Trebuchet MS" panose="020B0603020202020204" pitchFamily="34" charset="0"/>
                <a:cs typeface="Arial" panose="020B0604020202020204" pitchFamily="34" charset="0"/>
              </a:rPr>
              <a:t>Census tract and health district information was based on most recently reported residential addresses. Persons with no reported street address information were aggregated to the census tract or health district level data based on available ZIP code information. </a:t>
            </a:r>
          </a:p>
          <a:p>
            <a:pPr defTabSz="473378">
              <a:lnSpc>
                <a:spcPct val="100000"/>
              </a:lnSpc>
              <a:spcBef>
                <a:spcPts val="0"/>
              </a:spcBef>
              <a:defRPr/>
            </a:pPr>
            <a:endParaRPr lang="en-US" b="0" dirty="0">
              <a:latin typeface="Trebuchet MS" panose="020B0603020202020204" pitchFamily="34" charset="0"/>
              <a:cs typeface="Arial" panose="020B0604020202020204" pitchFamily="34" charset="0"/>
            </a:endParaRPr>
          </a:p>
          <a:p>
            <a:pPr defTabSz="473378">
              <a:lnSpc>
                <a:spcPct val="100000"/>
              </a:lnSpc>
              <a:spcBef>
                <a:spcPts val="0"/>
              </a:spcBef>
              <a:defRPr/>
            </a:pPr>
            <a:r>
              <a:rPr lang="en-US" b="0" dirty="0">
                <a:latin typeface="Trebuchet MS" panose="020B0603020202020204" pitchFamily="34" charset="0"/>
                <a:cs typeface="Arial" panose="020B0604020202020204" pitchFamily="34" charset="0"/>
              </a:rPr>
              <a:t>Source: HIV Surveillance data as of December 31, 2020; U.S. Department of Commerce, 2010 U.S. Census Tract; U.S. Department of Housing and Urban Development, HUD USPS ZIP Code – Census Tract Crosswalk Files, 2nd quarter 2017 was used for HIV diagnoses 2015-2019 and 4th quarter 2020 was used for PLWDH at year-end 2020.</a:t>
            </a:r>
          </a:p>
        </p:txBody>
      </p:sp>
      <p:sp>
        <p:nvSpPr>
          <p:cNvPr id="4" name="Slide Number Placeholder 3"/>
          <p:cNvSpPr>
            <a:spLocks noGrp="1"/>
          </p:cNvSpPr>
          <p:nvPr>
            <p:ph type="sldNum" sz="quarter" idx="10"/>
          </p:nvPr>
        </p:nvSpPr>
        <p:spPr/>
        <p:txBody>
          <a:bodyPr/>
          <a:lstStyle/>
          <a:p>
            <a:pPr>
              <a:defRPr/>
            </a:pPr>
            <a:fld id="{7D4A6FF0-151F-4359-AA1F-64D939B545EF}" type="slidenum">
              <a:rPr lang="en-US" smtClean="0"/>
              <a:pPr>
                <a:defRPr/>
              </a:pPr>
              <a:t>13</a:t>
            </a:fld>
            <a:endParaRPr lang="en-US" dirty="0"/>
          </a:p>
        </p:txBody>
      </p:sp>
    </p:spTree>
    <p:extLst>
      <p:ext uri="{BB962C8B-B14F-4D97-AF65-F5344CB8AC3E}">
        <p14:creationId xmlns:p14="http://schemas.microsoft.com/office/powerpoint/2010/main" val="149050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522">
              <a:defRPr/>
            </a:pPr>
            <a:r>
              <a:rPr lang="en-US" dirty="0"/>
              <a:t>This section presents information among persons newly diagnosed with HIV in LAC. Trends are presented from 2006 when name-based HIV reporting began in California through year-end 2019. Due to reporting delays, the 2019 and 2020 HIV diagnosis data are provisional as indicated by dashed lines or patterned bars.</a:t>
            </a:r>
            <a:endParaRPr lang="en-US" b="0" dirty="0"/>
          </a:p>
        </p:txBody>
      </p:sp>
      <p:sp>
        <p:nvSpPr>
          <p:cNvPr id="4" name="Slide Number Placeholder 3"/>
          <p:cNvSpPr>
            <a:spLocks noGrp="1"/>
          </p:cNvSpPr>
          <p:nvPr>
            <p:ph type="sldNum" sz="quarter" idx="10"/>
          </p:nvPr>
        </p:nvSpPr>
        <p:spPr/>
        <p:txBody>
          <a:bodyPr/>
          <a:lstStyle/>
          <a:p>
            <a:fld id="{F6DAE0CD-D28B-7943-AABC-BE60ED5BE82C}" type="slidenum">
              <a:rPr lang="en-US" smtClean="0"/>
              <a:t>14</a:t>
            </a:fld>
            <a:endParaRPr lang="en-US" dirty="0"/>
          </a:p>
        </p:txBody>
      </p:sp>
    </p:spTree>
    <p:extLst>
      <p:ext uri="{BB962C8B-B14F-4D97-AF65-F5344CB8AC3E}">
        <p14:creationId xmlns:p14="http://schemas.microsoft.com/office/powerpoint/2010/main" val="2264722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the proportion of HIV diagnoses by gender among persons aged ≥ 13 years in Los Angeles County in 2018 to 2019. Males made up most of the new HIV diagnoses in 2019 (N=1,275, 85%). Females (N=171, 11%) and transgender persons (N=59, 4%) represented a much lower number and percentage of new HIV diagnoses in 2019. Among the 59 transgender persons newly diagnosed with HIV in 2019, 54 of these were among transgender women.</a:t>
            </a:r>
          </a:p>
        </p:txBody>
      </p:sp>
      <p:sp>
        <p:nvSpPr>
          <p:cNvPr id="4" name="Slide Number Placeholder 3"/>
          <p:cNvSpPr>
            <a:spLocks noGrp="1"/>
          </p:cNvSpPr>
          <p:nvPr>
            <p:ph type="sldNum" sz="quarter" idx="5"/>
          </p:nvPr>
        </p:nvSpPr>
        <p:spPr/>
        <p:txBody>
          <a:bodyPr/>
          <a:lstStyle/>
          <a:p>
            <a:fld id="{F6DAE0CD-D28B-7943-AABC-BE60ED5BE82C}" type="slidenum">
              <a:rPr lang="en-US" smtClean="0"/>
              <a:t>15</a:t>
            </a:fld>
            <a:endParaRPr lang="en-US" dirty="0"/>
          </a:p>
        </p:txBody>
      </p:sp>
    </p:spTree>
    <p:extLst>
      <p:ext uri="{BB962C8B-B14F-4D97-AF65-F5344CB8AC3E}">
        <p14:creationId xmlns:p14="http://schemas.microsoft.com/office/powerpoint/2010/main" val="267442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r>
              <a:rPr lang="en-US" dirty="0">
                <a:latin typeface="+mj-lt"/>
              </a:rPr>
              <a:t>This slide presents HIV diagnoses rates among persons aged ≥13 years in Los Angeles County from 2006 to 2019, by gender. </a:t>
            </a:r>
            <a:r>
              <a:rPr lang="en-US" kern="1200" dirty="0">
                <a:solidFill>
                  <a:srgbClr val="000000"/>
                </a:solidFill>
                <a:effectLst/>
                <a:latin typeface="+mj-lt"/>
                <a:ea typeface="Calibri" panose="020F0502020204030204" pitchFamily="34" charset="0"/>
                <a:cs typeface="Calibri" panose="020F0502020204030204" pitchFamily="34" charset="0"/>
              </a:rPr>
              <a:t>HIV diagnoses rates remain substantially higher among males than females but rates among men are on the decline. Rates among females have remained low and stable since 2016.   </a:t>
            </a:r>
          </a:p>
          <a:p>
            <a:pPr marL="0" marR="0" eaLnBrk="0" fontAlgn="base" hangingPunct="0"/>
            <a:endParaRPr lang="en-US" dirty="0">
              <a:solidFill>
                <a:srgbClr val="000000"/>
              </a:solidFill>
              <a:latin typeface="+mj-lt"/>
              <a:cs typeface="Calibri" panose="020F0502020204030204" pitchFamily="34" charset="0"/>
            </a:endParaRPr>
          </a:p>
          <a:p>
            <a:pPr marL="0" marR="0" eaLnBrk="0" fontAlgn="base" hangingPunct="0"/>
            <a:r>
              <a:rPr lang="en-US" dirty="0">
                <a:latin typeface="+mj-lt"/>
              </a:rPr>
              <a:t>HIV diagnoses rates were not calculated for transgender persons due to lack of reliable population estimates for this population.</a:t>
            </a:r>
          </a:p>
          <a:p>
            <a:pPr defTabSz="473522" eaLnBrk="0" fontAlgn="base" hangingPunct="0">
              <a:defRPr/>
            </a:pPr>
            <a:endParaRPr lang="en-US" dirty="0">
              <a:latin typeface="+mj-lt"/>
            </a:endParaRPr>
          </a:p>
          <a:p>
            <a:pPr defTabSz="473522" eaLnBrk="0" fontAlgn="base" hangingPunct="0">
              <a:defRPr/>
            </a:pPr>
            <a:r>
              <a:rPr lang="en-US" dirty="0">
                <a:latin typeface="+mj-lt"/>
              </a:rPr>
              <a:t>Due to reporting delay, 2019 HIV diagnosis data are provisional as indicated by the dashed line.</a:t>
            </a:r>
          </a:p>
          <a:p>
            <a:pPr eaLnBrk="0" fontAlgn="base" hangingPunct="0"/>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5665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spcAft>
                <a:spcPts val="0"/>
              </a:spcAft>
              <a:buClrTx/>
              <a:buSzTx/>
              <a:buFontTx/>
              <a:buNone/>
              <a:tabLst/>
              <a:defRPr/>
            </a:pPr>
            <a:r>
              <a:rPr lang="en-US" dirty="0">
                <a:latin typeface="+mj-lt"/>
              </a:rPr>
              <a:t>This slide presents HIV diagnoses rates among males aged ≥13 years in Los Angeles County from 2006 to 2019, by age group. </a:t>
            </a:r>
            <a:r>
              <a:rPr lang="en-US" dirty="0">
                <a:ln>
                  <a:noFill/>
                </a:ln>
                <a:effectLst/>
                <a:latin typeface="+mj-lt"/>
                <a:ea typeface="Calibri" panose="020F0502020204030204" pitchFamily="34" charset="0"/>
                <a:cs typeface="Calibri" panose="020F0502020204030204" pitchFamily="34" charset="0"/>
              </a:rPr>
              <a:t>Since 2006, HIV diagnoses rates have declined among males across age groups. Rates among males aged 20-29 years increased after 2006 and decreased since 2014.</a:t>
            </a:r>
          </a:p>
          <a:p>
            <a:pPr marL="0" marR="0" lvl="0" indent="0" algn="l" defTabSz="457200" rtl="0" eaLnBrk="1" fontAlgn="auto" latinLnBrk="0" hangingPunct="1">
              <a:spcAft>
                <a:spcPts val="0"/>
              </a:spcAft>
              <a:buClrTx/>
              <a:buSzTx/>
              <a:buFontTx/>
              <a:buNone/>
              <a:tabLst/>
              <a:defRPr/>
            </a:pPr>
            <a:endParaRPr lang="en-US" dirty="0">
              <a:ln>
                <a:noFill/>
              </a:ln>
              <a:effectLst/>
              <a:latin typeface="+mj-lt"/>
              <a:ea typeface="Calibri" panose="020F0502020204030204" pitchFamily="34" charset="0"/>
              <a:cs typeface="Calibri" panose="020F0502020204030204" pitchFamily="34" charset="0"/>
            </a:endParaRPr>
          </a:p>
          <a:p>
            <a:pPr marL="0" marR="0">
              <a:spcAft>
                <a:spcPts val="0"/>
              </a:spcAft>
            </a:pPr>
            <a:r>
              <a:rPr lang="en-US" dirty="0">
                <a:effectLst/>
                <a:latin typeface="+mj-lt"/>
                <a:ea typeface="Calibri" panose="020F0502020204030204" pitchFamily="34" charset="0"/>
                <a:cs typeface="Times New Roman" panose="02020603050405020304" pitchFamily="18" charset="0"/>
              </a:rPr>
              <a:t>Data are based on biological sex at birth. </a:t>
            </a:r>
          </a:p>
          <a:p>
            <a:endParaRPr lang="en-US" dirty="0">
              <a:effectLst/>
              <a:latin typeface="+mj-lt"/>
              <a:ea typeface="Calibri" panose="020F0502020204030204" pitchFamily="34" charset="0"/>
              <a:cs typeface="Times New Roman" panose="02020603050405020304" pitchFamily="18" charset="0"/>
            </a:endParaRPr>
          </a:p>
          <a:p>
            <a:r>
              <a:rPr lang="en-US" dirty="0">
                <a:effectLst/>
                <a:latin typeface="+mj-lt"/>
                <a:ea typeface="Calibri" panose="020F0502020204030204" pitchFamily="34" charset="0"/>
                <a:cs typeface="Times New Roman" panose="02020603050405020304" pitchFamily="18" charset="0"/>
              </a:rPr>
              <a:t>Due to reporting delay, 2019 HIV diagnosis data are provisional as indicated by the dashed line</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6142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slide presents HIV diagnoses rates among males aged ≥13 years in Los Angeles County from 2006 to 2019 by race/ethnicity. </a:t>
            </a:r>
            <a:r>
              <a:rPr lang="en-US" dirty="0">
                <a:effectLst/>
                <a:latin typeface="+mj-lt"/>
                <a:ea typeface="Calibri" panose="020F0502020204030204" pitchFamily="34" charset="0"/>
                <a:cs typeface="Calibri" panose="020F0502020204030204" pitchFamily="34" charset="0"/>
              </a:rPr>
              <a:t>Between 2006 to 2013, HIV diagnoses rates declined for males in all race/ethnicity groups. After 2013, HIV diagnoses rates increased among Black, Latinx, and Asian males, and after 2015, rates declined in these groups. Though Blacks have higher HIV diagnoses rates than other race/ethnicity groups, the difference is narrowing. </a:t>
            </a:r>
          </a:p>
          <a:p>
            <a:pPr marL="0" marR="0"/>
            <a:endParaRPr lang="en-US" dirty="0">
              <a:latin typeface="+mj-lt"/>
            </a:endParaRPr>
          </a:p>
          <a:p>
            <a:pPr marL="0" indent="0">
              <a:buNone/>
            </a:pPr>
            <a:r>
              <a:rPr lang="en-US" dirty="0">
                <a:latin typeface="+mj-lt"/>
              </a:rPr>
              <a:t>Data are based on biological sex at birth. </a:t>
            </a:r>
          </a:p>
          <a:p>
            <a:pPr marL="0" indent="0">
              <a:buNone/>
            </a:pPr>
            <a:endParaRPr lang="en-US" dirty="0">
              <a:latin typeface="+mj-lt"/>
            </a:endParaRPr>
          </a:p>
          <a:p>
            <a:pPr marL="0" indent="0">
              <a:buNone/>
            </a:pPr>
            <a:r>
              <a:rPr lang="en-US" dirty="0">
                <a:latin typeface="+mj-lt"/>
              </a:rPr>
              <a:t>Pacific Islanders and American Indians/Alaskan Natives (AI/AN) were not included in the analysis due to small numbers, while persons of multiple race/ethnicities were not included due to lack of denominator data to calculate rates. In 2019, Pacific Islanders, AI/AN and multi-racial persons represented 0.2%, 0.2%, and 2.1% of males newly diagnosed with HIV, respectively.</a:t>
            </a:r>
          </a:p>
          <a:p>
            <a:pPr marL="0" indent="0">
              <a:buNone/>
            </a:pPr>
            <a:endParaRPr lang="en-US" dirty="0">
              <a:latin typeface="+mj-lt"/>
            </a:endParaRPr>
          </a:p>
          <a:p>
            <a:pPr marL="0" indent="0">
              <a:buNone/>
            </a:pPr>
            <a:r>
              <a:rPr lang="en-US" dirty="0">
                <a:latin typeface="+mj-lt"/>
              </a:rPr>
              <a:t>Due to reporting delay, 2019 HIV diagnosis data are provisional as indicated by the dashed line.</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63035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a:solidFill>
                  <a:schemeClr val="tx1"/>
                </a:solidFill>
                <a:cs typeface="Arial" panose="020B0604020202020204" pitchFamily="34" charset="0"/>
              </a:rPr>
              <a:t>The HIV infection pandemic is a widespread disease that affects all parts of the globe. These first few slides are intended to put the local epidemic into a national and worldwide context.</a:t>
            </a:r>
          </a:p>
          <a:p>
            <a:endParaRPr lang="en-US" altLang="zh-TW" b="0" dirty="0">
              <a:solidFill>
                <a:schemeClr val="tx1"/>
              </a:solidFill>
              <a:cs typeface="Arial" panose="020B0604020202020204" pitchFamily="34" charset="0"/>
            </a:endParaRPr>
          </a:p>
          <a:p>
            <a:r>
              <a:rPr lang="en-US" altLang="zh-TW" b="0" dirty="0">
                <a:solidFill>
                  <a:schemeClr val="tx1"/>
                </a:solidFill>
                <a:cs typeface="Arial" panose="020B0604020202020204" pitchFamily="34" charset="0"/>
              </a:rPr>
              <a:t>It is important to note that the HIV infection epidemic in the U.S. is not uniform. The demographics and risk exposures of those affected by HIV infection in the U.S. vary greatly depending upon region</a:t>
            </a:r>
            <a:r>
              <a:rPr lang="en-US" altLang="zh-TW" dirty="0">
                <a:cs typeface="Arial" panose="020B0604020202020204" pitchFamily="34" charset="0"/>
              </a:rPr>
              <a:t>.</a:t>
            </a:r>
          </a:p>
          <a:p>
            <a:endParaRPr lang="en-US" altLang="zh-TW" b="0" dirty="0">
              <a:solidFill>
                <a:schemeClr val="tx1"/>
              </a:solidFill>
              <a:cs typeface="Arial" panose="020B0604020202020204" pitchFamily="34" charset="0"/>
            </a:endParaRPr>
          </a:p>
          <a:p>
            <a:r>
              <a:rPr lang="en-US" altLang="zh-TW" b="0" dirty="0">
                <a:solidFill>
                  <a:schemeClr val="tx1"/>
                </a:solidFill>
                <a:cs typeface="Arial" panose="020B0604020202020204" pitchFamily="34" charset="0"/>
              </a:rPr>
              <a:t>Applying national statistics to localized communities is likely to lead to a misrepresentation of the local epidemic. Therefore, when referencing HIV infection data to describe local groups impacted by HIV infection, be sure to reference local data.</a:t>
            </a:r>
          </a:p>
        </p:txBody>
      </p:sp>
      <p:sp>
        <p:nvSpPr>
          <p:cNvPr id="4" name="Slide Number Placeholder 3"/>
          <p:cNvSpPr>
            <a:spLocks noGrp="1"/>
          </p:cNvSpPr>
          <p:nvPr>
            <p:ph type="sldNum" sz="quarter" idx="10"/>
          </p:nvPr>
        </p:nvSpPr>
        <p:spPr/>
        <p:txBody>
          <a:bodyPr/>
          <a:lstStyle/>
          <a:p>
            <a:fld id="{F6DAE0CD-D28B-7943-AABC-BE60ED5BE82C}" type="slidenum">
              <a:rPr lang="en-US" smtClean="0"/>
              <a:t>1</a:t>
            </a:fld>
            <a:endParaRPr lang="en-US" dirty="0"/>
          </a:p>
        </p:txBody>
      </p:sp>
    </p:spTree>
    <p:extLst>
      <p:ext uri="{BB962C8B-B14F-4D97-AF65-F5344CB8AC3E}">
        <p14:creationId xmlns:p14="http://schemas.microsoft.com/office/powerpoint/2010/main" val="1570485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This graph presents transmission risks among males newly diagnosed with HIV in Los Angeles County from 2006 to 2019. The primary HIV transmission risk for males is having sex with other men.</a:t>
            </a:r>
          </a:p>
          <a:p>
            <a:endParaRPr lang="en-US" dirty="0">
              <a:latin typeface="+mj-lt"/>
            </a:endParaRPr>
          </a:p>
          <a:p>
            <a:pPr marL="0" marR="0">
              <a:spcAft>
                <a:spcPts val="0"/>
              </a:spcAft>
            </a:pPr>
            <a:r>
              <a:rPr lang="en-US" kern="1200" dirty="0">
                <a:solidFill>
                  <a:srgbClr val="000000"/>
                </a:solidFill>
                <a:effectLst/>
                <a:latin typeface="+mj-lt"/>
                <a:ea typeface="PMingLiU" panose="02020500000000000000" pitchFamily="18" charset="-120"/>
                <a:cs typeface="Calibri" panose="020F0502020204030204" pitchFamily="34" charset="0"/>
              </a:rPr>
              <a:t>Other transmission risk was identified for &lt;1% of new diagnoses. Other includes perinatal exposure and risk factor not reported/identified. Persons without an identified risk factor were assigned a risk factor using CDC-recommended multiple imputation methods. </a:t>
            </a:r>
          </a:p>
          <a:p>
            <a:pPr marL="0" marR="0" lvl="0" indent="0" algn="l" defTabSz="457200" rtl="0" eaLnBrk="1" fontAlgn="auto" latinLnBrk="0" hangingPunct="1">
              <a:spcAft>
                <a:spcPts val="0"/>
              </a:spcAft>
              <a:buClrTx/>
              <a:buSzTx/>
              <a:buFontTx/>
              <a:buNone/>
              <a:tabLst/>
              <a:defRPr/>
            </a:pPr>
            <a:endParaRPr lang="en-US" dirty="0">
              <a:effectLst/>
              <a:latin typeface="+mj-lt"/>
              <a:ea typeface="Calibri" panose="020F0502020204030204" pitchFamily="34" charset="0"/>
              <a:cs typeface="Times New Roman" panose="02020603050405020304" pitchFamily="18" charset="0"/>
            </a:endParaRPr>
          </a:p>
          <a:p>
            <a:pPr marL="0" marR="0" lvl="0" indent="0" algn="l" defTabSz="457200" rtl="0" eaLnBrk="1" fontAlgn="auto" latinLnBrk="0" hangingPunct="1">
              <a:spcAft>
                <a:spcPts val="0"/>
              </a:spcAft>
              <a:buClrTx/>
              <a:buSzTx/>
              <a:buFontTx/>
              <a:buNone/>
              <a:tabLst/>
              <a:defRPr/>
            </a:pPr>
            <a:r>
              <a:rPr lang="en-US" dirty="0">
                <a:effectLst/>
                <a:latin typeface="+mj-lt"/>
                <a:ea typeface="Calibri" panose="020F0502020204030204" pitchFamily="34" charset="0"/>
                <a:cs typeface="Times New Roman" panose="02020603050405020304" pitchFamily="18" charset="0"/>
              </a:rPr>
              <a:t>Data are based on biological sex at birth.</a:t>
            </a:r>
            <a:endParaRPr lang="en-US" dirty="0">
              <a:latin typeface="+mj-lt"/>
            </a:endParaRPr>
          </a:p>
          <a:p>
            <a:pPr marL="0" marR="0">
              <a:spcAft>
                <a:spcPts val="0"/>
              </a:spcAft>
            </a:pPr>
            <a:endParaRPr lang="en-US" dirty="0">
              <a:effectLst/>
              <a:latin typeface="+mj-lt"/>
              <a:ea typeface="Calibri" panose="020F0502020204030204" pitchFamily="34" charset="0"/>
              <a:cs typeface="Times New Roman" panose="02020603050405020304" pitchFamily="18" charset="0"/>
            </a:endParaRPr>
          </a:p>
          <a:p>
            <a:pPr marL="0" marR="0">
              <a:spcAft>
                <a:spcPts val="0"/>
              </a:spcAft>
            </a:pPr>
            <a:r>
              <a:rPr lang="en-US" dirty="0">
                <a:effectLst/>
                <a:latin typeface="+mj-lt"/>
                <a:ea typeface="Calibri" panose="020F0502020204030204" pitchFamily="34" charset="0"/>
                <a:cs typeface="Times New Roman" panose="02020603050405020304" pitchFamily="18" charset="0"/>
              </a:rPr>
              <a:t>Due to reporting delay, 2019 HIV diagnosis data are provisional as indicated by the patterned bar.</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5005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HIV diagnoses rates among females aged ≥13 years in Los Angeles County from 2006 to 2019, by age group. Across female age groups, HIV diagnoses rates have declined for persons between the ages of 20 and 59 years. Rates have remained low and stable among persons aged 13-19 years and persons aged 60 years and older.</a:t>
            </a:r>
          </a:p>
          <a:p>
            <a:endParaRPr lang="en-US" dirty="0"/>
          </a:p>
          <a:p>
            <a:pPr marL="0" marR="0">
              <a:spcAft>
                <a:spcPts val="0"/>
              </a:spcAft>
            </a:pPr>
            <a:r>
              <a:rPr lang="en-US" sz="1200" dirty="0">
                <a:effectLst/>
                <a:ea typeface="Calibri" panose="020F0502020204030204" pitchFamily="34" charset="0"/>
                <a:cs typeface="Times New Roman" panose="02020603050405020304" pitchFamily="18" charset="0"/>
              </a:rPr>
              <a:t>Data are based on biological sex at birth. </a:t>
            </a:r>
          </a:p>
          <a:p>
            <a:endParaRPr lang="en-US" sz="1200" dirty="0">
              <a:effectLst/>
              <a:ea typeface="Calibri" panose="020F0502020204030204" pitchFamily="34" charset="0"/>
              <a:cs typeface="Times New Roman" panose="02020603050405020304" pitchFamily="18" charset="0"/>
            </a:endParaRPr>
          </a:p>
          <a:p>
            <a:r>
              <a:rPr lang="en-US" sz="1200" dirty="0">
                <a:effectLst/>
                <a:ea typeface="Calibri" panose="020F0502020204030204" pitchFamily="34" charset="0"/>
                <a:cs typeface="Times New Roman" panose="02020603050405020304" pitchFamily="18" charset="0"/>
              </a:rPr>
              <a:t>Due to reporting delay, 2019 HIV diagnosis data are provisional as indicated by the dashed line.</a:t>
            </a:r>
            <a:endParaRPr lang="en-US" sz="1200" dirty="0"/>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80031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slide presents HIV diagnoses rates among females aged ≥13 years in Los Angeles County from 2006 to 2019, by race/ethnicity. </a:t>
            </a:r>
            <a:r>
              <a:rPr lang="en-US" dirty="0">
                <a:effectLst/>
                <a:latin typeface="+mj-lt"/>
                <a:ea typeface="Calibri" panose="020F0502020204030204" pitchFamily="34" charset="0"/>
                <a:cs typeface="Times New Roman" panose="02020603050405020304" pitchFamily="18" charset="0"/>
              </a:rPr>
              <a:t>Between 2006 to 2019, HIV diagnoses rates declined by 55% among Black females and by 70% among Latinx females. Still rates were highest among Black females.</a:t>
            </a:r>
          </a:p>
          <a:p>
            <a:endParaRPr lang="en-US" dirty="0">
              <a:latin typeface="+mj-lt"/>
            </a:endParaRPr>
          </a:p>
          <a:p>
            <a:pPr marL="0" indent="0">
              <a:buNone/>
            </a:pPr>
            <a:r>
              <a:rPr lang="en-US" dirty="0">
                <a:effectLst/>
                <a:latin typeface="+mj-lt"/>
                <a:ea typeface="Calibri" panose="020F0502020204030204" pitchFamily="34" charset="0"/>
                <a:cs typeface="Times New Roman" panose="02020603050405020304" pitchFamily="18" charset="0"/>
              </a:rPr>
              <a:t>Data are based on biological sex at birth. </a:t>
            </a:r>
            <a:endParaRPr lang="en-US" dirty="0">
              <a:latin typeface="+mj-lt"/>
            </a:endParaRPr>
          </a:p>
          <a:p>
            <a:pPr marL="0" indent="0">
              <a:buNone/>
            </a:pPr>
            <a:endParaRPr lang="en-US" dirty="0">
              <a:effectLst/>
              <a:latin typeface="+mj-lt"/>
              <a:cs typeface="Times New Roman" panose="02020603050405020304" pitchFamily="18" charset="0"/>
            </a:endParaRPr>
          </a:p>
          <a:p>
            <a:pPr marL="0" indent="0">
              <a:buNone/>
            </a:pPr>
            <a:r>
              <a:rPr lang="en-US" dirty="0">
                <a:latin typeface="+mj-lt"/>
              </a:rPr>
              <a:t>Pacific Islanders and American Indians/Alaskan Natives (AI/AN) were not included in the analysis due to small numbers, while persons of multiple race/ethnicities were not included due to lack of denominator data to calculate rates. In 2019, Pacific Islanders and AI/AN represented 0% of females newly diagnosed with HIV, while multi-racial persons represented 6% of females newly diagnosed with HIV. </a:t>
            </a:r>
          </a:p>
          <a:p>
            <a:pPr marL="0" indent="0">
              <a:buNone/>
            </a:pPr>
            <a:endParaRPr lang="en-US" dirty="0">
              <a:effectLst/>
              <a:latin typeface="+mj-lt"/>
              <a:cs typeface="Times New Roman" panose="02020603050405020304" pitchFamily="18" charset="0"/>
            </a:endParaRPr>
          </a:p>
          <a:p>
            <a:pPr marL="0" indent="0">
              <a:buNone/>
            </a:pPr>
            <a:r>
              <a:rPr lang="en-US" dirty="0">
                <a:latin typeface="+mj-lt"/>
              </a:rPr>
              <a:t>Due to reporting delay, 2019 HIV diagnosis data are provisional as indicated by the dashed line and patterned bar.</a:t>
            </a:r>
          </a:p>
          <a:p>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50062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transmission risks among females newly diagnosed with HIV in Los Angeles County from 2006 to 2019. </a:t>
            </a:r>
            <a:r>
              <a:rPr lang="en-US" dirty="0">
                <a:effectLst/>
                <a:latin typeface="+mj-lt"/>
                <a:ea typeface="Calibri" panose="020F0502020204030204" pitchFamily="34" charset="0"/>
                <a:cs typeface="Times New Roman" panose="02020603050405020304" pitchFamily="18" charset="0"/>
              </a:rPr>
              <a:t>The primary HIV transmission route among females newly diagnosed with HIV was heterosexual contact followed by injection drug use. Since 2017, the percentage of cases with heterosexual contact as the primary transmission route has increased. </a:t>
            </a:r>
          </a:p>
          <a:p>
            <a:pPr marL="0" indent="0">
              <a:buNone/>
            </a:pPr>
            <a:endParaRPr lang="en-US" dirty="0">
              <a:latin typeface="+mj-lt"/>
            </a:endParaRPr>
          </a:p>
          <a:p>
            <a:pPr marL="0" indent="0">
              <a:buNone/>
            </a:pPr>
            <a:r>
              <a:rPr lang="en-US" dirty="0">
                <a:latin typeface="+mj-lt"/>
              </a:rPr>
              <a:t>Not presented in the chart are other risks, which include perinatal, hemophilia, coagulation disorder, blood transfusion, and risk factor not reported/identified, due to small numbers. Persons without an identified risk factor were assigned a risk factor using CDC-recommended multiple imputation methods.</a:t>
            </a:r>
            <a:endParaRPr lang="en-US" dirty="0">
              <a:effectLst/>
              <a:latin typeface="+mj-lt"/>
              <a:ea typeface="Calibri" panose="020F0502020204030204" pitchFamily="34" charset="0"/>
              <a:cs typeface="Times New Roman" panose="02020603050405020304" pitchFamily="18" charset="0"/>
            </a:endParaRPr>
          </a:p>
          <a:p>
            <a:pPr marL="0" indent="0">
              <a:buNone/>
            </a:pPr>
            <a:endParaRPr lang="en-US" dirty="0">
              <a:effectLst/>
              <a:latin typeface="+mj-lt"/>
              <a:ea typeface="Calibri" panose="020F0502020204030204" pitchFamily="34" charset="0"/>
              <a:cs typeface="Times New Roman" panose="02020603050405020304" pitchFamily="18" charset="0"/>
            </a:endParaRPr>
          </a:p>
          <a:p>
            <a:pPr marL="0" indent="0">
              <a:buNone/>
            </a:pPr>
            <a:r>
              <a:rPr lang="en-US" dirty="0">
                <a:effectLst/>
                <a:latin typeface="+mj-lt"/>
                <a:ea typeface="Calibri" panose="020F0502020204030204" pitchFamily="34" charset="0"/>
                <a:cs typeface="Times New Roman" panose="02020603050405020304" pitchFamily="18" charset="0"/>
              </a:rPr>
              <a:t>Data are based on biological sex at birth. </a:t>
            </a:r>
            <a:endParaRPr lang="en-US" dirty="0">
              <a:latin typeface="+mj-lt"/>
            </a:endParaRPr>
          </a:p>
          <a:p>
            <a:pPr marL="0" indent="0">
              <a:buNone/>
            </a:pPr>
            <a:endParaRPr lang="en-US" dirty="0">
              <a:effectLst/>
              <a:latin typeface="+mj-lt"/>
              <a:cs typeface="Times New Roman" panose="02020603050405020304" pitchFamily="18" charset="0"/>
            </a:endParaRPr>
          </a:p>
          <a:p>
            <a:pPr marL="0" indent="0">
              <a:buNone/>
            </a:pPr>
            <a:r>
              <a:rPr lang="en-US" dirty="0">
                <a:latin typeface="+mj-lt"/>
              </a:rPr>
              <a:t>Due to reporting delay, 2019 HIV diagnosis data are provisional as indicated by the dashed line and patterned bar.</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01265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the number of children aged &lt;13 years newly diagnosed with HIV in Los Angeles County between 2007 and 2020. New HIV diagnoses in children peaked in 2010. Since 2016, we observed general increases in new HIV diagnoses among children. </a:t>
            </a:r>
          </a:p>
          <a:p>
            <a:endParaRPr lang="en-US" dirty="0"/>
          </a:p>
          <a:p>
            <a:pPr marL="0" indent="0">
              <a:buNone/>
            </a:pPr>
            <a:r>
              <a:rPr lang="en-US" dirty="0">
                <a:latin typeface="Trebuchet MS" panose="020B0603020202020204" pitchFamily="34" charset="0"/>
              </a:rPr>
              <a:t>Year of diagnosis may not indicate year of birth, nor indicate infants newly diagnosed with HIV at birth.</a:t>
            </a:r>
            <a:r>
              <a:rPr lang="en-US" dirty="0">
                <a:effectLst/>
                <a:latin typeface="Trebuchet MS" panose="020B0603020202020204" pitchFamily="34" charset="0"/>
                <a:ea typeface="DengXian" panose="02010600030101010101" pitchFamily="2" charset="-122"/>
              </a:rPr>
              <a:t> </a:t>
            </a:r>
            <a:r>
              <a:rPr lang="en-US" dirty="0">
                <a:latin typeface="Trebuchet MS" panose="020B0603020202020204" pitchFamily="34" charset="0"/>
                <a:ea typeface="DengXian" panose="02010600030101010101" pitchFamily="2" charset="-122"/>
              </a:rPr>
              <a:t>D</a:t>
            </a:r>
            <a:r>
              <a:rPr lang="en-US" dirty="0">
                <a:effectLst/>
                <a:latin typeface="Trebuchet MS" panose="020B0603020202020204" pitchFamily="34" charset="0"/>
                <a:ea typeface="DengXian" panose="02010600030101010101" pitchFamily="2" charset="-122"/>
              </a:rPr>
              <a:t>ata include children who were born in a foreign country and/or who may have first been diagnosed in a foreign country before moving to Los Angeles County. </a:t>
            </a:r>
            <a:endParaRPr lang="en-US" dirty="0">
              <a:latin typeface="Trebuchet MS" panose="020B0603020202020204" pitchFamily="34" charset="0"/>
            </a:endParaRPr>
          </a:p>
          <a:p>
            <a:endParaRPr lang="en-US" dirty="0"/>
          </a:p>
          <a:p>
            <a:pPr marL="0" marR="0" lvl="0" indent="0" algn="l" defTabSz="457200" rtl="0" eaLnBrk="1" fontAlgn="auto" latinLnBrk="0" hangingPunct="1">
              <a:spcAft>
                <a:spcPts val="0"/>
              </a:spcAft>
              <a:buClrTx/>
              <a:buSzTx/>
              <a:buFontTx/>
              <a:buNone/>
              <a:tabLst/>
              <a:defRPr/>
            </a:pPr>
            <a:r>
              <a:rPr lang="en-US" sz="1200" dirty="0"/>
              <a:t>Due to reporting delay, 2019 and 2020 HIV data are provisional as indicated by the patterned bar.</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387481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spcAft>
                <a:spcPts val="0"/>
              </a:spcAft>
              <a:buClrTx/>
              <a:buSzTx/>
              <a:buFontTx/>
              <a:buNone/>
              <a:tabLst/>
              <a:defRPr/>
            </a:pPr>
            <a:r>
              <a:rPr lang="en-US" dirty="0">
                <a:effectLst/>
                <a:latin typeface="+mj-lt"/>
                <a:ea typeface="Calibri" panose="020F0502020204030204" pitchFamily="34" charset="0"/>
                <a:cs typeface="Times New Roman" panose="02020603050405020304" pitchFamily="18" charset="0"/>
              </a:rPr>
              <a:t>This graph shows the number of infants with perinatal HIV exposure and the number with perinatally acquired HIV from 2006 to 2020. The number of infants with perinatal HIV exposure declined from 107 in 2006 to 50 in 2020. However, the number of infants with perinatally acquired HIV has increased since 2017. </a:t>
            </a:r>
          </a:p>
          <a:p>
            <a:endParaRPr lang="en-US" dirty="0">
              <a:latin typeface="+mj-lt"/>
            </a:endParaRPr>
          </a:p>
          <a:p>
            <a:pPr marL="0" marR="0" indent="0">
              <a:spcAft>
                <a:spcPts val="0"/>
              </a:spcAft>
              <a:buNone/>
            </a:pPr>
            <a:r>
              <a:rPr lang="en-US" dirty="0">
                <a:effectLst/>
                <a:latin typeface="+mj-lt"/>
                <a:ea typeface="Calibri" panose="020F0502020204030204" pitchFamily="34" charset="0"/>
                <a:cs typeface="Times New Roman" panose="02020603050405020304" pitchFamily="18" charset="0"/>
              </a:rPr>
              <a:t>Due to reporting delay, 2019 and 2020 HIV data are provisional as indicated by the patterned bar and dashed line.</a:t>
            </a:r>
          </a:p>
          <a:p>
            <a:pPr marL="0" marR="0" indent="0">
              <a:spcAft>
                <a:spcPts val="0"/>
              </a:spcAft>
              <a:buNone/>
            </a:pPr>
            <a:endParaRPr lang="en-US" dirty="0">
              <a:effectLst/>
              <a:latin typeface="+mj-lt"/>
              <a:ea typeface="Calibri" panose="020F0502020204030204" pitchFamily="34" charset="0"/>
              <a:cs typeface="Times New Roman" panose="02020603050405020304" pitchFamily="18" charset="0"/>
            </a:endParaRPr>
          </a:p>
          <a:p>
            <a:pPr marL="0" marR="0" indent="0">
              <a:spcAft>
                <a:spcPts val="0"/>
              </a:spcAft>
              <a:buNone/>
            </a:pPr>
            <a:r>
              <a:rPr lang="en-US" dirty="0">
                <a:effectLst/>
                <a:latin typeface="+mj-lt"/>
                <a:ea typeface="Calibri" panose="020F0502020204030204" pitchFamily="34" charset="0"/>
                <a:cs typeface="Calibri" panose="020F0502020204030204" pitchFamily="34" charset="0"/>
              </a:rPr>
              <a:t>The number of infants with perinatally acquired HIV includes perinatal transmissions among babies born and/or diagnosed in LAC for a given birth year. The number of infants with perinatal HIV exposure was derived from 7 pediatric HIV-specialty sites which serve over 90% of HIV-positive pregnant women who seek care in Los Angeles County. This is an underestimate of the total number of infants with a perinatal HIV exposure in the County. </a:t>
            </a:r>
            <a:endParaRPr lang="en-US" dirty="0">
              <a:effectLst/>
              <a:latin typeface="+mj-lt"/>
              <a:ea typeface="Calibri" panose="020F0502020204030204" pitchFamily="34" charset="0"/>
              <a:cs typeface="Times New Roman" panose="02020603050405020304" pitchFamily="18" charset="0"/>
            </a:endParaRPr>
          </a:p>
          <a:p>
            <a:endParaRPr lang="en-US" dirty="0">
              <a:latin typeface="+mj-lt"/>
            </a:endParaRPr>
          </a:p>
        </p:txBody>
      </p:sp>
      <p:sp>
        <p:nvSpPr>
          <p:cNvPr id="4" name="Slide Number Placeholder 3"/>
          <p:cNvSpPr>
            <a:spLocks noGrp="1"/>
          </p:cNvSpPr>
          <p:nvPr>
            <p:ph type="sldNum" sz="quarter" idx="5"/>
          </p:nvPr>
        </p:nvSpPr>
        <p:spPr/>
        <p:txBody>
          <a:bodyPr/>
          <a:lstStyle/>
          <a:p>
            <a:fld id="{F6DAE0CD-D28B-7943-AABC-BE60ED5BE82C}" type="slidenum">
              <a:rPr lang="en-US" smtClean="0"/>
              <a:t>24</a:t>
            </a:fld>
            <a:endParaRPr lang="en-US" dirty="0"/>
          </a:p>
        </p:txBody>
      </p:sp>
    </p:spTree>
    <p:extLst>
      <p:ext uri="{BB962C8B-B14F-4D97-AF65-F5344CB8AC3E}">
        <p14:creationId xmlns:p14="http://schemas.microsoft.com/office/powerpoint/2010/main" val="2010812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j-lt"/>
              </a:rPr>
              <a:t>This table presents HIV incidence and transmission among infants aged &lt;18 months in Los Angeles County between 2006 and 2020. </a:t>
            </a:r>
            <a:r>
              <a:rPr lang="en-US" dirty="0">
                <a:effectLst/>
                <a:latin typeface="+mj-lt"/>
                <a:ea typeface="Calibri" panose="020F0502020204030204" pitchFamily="34" charset="0"/>
                <a:cs typeface="Times New Roman" panose="02020603050405020304" pitchFamily="18" charset="0"/>
              </a:rPr>
              <a:t>Los Angeles County is not on track to eliminate mother-to-child transmission of HIV. In 2020, the perinatal HIV incidence rate and HIV transmission rate reached the highest level since monitoring began in 2006.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latin typeface="+mj-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latin typeface="+mj-lt"/>
                <a:ea typeface="Calibri" panose="020F0502020204030204" pitchFamily="34" charset="0"/>
                <a:cs typeface="Times New Roman" panose="02020603050405020304" pitchFamily="18" charset="0"/>
              </a:rPr>
              <a:t>The number of infants with perinatal HIV exposure was derived from 7 pediatric HIV-specialty sites which serve over 90% of HIV-positive pregnant women who seek care in the County. This is an underestimate of the total number of infants with a perinatal HIV exposure in Los Angeles County. For this reason, perinatal HIV transmission rates are not generalizable to Los Angeles County. Data for 2019 and 2020 are provisional due to reporting delay. Live birth data for 2006-2017 were derived from the Los Angeles Almanac and live birth data after 2017 were derived from the California Department of Public Health-California Vital Data (Cal-</a:t>
            </a:r>
            <a:r>
              <a:rPr lang="en-US" dirty="0" err="1">
                <a:effectLst/>
                <a:latin typeface="+mj-lt"/>
                <a:ea typeface="Calibri" panose="020F0502020204030204" pitchFamily="34" charset="0"/>
                <a:cs typeface="Times New Roman" panose="02020603050405020304" pitchFamily="18" charset="0"/>
              </a:rPr>
              <a:t>ViDa</a:t>
            </a:r>
            <a:r>
              <a:rPr lang="en-US" dirty="0">
                <a:effectLst/>
                <a:latin typeface="+mj-lt"/>
                <a:ea typeface="Calibri" panose="020F0502020204030204" pitchFamily="34" charset="0"/>
                <a:cs typeface="Times New Roman" panose="02020603050405020304" pitchFamily="18" charset="0"/>
              </a:rPr>
              <a:t>) Query Tool </a:t>
            </a:r>
            <a:r>
              <a:rPr lang="en-US" dirty="0">
                <a:solidFill>
                  <a:srgbClr val="000000"/>
                </a:solidFill>
                <a:effectLst/>
                <a:latin typeface="Calibri" panose="020F0502020204030204" pitchFamily="34" charset="0"/>
                <a:ea typeface="Calibri" panose="020F0502020204030204" pitchFamily="34" charset="0"/>
              </a:rPr>
              <a:t>since this tool was not available for birth years prior to 2018</a:t>
            </a:r>
            <a:r>
              <a:rPr lang="en-US" dirty="0">
                <a:effectLst/>
                <a:latin typeface="+mj-lt"/>
                <a:ea typeface="Calibri" panose="020F0502020204030204" pitchFamily="34" charset="0"/>
                <a:cs typeface="Times New Roman" panose="02020603050405020304" pitchFamily="18" charset="0"/>
              </a:rPr>
              <a:t>. At the time of writing the vital registry match for 2020 was pending, therefore the number of 2020 live births may be an underestimate and by extension the perinatal transmission rate in 2020 may be an overestimate. </a:t>
            </a:r>
          </a:p>
          <a:p>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48225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This graph presents the number and percentage of persons aged ≥13 years newly diagnosed with HIV who were </a:t>
            </a:r>
            <a:r>
              <a:rPr lang="en-US" b="0" dirty="0">
                <a:latin typeface="+mj-lt"/>
              </a:rPr>
              <a:t>unhoused</a:t>
            </a:r>
            <a:r>
              <a:rPr lang="en-US" dirty="0">
                <a:latin typeface="+mj-lt"/>
              </a:rPr>
              <a:t> at the time of diagnosis by gender in Los Angeles County between 2006 and 2019. </a:t>
            </a:r>
            <a:r>
              <a:rPr lang="en-US" dirty="0">
                <a:effectLst/>
                <a:latin typeface="+mj-lt"/>
                <a:ea typeface="Calibri" panose="020F0502020204030204" pitchFamily="34" charset="0"/>
                <a:cs typeface="Times New Roman" panose="02020603050405020304" pitchFamily="18" charset="0"/>
              </a:rPr>
              <a:t>Since 2006, the percentage of persons newly diagnosed with HIV who were unhoused increased from 1.3% to 7.3%. In 2019, among 110 unhoused persons with a new HIV diagnosis, 76 (69%) were male, 22 (20%) were female, and 12 (11%) were transgender. </a:t>
            </a:r>
          </a:p>
          <a:p>
            <a:endParaRPr lang="en-US" dirty="0">
              <a:effectLst/>
              <a:latin typeface="+mj-lt"/>
              <a:cs typeface="Times New Roman" panose="02020603050405020304" pitchFamily="18" charset="0"/>
            </a:endParaRPr>
          </a:p>
          <a:p>
            <a:r>
              <a:rPr lang="en-US" dirty="0">
                <a:effectLst/>
                <a:latin typeface="+mj-lt"/>
                <a:ea typeface="Calibri" panose="020F0502020204030204" pitchFamily="34" charset="0"/>
                <a:cs typeface="Times New Roman" panose="02020603050405020304" pitchFamily="18" charset="0"/>
              </a:rPr>
              <a:t>Due to reporting delay, 2019 HIV diagnosis data are provisional as indicated by the patterned bar and dashed line.</a:t>
            </a:r>
            <a:endParaRPr lang="en-US" dirty="0">
              <a:latin typeface="+mj-lt"/>
            </a:endParaRPr>
          </a:p>
          <a:p>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921196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HIV diagnoses rates among persons aged ≥13 years experiencing homelessness in Los Angeles County between 2010 and 2019. HIV diagnoses rates have increased among persons experiencing homelessness in the past three years.</a:t>
            </a:r>
          </a:p>
          <a:p>
            <a:endParaRPr lang="en-US" dirty="0"/>
          </a:p>
          <a:p>
            <a:pPr marL="0" indent="0">
              <a:buNone/>
            </a:pPr>
            <a:r>
              <a:rPr lang="en-US" sz="1200" dirty="0"/>
              <a:t>Due to reporting delay, 2019 HIV diagnosis data are provisional as indicated by the dashed line.</a:t>
            </a:r>
          </a:p>
          <a:p>
            <a:pPr marL="0" indent="0">
              <a:buNone/>
            </a:pPr>
            <a:endParaRPr lang="en-US" sz="1200" dirty="0"/>
          </a:p>
          <a:p>
            <a:pPr marL="0" indent="0">
              <a:buNone/>
            </a:pPr>
            <a:r>
              <a:rPr lang="en-US" sz="1200" dirty="0"/>
              <a:t>Data are from the Greater Los Angeles County Homeless Count, 2018 Results (https://www.lahsa.org/documents?id=2059-2018-greater-los-angeles-homeless-count-presentation.pdf) and 2019 Results (https://www.lahsa.org/documents?id=3437-2019-greater-los-angeles-homeless-count-presentation.pdf).</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82081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28</a:t>
            </a:fld>
            <a:endParaRPr lang="en-US" dirty="0"/>
          </a:p>
        </p:txBody>
      </p:sp>
    </p:spTree>
    <p:extLst>
      <p:ext uri="{BB962C8B-B14F-4D97-AF65-F5344CB8AC3E}">
        <p14:creationId xmlns:p14="http://schemas.microsoft.com/office/powerpoint/2010/main" val="24906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shows the estimated number of people living with HIV at the end of 2020, by region of the world.</a:t>
            </a:r>
          </a:p>
          <a:p>
            <a:endParaRPr lang="en-US" b="0" dirty="0"/>
          </a:p>
          <a:p>
            <a:r>
              <a:rPr lang="en-US" b="0" dirty="0"/>
              <a:t>Globally, Africa has been affected the greatest with an estimated 25.4 million people living with HIV infection at year-end 2020 followed by the Americas with 3.7 million and Europe with 2.6 million people affected.</a:t>
            </a:r>
            <a:endParaRPr lang="en-US" b="0" dirty="0">
              <a:cs typeface="Calibri"/>
            </a:endParaRPr>
          </a:p>
          <a:p>
            <a:endParaRPr lang="en-US" b="0" dirty="0"/>
          </a:p>
          <a:p>
            <a:r>
              <a:rPr lang="en-US" b="0" dirty="0"/>
              <a:t>Please note that this slide does not take into account the proportion of individuals affected within each region. The numbers and comparisons are based on total numbers by region.  </a:t>
            </a:r>
          </a:p>
          <a:p>
            <a:endParaRPr lang="en-US" b="0" dirty="0"/>
          </a:p>
          <a:p>
            <a:r>
              <a:rPr lang="en-US" b="0" dirty="0"/>
              <a:t>Source: Global HIV, Hepatitis and STI Programmes (WHO). “Latest HIV estimates and updates on HIV policies uptake, July 2021” https://cdn.who.int/media/docs/default-source/hq-hiv-hepatitis-and-stis-library/2021-global-summary-web-v6.pdf?sfvrsn=4b8815ad_25</a:t>
            </a:r>
            <a:endParaRPr lang="en-US" b="0" dirty="0">
              <a:cs typeface="Calibri"/>
            </a:endParaRPr>
          </a:p>
          <a:p>
            <a:endParaRPr lang="en-US" dirty="0"/>
          </a:p>
        </p:txBody>
      </p:sp>
      <p:sp>
        <p:nvSpPr>
          <p:cNvPr id="4" name="Slide Number Placeholder 3"/>
          <p:cNvSpPr>
            <a:spLocks noGrp="1"/>
          </p:cNvSpPr>
          <p:nvPr>
            <p:ph type="sldNum" sz="quarter" idx="5"/>
          </p:nvPr>
        </p:nvSpPr>
        <p:spPr/>
        <p:txBody>
          <a:bodyPr/>
          <a:lstStyle/>
          <a:p>
            <a:fld id="{F6DAE0CD-D28B-7943-AABC-BE60ED5BE82C}" type="slidenum">
              <a:rPr lang="en-US" smtClean="0"/>
              <a:t>2</a:t>
            </a:fld>
            <a:endParaRPr lang="en-US" dirty="0"/>
          </a:p>
        </p:txBody>
      </p:sp>
    </p:spTree>
    <p:extLst>
      <p:ext uri="{BB962C8B-B14F-4D97-AF65-F5344CB8AC3E}">
        <p14:creationId xmlns:p14="http://schemas.microsoft.com/office/powerpoint/2010/main" val="4269837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solidFill>
                  <a:srgbClr val="000000"/>
                </a:solidFill>
                <a:effectLst/>
                <a:latin typeface="+mj-lt"/>
                <a:ea typeface="PMingLiU" panose="02020500000000000000" pitchFamily="18" charset="-120"/>
                <a:cs typeface="Arial" panose="020B0604020202020204" pitchFamily="34" charset="0"/>
              </a:rPr>
              <a:t>To end the HIV epidemic, diagnosis and treatment of PLWH need to occur soon after infection to ensure that viral suppression is achieved and sustained in the early stage of infection and that forward transmission of HIV is interrupted. </a:t>
            </a:r>
            <a:endParaRPr lang="en-US"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latin typeface="+mj-lt"/>
                <a:ea typeface="PMingLiU" panose="02020500000000000000" pitchFamily="18" charset="-120"/>
                <a:cs typeface="Arial" panose="020B0604020202020204" pitchFamily="34" charset="0"/>
              </a:rPr>
              <a:t> </a:t>
            </a:r>
            <a:endParaRPr lang="en-US"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dirty="0">
                <a:solidFill>
                  <a:srgbClr val="000000"/>
                </a:solidFill>
                <a:effectLst/>
                <a:latin typeface="+mj-lt"/>
                <a:ea typeface="PMingLiU" panose="02020500000000000000" pitchFamily="18" charset="-120"/>
                <a:cs typeface="Arial" panose="020B0604020202020204" pitchFamily="34" charset="0"/>
              </a:rPr>
              <a:t>Information on stage of HIV disease at the time of diagnosis provides direct insight into the timeliness of a HIV diagnosis. The HIV surveillance case definition of HIV infection has four stages of HIV infection: Stage 0, 1, 2, and 3. Stage 0 HIV disease is designed to capture early HIV infection which includes acute infections within 60 days before HIV diagnosis and early but not acute infections within 61-180 days before HIV diagnosis. </a:t>
            </a:r>
            <a:endParaRPr lang="en-US" dirty="0">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D4A6FF0-151F-4359-AA1F-64D939B545EF}" type="slidenum">
              <a:rPr lang="en-US" smtClean="0"/>
              <a:pPr>
                <a:defRPr/>
              </a:pPr>
              <a:t>29</a:t>
            </a:fld>
            <a:endParaRPr lang="en-US" dirty="0"/>
          </a:p>
        </p:txBody>
      </p:sp>
    </p:spTree>
    <p:extLst>
      <p:ext uri="{BB962C8B-B14F-4D97-AF65-F5344CB8AC3E}">
        <p14:creationId xmlns:p14="http://schemas.microsoft.com/office/powerpoint/2010/main" val="1632620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presents the stages of HIV disease and the criteria for each stage. </a:t>
            </a:r>
          </a:p>
          <a:p>
            <a:endParaRPr lang="en-US" dirty="0"/>
          </a:p>
          <a:p>
            <a:r>
              <a:rPr lang="en-US" dirty="0"/>
              <a:t>The date of the last HIV-negative test is based on a laboratory result, or client’s self-report of last HIV-negative test date when laboratory information is not available.</a:t>
            </a:r>
          </a:p>
          <a:p>
            <a:endParaRPr lang="en-US" dirty="0"/>
          </a:p>
        </p:txBody>
      </p:sp>
      <p:sp>
        <p:nvSpPr>
          <p:cNvPr id="4" name="Slide Number Placeholder 3"/>
          <p:cNvSpPr>
            <a:spLocks noGrp="1"/>
          </p:cNvSpPr>
          <p:nvPr>
            <p:ph type="sldNum" sz="quarter" idx="5"/>
          </p:nvPr>
        </p:nvSpPr>
        <p:spPr/>
        <p:txBody>
          <a:bodyPr/>
          <a:lstStyle/>
          <a:p>
            <a:fld id="{AF3AFACD-8978-4107-8932-27D5692D3BEE}" type="slidenum">
              <a:rPr lang="en-US" smtClean="0"/>
              <a:t>30</a:t>
            </a:fld>
            <a:endParaRPr lang="en-US" dirty="0"/>
          </a:p>
        </p:txBody>
      </p:sp>
    </p:spTree>
    <p:extLst>
      <p:ext uri="{BB962C8B-B14F-4D97-AF65-F5344CB8AC3E}">
        <p14:creationId xmlns:p14="http://schemas.microsoft.com/office/powerpoint/2010/main" val="24624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sz="1000" dirty="0"/>
              <a:t>This table shows the HIV disease stage among persons aged ≥13 years newly diagnosed with HIV in Los Angeles County in 2019, by selected demographic and risk characteristics. </a:t>
            </a:r>
            <a:r>
              <a:rPr lang="en-US" sz="1000" dirty="0">
                <a:effectLst/>
                <a:ea typeface="Calibri" panose="020F0502020204030204" pitchFamily="34" charset="0"/>
                <a:cs typeface="Calibri" panose="020F0502020204030204" pitchFamily="34" charset="0"/>
              </a:rPr>
              <a:t>In 2019, nearly 1 in 5 new HIV diagnoses were diagnosed at Stage 0 (an indicator of early disease). Over half of those diagnosed at Stage 0 were acutely infected at diagnosis. The proportion of acute HIV infection was highest among males, transgender persons, Whites, Latinx, persons aged &lt;30 years, and MSM. </a:t>
            </a:r>
            <a:endParaRPr lang="en-US" sz="1000" dirty="0">
              <a:effectLst/>
              <a:ea typeface="Calibri" panose="020F0502020204030204" pitchFamily="34" charset="0"/>
              <a:cs typeface="Times New Roman" panose="02020603050405020304" pitchFamily="18" charset="0"/>
            </a:endParaRPr>
          </a:p>
          <a:p>
            <a:pPr>
              <a:spcAft>
                <a:spcPts val="0"/>
              </a:spcAft>
              <a:buNone/>
            </a:pPr>
            <a:endParaRPr lang="en-US" sz="1000" dirty="0">
              <a:ea typeface="+mn-lt"/>
              <a:cs typeface="+mn-lt"/>
            </a:endParaRPr>
          </a:p>
          <a:p>
            <a:pPr>
              <a:spcAft>
                <a:spcPts val="0"/>
              </a:spcAft>
              <a:buNone/>
            </a:pPr>
            <a:r>
              <a:rPr lang="en-US" sz="1000" dirty="0">
                <a:ea typeface="+mn-lt"/>
                <a:cs typeface="+mn-lt"/>
              </a:rPr>
              <a:t>The </a:t>
            </a:r>
            <a:r>
              <a:rPr lang="en-US" sz="1000" dirty="0"/>
              <a:t>criteria for stage 0 infection is a sequence of discordant HIV test results in which a negative or indeterminate result was within 180 days of a positive result. The date of negative HIV test is based on laboratory documentation and, for this analysis, patient’s self-report of last negative test in the absence of laboratory documentation.  Stage 0 includes those acutely infected at diagnoses (Acute Infection) and those with no evidence of acute infection at diagnosis (Not Acute). Acute infection is based on the difference in days between the first HIV-positive test result and last documented HIV-negative test result.  If the difference falls within 60 days, HIV infection is classified as acute. Not Acute is based on the difference in days between the first HIV-positive test result and last documented HIV-negative test result. If the difference falls between 61 and 180 days, HIV infection is classified as stage 0 disease, unknown if acute at diagnosis. The number of newly diagnosed persons with stage 0 HIV disease are likely underestimated due to under-reporting of HIV-negative test results. </a:t>
            </a:r>
          </a:p>
          <a:p>
            <a:pPr marL="0" indent="0">
              <a:spcAft>
                <a:spcPts val="0"/>
              </a:spcAft>
              <a:buNone/>
            </a:pPr>
            <a:endParaRPr lang="en-US" sz="1000" dirty="0"/>
          </a:p>
          <a:p>
            <a:pPr marL="0" indent="0">
              <a:spcAft>
                <a:spcPts val="0"/>
              </a:spcAft>
              <a:buNone/>
            </a:pPr>
            <a:r>
              <a:rPr lang="en-US" sz="1000" dirty="0"/>
              <a:t>Stage 1 and 2 disease is based on the earliest CD4 test result within 90 days of HIV diagnosis. The criterion for Stage 1 disease is CD4 ≥ 500 cells/µL and the criterion for Stage 2 is CD4 between 200-499 cells/µL.</a:t>
            </a:r>
          </a:p>
          <a:p>
            <a:pPr marL="0" indent="0">
              <a:spcAft>
                <a:spcPts val="0"/>
              </a:spcAft>
              <a:buNone/>
            </a:pPr>
            <a:endParaRPr lang="en-US" sz="1000" dirty="0"/>
          </a:p>
          <a:p>
            <a:pPr marL="0" indent="0">
              <a:spcAft>
                <a:spcPts val="0"/>
              </a:spcAft>
              <a:buNone/>
            </a:pPr>
            <a:r>
              <a:rPr lang="en-US" sz="1000" dirty="0"/>
              <a:t>Stage 3 criteria include either CD4 &lt; 200 cells/µL within 90 days of HIV diagnosis or a diagnosis of an opportunistic illness within 90 days of HIV diagnosis.  </a:t>
            </a:r>
          </a:p>
          <a:p>
            <a:pPr marL="0" indent="0">
              <a:spcAft>
                <a:spcPts val="0"/>
              </a:spcAft>
              <a:buNone/>
            </a:pPr>
            <a:endParaRPr lang="en-US" sz="1000" dirty="0"/>
          </a:p>
          <a:p>
            <a:pPr marL="0" indent="0">
              <a:spcAft>
                <a:spcPts val="0"/>
              </a:spcAft>
              <a:buNone/>
            </a:pPr>
            <a:r>
              <a:rPr lang="en-US" sz="1000" dirty="0"/>
              <a:t>Unknown stage includes persons without a CD4 test within 90 days of HIV diagnosis.</a:t>
            </a:r>
          </a:p>
          <a:p>
            <a:pPr marL="0" indent="0">
              <a:spcAft>
                <a:spcPts val="0"/>
              </a:spcAft>
              <a:buNone/>
            </a:pPr>
            <a:endParaRPr lang="en-US" sz="1000" dirty="0"/>
          </a:p>
          <a:p>
            <a:pPr marL="0" indent="0">
              <a:spcAft>
                <a:spcPts val="0"/>
              </a:spcAft>
              <a:buNone/>
            </a:pPr>
            <a:r>
              <a:rPr lang="en-US" sz="1000" dirty="0"/>
              <a:t>American Indians and Alaskan Natives were not included in the analysis because of small numbers. Nine individuals with unknown race/ethnicity were not included.</a:t>
            </a:r>
          </a:p>
          <a:p>
            <a:pPr marL="0" indent="0">
              <a:spcAft>
                <a:spcPts val="0"/>
              </a:spcAft>
              <a:buNone/>
            </a:pPr>
            <a:endParaRPr lang="en-US" sz="1000" dirty="0"/>
          </a:p>
          <a:p>
            <a:pPr marL="0" indent="0">
              <a:spcAft>
                <a:spcPts val="0"/>
              </a:spcAft>
              <a:buNone/>
            </a:pPr>
            <a:r>
              <a:rPr lang="en-US" sz="1000" dirty="0"/>
              <a:t>Five individuals with unknown transmission category were not included.</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152838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buClrTx/>
              <a:buSzTx/>
              <a:buFontTx/>
              <a:buNone/>
              <a:tabLst/>
              <a:defRPr/>
            </a:pPr>
            <a:r>
              <a:rPr lang="en-US" dirty="0">
                <a:latin typeface="+mj-lt"/>
              </a:rPr>
              <a:t>One approach for evaluating the timeliness of HIV diagnosis is based on baseline CD4+ T-cell counts within 1 month of HIV diagnosis. Early disease is defined as CD4 &gt; 500 cells/µL within 1 month of HIV diagnosis, and late stage disease is defined as CD4 &lt; 200 cells/µL within this timeframe.</a:t>
            </a:r>
          </a:p>
          <a:p>
            <a:pPr marL="0" marR="0" indent="0" algn="l" defTabSz="457200" rtl="0" eaLnBrk="1" fontAlgn="auto" latinLnBrk="0" hangingPunct="1">
              <a:buClrTx/>
              <a:buSzTx/>
              <a:buFontTx/>
              <a:buNone/>
              <a:tabLst/>
              <a:defRPr/>
            </a:pPr>
            <a:endParaRPr lang="en-US" dirty="0">
              <a:latin typeface="+mj-lt"/>
            </a:endParaRPr>
          </a:p>
          <a:p>
            <a:pPr marL="0" marR="0"/>
            <a:r>
              <a:rPr lang="en-US" dirty="0">
                <a:latin typeface="+mj-lt"/>
              </a:rPr>
              <a:t>This graph presents CD4+ T-cell counts within 1 month of HIV diagnosis in Los Angeles County between 2014 and 2019. </a:t>
            </a:r>
            <a:r>
              <a:rPr lang="en-US" dirty="0">
                <a:effectLst/>
                <a:latin typeface="+mj-lt"/>
                <a:ea typeface="Calibri" panose="020F0502020204030204" pitchFamily="34" charset="0"/>
                <a:cs typeface="Times New Roman" panose="02020603050405020304" pitchFamily="18" charset="0"/>
              </a:rPr>
              <a:t>One in five new HIV diagnoses presented with CD4+ T-cells &lt; 200 </a:t>
            </a:r>
            <a:r>
              <a:rPr lang="en-US" dirty="0">
                <a:solidFill>
                  <a:srgbClr val="000000"/>
                </a:solidFill>
                <a:effectLst/>
                <a:latin typeface="+mj-lt"/>
                <a:ea typeface="PMingLiU" panose="02020500000000000000" pitchFamily="18" charset="-120"/>
                <a:cs typeface="Arial" panose="020B0604020202020204" pitchFamily="34" charset="0"/>
              </a:rPr>
              <a:t>cells/</a:t>
            </a:r>
            <a:r>
              <a:rPr lang="en-US" dirty="0">
                <a:effectLst/>
                <a:latin typeface="+mj-lt"/>
                <a:ea typeface="Calibri" panose="020F0502020204030204" pitchFamily="34" charset="0"/>
                <a:cs typeface="Calibri" panose="020F0502020204030204" pitchFamily="34" charset="0"/>
              </a:rPr>
              <a:t>µ</a:t>
            </a:r>
            <a:r>
              <a:rPr lang="en-US" dirty="0">
                <a:solidFill>
                  <a:srgbClr val="000000"/>
                </a:solidFill>
                <a:effectLst/>
                <a:latin typeface="+mj-lt"/>
                <a:ea typeface="PMingLiU" panose="02020500000000000000" pitchFamily="18" charset="-120"/>
                <a:cs typeface="Arial" panose="020B0604020202020204" pitchFamily="34" charset="0"/>
              </a:rPr>
              <a:t>L at the time of diagnosis,</a:t>
            </a:r>
            <a:r>
              <a:rPr lang="en-US" dirty="0">
                <a:effectLst/>
                <a:latin typeface="+mj-lt"/>
                <a:ea typeface="Calibri" panose="020F0502020204030204" pitchFamily="34" charset="0"/>
                <a:cs typeface="Times New Roman" panose="02020603050405020304" pitchFamily="18" charset="0"/>
              </a:rPr>
              <a:t> indicative of late HIV disease. However, the percentage of persons presenting with late HIV disease has been decreasing, albeit slowly, since 2016.</a:t>
            </a:r>
          </a:p>
          <a:p>
            <a:pPr defTabSz="473522">
              <a:defRPr/>
            </a:pPr>
            <a:endParaRPr lang="en-US" dirty="0">
              <a:latin typeface="+mj-lt"/>
            </a:endParaRPr>
          </a:p>
          <a:p>
            <a:pPr defTabSz="473522">
              <a:defRPr/>
            </a:pPr>
            <a:r>
              <a:rPr lang="en-US" dirty="0">
                <a:latin typeface="+mj-lt"/>
              </a:rPr>
              <a:t>These results are based on the first CD4 test within 1 month of HIV diagnosis. Among persons newly diagnosed with HIV between 2014-2019, 54% had a CD4 test within this period. Sum of percentages in 2016 and 2019 do not add to 100% due to rounding error.</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715722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33</a:t>
            </a:fld>
            <a:endParaRPr lang="en-US" dirty="0"/>
          </a:p>
        </p:txBody>
      </p:sp>
    </p:spTree>
    <p:extLst>
      <p:ext uri="{BB962C8B-B14F-4D97-AF65-F5344CB8AC3E}">
        <p14:creationId xmlns:p14="http://schemas.microsoft.com/office/powerpoint/2010/main" val="1429695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spcAft>
                <a:spcPts val="0"/>
              </a:spcAft>
              <a:buClrTx/>
              <a:buSzTx/>
              <a:buFontTx/>
              <a:buNone/>
              <a:tabLst/>
              <a:defRPr/>
            </a:pPr>
            <a:r>
              <a:rPr lang="en-US" dirty="0">
                <a:solidFill>
                  <a:srgbClr val="000000"/>
                </a:solidFill>
                <a:effectLst/>
                <a:latin typeface="+mj-lt"/>
                <a:ea typeface="PMingLiU" panose="02020500000000000000" pitchFamily="18" charset="-120"/>
                <a:cs typeface="Arial" panose="020B0604020202020204" pitchFamily="34" charset="0"/>
              </a:rPr>
              <a:t>Several indicators important for planning, monitoring, and evaluating the local HIV response are not directly measured through HIV surveillance: (1) the number of persons who acquired HIV each year, regardless of whether they had received an HIV diagnosis and (2) the number of PLWH but do not yet know they are HIV-positive (i.e., undiagnosed HIV). An estimate of these indicators can be computed using a mathematical model developed by the Centers for Disease Control and Prevention. In this section, we present estimates of newly acquired HIV (new HIV infection) and undiagnosed HIV among PLWH in LAC based on this model. </a:t>
            </a:r>
            <a:endParaRPr lang="en-US" dirty="0">
              <a:effectLst/>
              <a:latin typeface="+mj-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D4A6FF0-151F-4359-AA1F-64D939B545EF}" type="slidenum">
              <a:rPr lang="en-US" smtClean="0"/>
              <a:pPr>
                <a:defRPr/>
              </a:pPr>
              <a:t>34</a:t>
            </a:fld>
            <a:endParaRPr lang="en-US" dirty="0"/>
          </a:p>
        </p:txBody>
      </p:sp>
    </p:spTree>
    <p:extLst>
      <p:ext uri="{BB962C8B-B14F-4D97-AF65-F5344CB8AC3E}">
        <p14:creationId xmlns:p14="http://schemas.microsoft.com/office/powerpoint/2010/main" val="82454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j-lt"/>
              </a:rPr>
              <a:t>This slide compares the annual number of new HIV diagnoses with the estimated annual number of new HIV infections among persons aged ≥13 years in Los Angeles County from 2010 to 2019. </a:t>
            </a:r>
            <a:r>
              <a:rPr lang="en-US" sz="1100" dirty="0">
                <a:effectLst/>
                <a:latin typeface="+mj-lt"/>
                <a:ea typeface="Calibri" panose="020F0502020204030204" pitchFamily="34" charset="0"/>
                <a:cs typeface="Calibri" panose="020F0502020204030204" pitchFamily="34" charset="0"/>
              </a:rPr>
              <a:t>The number of persons newly diagnosed with HIV and the estimated number of persons who acquired HIV (new infection) have declined between 2010 and 2019. In 2019, 1,505 persons were newly diagnosed with HIV, reflecting both new and old infections. An estimated 1,200 persons acquired HIV in 2019, reflecting new infections, some of whom were not diagnosed. </a:t>
            </a:r>
            <a:endParaRPr lang="en-US" sz="1100" dirty="0">
              <a:effectLst/>
              <a:latin typeface="+mj-lt"/>
              <a:ea typeface="Calibri" panose="020F0502020204030204" pitchFamily="34" charset="0"/>
              <a:cs typeface="Times New Roman" panose="02020603050405020304" pitchFamily="18" charset="0"/>
            </a:endParaRPr>
          </a:p>
          <a:p>
            <a:pPr marL="0" marR="0"/>
            <a:endParaRPr lang="en-US" sz="1100" dirty="0">
              <a:effectLst/>
              <a:latin typeface="+mj-lt"/>
              <a:ea typeface="Calibri" panose="020F0502020204030204" pitchFamily="34" charset="0"/>
              <a:cs typeface="Calibri" panose="020F0502020204030204" pitchFamily="34" charset="0"/>
            </a:endParaRPr>
          </a:p>
          <a:p>
            <a:pPr marL="0" marR="0"/>
            <a:r>
              <a:rPr lang="en-US" sz="1100" dirty="0">
                <a:effectLst/>
                <a:latin typeface="+mj-lt"/>
                <a:ea typeface="Calibri" panose="020F0502020204030204" pitchFamily="34" charset="0"/>
                <a:cs typeface="Times New Roman" panose="02020603050405020304" pitchFamily="18" charset="0"/>
              </a:rPr>
              <a:t>The estimated number of new HIV infections was calculated using the CD4-based model developed by the Centers for Disease Control and Prevention, modified for use by Los Angeles County.</a:t>
            </a:r>
          </a:p>
          <a:p>
            <a:endParaRPr lang="en-US" sz="1100" dirty="0">
              <a:effectLst/>
              <a:latin typeface="+mj-lt"/>
              <a:ea typeface="Calibri" panose="020F0502020204030204" pitchFamily="34" charset="0"/>
              <a:cs typeface="Times New Roman" panose="02020603050405020304" pitchFamily="18" charset="0"/>
            </a:endParaRPr>
          </a:p>
          <a:p>
            <a:r>
              <a:rPr lang="en-US" sz="1100" dirty="0">
                <a:effectLst/>
                <a:latin typeface="+mj-lt"/>
                <a:ea typeface="Calibri" panose="020F0502020204030204" pitchFamily="34" charset="0"/>
                <a:cs typeface="Times New Roman" panose="02020603050405020304" pitchFamily="18" charset="0"/>
              </a:rPr>
              <a:t>2019 incidence estimates are preliminary.</a:t>
            </a:r>
          </a:p>
          <a:p>
            <a:endParaRPr lang="en-US" sz="1100" dirty="0">
              <a:effectLst/>
              <a:latin typeface="+mj-lt"/>
              <a:cs typeface="Times New Roman" panose="02020603050405020304" pitchFamily="18" charset="0"/>
            </a:endParaRPr>
          </a:p>
          <a:p>
            <a:r>
              <a:rPr lang="en-US" sz="1100" dirty="0">
                <a:latin typeface="+mj-lt"/>
              </a:rPr>
              <a:t>The annual number of </a:t>
            </a:r>
            <a:r>
              <a:rPr lang="en-US" sz="1100" b="1" dirty="0">
                <a:latin typeface="+mj-lt"/>
              </a:rPr>
              <a:t>new HIV diagnoses </a:t>
            </a:r>
            <a:r>
              <a:rPr lang="en-US" sz="1100" dirty="0">
                <a:latin typeface="+mj-lt"/>
              </a:rPr>
              <a:t>is the number of PLWH who received a HIV diagnosis in a calendar year. This information is used to monitor trends in new HIV diagnosis and quantify the need for HIV care. A new HIV diagnosis is not equivalent to a new infection that was acquired in a calendar year. Many people live years before they are diagnosed and some are diagnosed soon after acquiring HIV. Based on local data, the majority of new HIV diagnoses each year were infections acquired over a year ago.  </a:t>
            </a:r>
          </a:p>
          <a:p>
            <a:endParaRPr lang="en-US" sz="1100" dirty="0">
              <a:latin typeface="+mj-lt"/>
            </a:endParaRPr>
          </a:p>
          <a:p>
            <a:r>
              <a:rPr lang="en-US" sz="1100" dirty="0">
                <a:latin typeface="+mj-lt"/>
              </a:rPr>
              <a:t>The annual number of </a:t>
            </a:r>
            <a:r>
              <a:rPr lang="en-US" sz="1100" b="1" dirty="0">
                <a:latin typeface="+mj-lt"/>
              </a:rPr>
              <a:t>new HIV infections </a:t>
            </a:r>
            <a:r>
              <a:rPr lang="en-US" sz="1100" dirty="0">
                <a:latin typeface="+mj-lt"/>
              </a:rPr>
              <a:t>reflect infections acquired in a single calendar year. Some new infections are diagnosed soon after acquiring HIV, but the majority are not. When the number of new HIV infections is high, HIV continues to spread because most people with a new infection are not aware they are living with HIV. New infections provide information on recent transmission and serve as a barometer to assess whether HIV prevention programs are reducing transmission. Trends in new infections generally track similarly with trends in new diagnoses unless transmission is very low or high in the population.</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342823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spcAft>
                <a:spcPts val="0"/>
              </a:spcAft>
              <a:buClrTx/>
              <a:buSzTx/>
              <a:buFontTx/>
              <a:buNone/>
              <a:tabLst/>
              <a:defRPr/>
            </a:pPr>
            <a:r>
              <a:rPr lang="en-US" dirty="0">
                <a:latin typeface="+mj-lt"/>
              </a:rPr>
              <a:t>This graph presents the estimated rate of new HIV infections (incidence) among persons aged ≥13 years in Los Angeles County between 2010 and 2019, by sex. </a:t>
            </a:r>
            <a:r>
              <a:rPr lang="en-US" dirty="0">
                <a:effectLst/>
                <a:latin typeface="+mj-lt"/>
                <a:ea typeface="Calibri" panose="020F0502020204030204" pitchFamily="34" charset="0"/>
                <a:cs typeface="Calibri" panose="020F0502020204030204" pitchFamily="34" charset="0"/>
              </a:rPr>
              <a:t>Between 2010 and 2019, HIV incidence rates declined approximately 40% among males and females.</a:t>
            </a:r>
            <a:endParaRPr lang="en-US" dirty="0">
              <a:effectLst/>
              <a:latin typeface="+mj-lt"/>
              <a:ea typeface="Calibri" panose="020F0502020204030204" pitchFamily="34" charset="0"/>
              <a:cs typeface="Times New Roman" panose="02020603050405020304" pitchFamily="18" charset="0"/>
            </a:endParaRPr>
          </a:p>
          <a:p>
            <a:endParaRPr lang="en-US" dirty="0">
              <a:latin typeface="+mj-lt"/>
            </a:endParaRPr>
          </a:p>
          <a:p>
            <a:pPr marL="0" indent="0">
              <a:buNone/>
            </a:pPr>
            <a:r>
              <a:rPr lang="en-US" dirty="0">
                <a:latin typeface="+mj-lt"/>
              </a:rPr>
              <a:t>Biological sex at birth was used in this analysis due to small numbers among transgender persons.</a:t>
            </a:r>
          </a:p>
          <a:p>
            <a:pPr marL="0" indent="0">
              <a:buNone/>
            </a:pPr>
            <a:endParaRPr lang="en-US" dirty="0">
              <a:latin typeface="+mj-lt"/>
            </a:endParaRPr>
          </a:p>
          <a:p>
            <a:pPr marL="0" indent="0">
              <a:buNone/>
            </a:pPr>
            <a:r>
              <a:rPr lang="en-US" dirty="0">
                <a:latin typeface="+mj-lt"/>
              </a:rPr>
              <a:t>Estimated HIV incidence rates were calculated using the CD4-based model developed by the Centers for Disease Control and Prevention, modified for use by Los Angeles County.</a:t>
            </a:r>
          </a:p>
          <a:p>
            <a:pPr marL="0" indent="0">
              <a:buNone/>
            </a:pPr>
            <a:endParaRPr lang="en-US" dirty="0">
              <a:latin typeface="+mj-lt"/>
            </a:endParaRPr>
          </a:p>
          <a:p>
            <a:pPr marL="0" indent="0">
              <a:buNone/>
            </a:pPr>
            <a:r>
              <a:rPr lang="en-US" dirty="0">
                <a:latin typeface="+mj-lt"/>
              </a:rPr>
              <a:t>2019 incidence estimates are preliminary.</a:t>
            </a:r>
          </a:p>
          <a:p>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98638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This graph presents the estimated rate of new HIV infections (incidence) among persons aged ≥13 years in Los Angeles County between 2010 and 2019, by age group. HIV incidence is highest among persons aged 25-34 years. Since 2015, </a:t>
            </a:r>
            <a:r>
              <a:rPr lang="en-US" dirty="0">
                <a:effectLst/>
                <a:latin typeface="+mj-lt"/>
                <a:ea typeface="Calibri" panose="020F0502020204030204" pitchFamily="34" charset="0"/>
                <a:cs typeface="Calibri" panose="020F0502020204030204" pitchFamily="34" charset="0"/>
              </a:rPr>
              <a:t>declines in HIV incidence have been observed among persons across all age groups.</a:t>
            </a:r>
          </a:p>
          <a:p>
            <a:endParaRPr lang="en-US" dirty="0">
              <a:effectLst/>
              <a:latin typeface="+mj-lt"/>
              <a:cs typeface="Calibri" panose="020F0502020204030204" pitchFamily="34" charset="0"/>
            </a:endParaRPr>
          </a:p>
          <a:p>
            <a:pPr marL="0" indent="0">
              <a:buNone/>
            </a:pPr>
            <a:r>
              <a:rPr lang="en-US" dirty="0">
                <a:latin typeface="+mj-lt"/>
              </a:rPr>
              <a:t>Estimated HIV incidence rates were calculated using the CD4-based model developed by the Centers for Disease Control and Prevention, modified for use by Los Angeles County.</a:t>
            </a:r>
          </a:p>
          <a:p>
            <a:pPr marL="0" indent="0">
              <a:buNone/>
            </a:pPr>
            <a:endParaRPr lang="en-US" dirty="0">
              <a:latin typeface="+mj-lt"/>
            </a:endParaRPr>
          </a:p>
          <a:p>
            <a:pPr marL="0" indent="0">
              <a:buNone/>
            </a:pPr>
            <a:r>
              <a:rPr lang="en-US" dirty="0">
                <a:latin typeface="+mj-lt"/>
              </a:rPr>
              <a:t>2019 incidence estimates are preliminary.</a:t>
            </a:r>
          </a:p>
          <a:p>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661216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the estimated rate of new HIV infections (incidence) among persons aged ≥13 years in Los Angeles County between 2010 and 2019, by race/ethnicity. </a:t>
            </a:r>
            <a:r>
              <a:rPr lang="en-US" dirty="0">
                <a:effectLst/>
                <a:latin typeface="+mj-lt"/>
                <a:ea typeface="Calibri" panose="020F0502020204030204" pitchFamily="34" charset="0"/>
                <a:cs typeface="Calibri" panose="020F0502020204030204" pitchFamily="34" charset="0"/>
              </a:rPr>
              <a:t>Since 2015, HIV incidence declined among Black, Latinx and White populations. Blacks continue to have the highest incidence rate compared with other race/ethnicity groups. </a:t>
            </a:r>
            <a:endParaRPr lang="en-US" dirty="0">
              <a:effectLst/>
              <a:latin typeface="+mj-lt"/>
              <a:ea typeface="Calibri" panose="020F0502020204030204" pitchFamily="34" charset="0"/>
              <a:cs typeface="Times New Roman" panose="02020603050405020304" pitchFamily="18" charset="0"/>
            </a:endParaRPr>
          </a:p>
          <a:p>
            <a:endParaRPr lang="en-US" dirty="0">
              <a:latin typeface="+mj-lt"/>
            </a:endParaRPr>
          </a:p>
          <a:p>
            <a:pPr defTabSz="473522">
              <a:defRPr/>
            </a:pPr>
            <a:r>
              <a:rPr lang="en-US" dirty="0">
                <a:latin typeface="+mj-lt"/>
              </a:rPr>
              <a:t>Pacific Islanders, American Indians, Alaskan Natives and persons of multiple race/ethnicities were not included in the analysis because of unstable results due to small numbers.</a:t>
            </a:r>
          </a:p>
          <a:p>
            <a:pPr defTabSz="473522">
              <a:defRPr/>
            </a:pPr>
            <a:endParaRPr lang="en-US" dirty="0">
              <a:latin typeface="+mj-lt"/>
            </a:endParaRPr>
          </a:p>
          <a:p>
            <a:pPr marL="0" indent="0">
              <a:buNone/>
            </a:pPr>
            <a:r>
              <a:rPr lang="en-US" dirty="0">
                <a:latin typeface="+mj-lt"/>
              </a:rPr>
              <a:t>Estimated HIV incidence rates were calculated using the CD4-based model developed by the Centers for Disease Control and Prevention, modified for use by Los Angeles County.</a:t>
            </a:r>
          </a:p>
          <a:p>
            <a:pPr marL="0" indent="0">
              <a:buNone/>
            </a:pPr>
            <a:endParaRPr lang="en-US" dirty="0">
              <a:latin typeface="+mj-lt"/>
            </a:endParaRPr>
          </a:p>
          <a:p>
            <a:pPr marL="0" indent="0">
              <a:buNone/>
            </a:pPr>
            <a:r>
              <a:rPr lang="en-US" dirty="0">
                <a:latin typeface="+mj-lt"/>
              </a:rPr>
              <a:t>2019 incidence estimates are preliminary.</a:t>
            </a:r>
          </a:p>
          <a:p>
            <a:pPr defTabSz="473522">
              <a:defRPr/>
            </a:pPr>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29902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882">
              <a:defRPr/>
            </a:pPr>
            <a:r>
              <a:rPr lang="en-US" dirty="0"/>
              <a:t>This map presents the estimated number of HIV infections among persons aged ≥13 years in the United States for 2019.  HIV incidence was highest in California, Florida, Georgia, Illinois, New York, North Carolina, and Texas.; these states accounted for approximately 55% of the estimated numbers of HIV infections.</a:t>
            </a:r>
          </a:p>
          <a:p>
            <a:pPr defTabSz="898882" fontAlgn="base">
              <a:defRPr/>
            </a:pPr>
            <a:endParaRPr lang="en-US" dirty="0"/>
          </a:p>
          <a:p>
            <a:pPr defTabSz="898882" fontAlgn="base">
              <a:defRPr/>
            </a:pPr>
            <a:r>
              <a:rPr lang="en-US" dirty="0"/>
              <a:t>Estimates were derived from a CD4 depletion model using HIV surveillance data. Estimates were rounded to the nearest 100 for estimates &gt;1,000 and to the nearest 10 for estimates ≤1,000 to reflect model uncertainty. Estimates with a relative standard error (RSE) of 30%–50% are followed by an asterisk (*) and should be used with caution. Estimates with an RSE of &gt;50% are not shown.</a:t>
            </a:r>
          </a:p>
          <a:p>
            <a:pPr defTabSz="898882" fontAlgn="base">
              <a:defRPr/>
            </a:pPr>
            <a:endParaRPr lang="en-US" dirty="0"/>
          </a:p>
          <a:p>
            <a:pPr defTabSz="898882" fontAlgn="base">
              <a:defRPr/>
            </a:pPr>
            <a:r>
              <a:rPr lang="en-US" dirty="0"/>
              <a:t>Estimates for the following jurisdictions should be interpreted with caution because they do not have laws requiring complete reporting of laboratory data or have incomplete reporting. Areas without laws: Idaho and New Jersey. Areas with incomplete  reporting: Kansas, Kentucky, Pennsylvania, Vermont, and Puerto Rico. </a:t>
            </a:r>
          </a:p>
          <a:p>
            <a:pPr defTabSz="898882" fontAlgn="base">
              <a:defRPr/>
            </a:pPr>
            <a:endParaRPr lang="en-US" dirty="0"/>
          </a:p>
          <a:p>
            <a:pPr marL="0" marR="0" lvl="0" indent="0" algn="l" defTabSz="898882" rtl="0" eaLnBrk="1" fontAlgn="base" latinLnBrk="0" hangingPunct="1">
              <a:buClrTx/>
              <a:buSzTx/>
              <a:buFontTx/>
              <a:buNone/>
              <a:tabLst/>
              <a:defRPr/>
            </a:pPr>
            <a:r>
              <a:rPr lang="en-US" sz="1200" kern="1200" dirty="0">
                <a:solidFill>
                  <a:schemeClr val="tx1"/>
                </a:solidFill>
                <a:effectLst/>
                <a:ea typeface="+mn-ea"/>
                <a:cs typeface="+mn-cs"/>
              </a:rPr>
              <a:t>Data presented in this slide 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 </a:t>
            </a:r>
            <a:r>
              <a:rPr lang="en-US" sz="1200" u="sng" kern="1200" dirty="0">
                <a:solidFill>
                  <a:schemeClr val="tx1"/>
                </a:solidFill>
                <a:effectLst/>
                <a:ea typeface="+mn-ea"/>
                <a:cs typeface="+mn-cs"/>
                <a:hlinkClick r:id="rId3"/>
              </a:rPr>
              <a:t>https://www.cdc.gov/hiv/library/reports/hiv-surveillance.html</a:t>
            </a:r>
            <a:r>
              <a:rPr lang="en-US" sz="1200" kern="1200" dirty="0">
                <a:solidFill>
                  <a:schemeClr val="tx1"/>
                </a:solidFill>
                <a:effectLst/>
                <a:ea typeface="+mn-ea"/>
                <a:cs typeface="+mn-cs"/>
              </a:rPr>
              <a:t> </a:t>
            </a:r>
          </a:p>
          <a:p>
            <a:pPr marL="0" marR="0" lvl="0" indent="0" algn="l" defTabSz="898882" rtl="0" eaLnBrk="1" fontAlgn="base" latinLnBrk="0" hangingPunct="1">
              <a:buClrTx/>
              <a:buSzTx/>
              <a:buFontTx/>
              <a:buNone/>
              <a:tabLst/>
              <a:defRPr/>
            </a:pPr>
            <a:endParaRPr lang="en-US" sz="1200" kern="1200" dirty="0">
              <a:solidFill>
                <a:schemeClr val="tx1"/>
              </a:solidFill>
              <a:effectLst/>
              <a:ea typeface="+mn-ea"/>
              <a:cs typeface="+mn-cs"/>
            </a:endParaRPr>
          </a:p>
          <a:p>
            <a:pPr marL="0" marR="0" lvl="0" indent="0" algn="l" defTabSz="898882" rtl="0" eaLnBrk="1" fontAlgn="base" latinLnBrk="0" hangingPunct="1">
              <a:spcAft>
                <a:spcPts val="0"/>
              </a:spcAft>
              <a:buClrTx/>
              <a:buSzTx/>
              <a:buFontTx/>
              <a:buNone/>
              <a:tabLst/>
              <a:defRPr/>
            </a:pPr>
            <a:r>
              <a:rPr lang="en-US" sz="1200" kern="1200" dirty="0">
                <a:solidFill>
                  <a:schemeClr val="tx1"/>
                </a:solidFill>
                <a:effectLst/>
                <a:ea typeface="+mn-ea"/>
                <a:cs typeface="+mn-cs"/>
              </a:rPr>
              <a:t>Source: </a:t>
            </a:r>
            <a:r>
              <a:rPr lang="en-US" sz="1200" dirty="0"/>
              <a:t>Centers for Disease Control and Prevention. </a:t>
            </a:r>
            <a:r>
              <a:rPr lang="en-US" b="0" i="0" dirty="0">
                <a:solidFill>
                  <a:srgbClr val="000000"/>
                </a:solidFill>
                <a:effectLst/>
              </a:rPr>
              <a:t>Estimated HIV Incidence and Prevalence in the United States (2010–2019)</a:t>
            </a:r>
            <a:r>
              <a:rPr lang="en-US" sz="1200" dirty="0"/>
              <a:t>. </a:t>
            </a:r>
            <a:r>
              <a:rPr lang="en-US" sz="1200" kern="1200" dirty="0">
                <a:solidFill>
                  <a:schemeClr val="tx1"/>
                </a:solidFill>
                <a:effectLst/>
                <a:ea typeface="+mn-ea"/>
                <a:cs typeface="+mn-cs"/>
              </a:rPr>
              <a:t>https://www.cdc.gov/hiv/ppt/library/slidesets/cdc-hiv-linley-HIV-Incidence-Prevalence-2010-2019.pptx</a:t>
            </a:r>
            <a:r>
              <a:rPr lang="en-US" sz="1200" dirty="0"/>
              <a:t>. Accessed September 3, 2021.</a:t>
            </a:r>
            <a:endParaRPr lang="en-US" altLang="zh-TW" sz="1050" dirty="0">
              <a:ea typeface="新細明體" charset="-12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45098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the awareness of HIV-positive serostatus among persons living with HIV (PLWH) aged ≥13 years in Los Angeles County from 2010 to 2019. In 2019, an estimated 91% of PLWH were aware of their HIV-positive status, surpassing the national benchmark of 90%. Still approximately 5,100 PLWH remained unaware of their HIV-positive status.</a:t>
            </a:r>
          </a:p>
          <a:p>
            <a:endParaRPr lang="en-US" dirty="0"/>
          </a:p>
          <a:p>
            <a:pPr marL="0" indent="0">
              <a:buNone/>
            </a:pPr>
            <a:r>
              <a:rPr lang="en-US" dirty="0">
                <a:latin typeface="+mj-lt"/>
              </a:rPr>
              <a:t>Estimated awareness of HIV-positive serostatus among PLWH was calculated using the CD4-based model developed by the Centers for Disease Control and Prevention, modified for use by Los Angeles County.</a:t>
            </a:r>
          </a:p>
          <a:p>
            <a:pPr marL="0" indent="0">
              <a:buNone/>
            </a:pPr>
            <a:endParaRPr lang="en-US" dirty="0">
              <a:latin typeface="+mj-lt"/>
            </a:endParaRPr>
          </a:p>
          <a:p>
            <a:pPr marL="0" indent="0">
              <a:buNone/>
            </a:pPr>
            <a:r>
              <a:rPr lang="en-US" dirty="0">
                <a:latin typeface="+mj-lt"/>
              </a:rPr>
              <a:t>2019 incidence estimates are preliminary.</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40751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r>
              <a:rPr lang="en-US" dirty="0">
                <a:latin typeface="+mj-lt"/>
              </a:rPr>
              <a:t>This graph presents the awareness of HIV-positive serostatus among persons living with HIV (PLWH) aged ≥13 years in Los Angeles County by sex at birth, age, and race/ethnicity, in 2019. </a:t>
            </a:r>
            <a:r>
              <a:rPr lang="en-US" kern="1200" dirty="0">
                <a:solidFill>
                  <a:srgbClr val="000000"/>
                </a:solidFill>
                <a:effectLst/>
                <a:latin typeface="+mj-lt"/>
                <a:ea typeface="Calibri" panose="020F0502020204030204" pitchFamily="34" charset="0"/>
                <a:cs typeface="Calibri" panose="020F0502020204030204" pitchFamily="34" charset="0"/>
              </a:rPr>
              <a:t>The greatest disparities in awareness of HIV-positive status were among young PLWH and Latinx PLWH. </a:t>
            </a:r>
          </a:p>
          <a:p>
            <a:pPr eaLnBrk="0" fontAlgn="base" hangingPunct="0"/>
            <a:endParaRPr lang="en-US" dirty="0">
              <a:latin typeface="+mj-lt"/>
            </a:endParaRPr>
          </a:p>
          <a:p>
            <a:pPr defTabSz="473522" eaLnBrk="0" fontAlgn="base" hangingPunct="0">
              <a:defRPr/>
            </a:pPr>
            <a:r>
              <a:rPr lang="en-US" dirty="0">
                <a:latin typeface="+mj-lt"/>
              </a:rPr>
              <a:t>Asians, Pacific Islanders, American Indians, Alaskan Natives and persons of multiple race/ethnicities were not included in the analysis due to small numbers.</a:t>
            </a:r>
          </a:p>
          <a:p>
            <a:endParaRPr lang="en-US" dirty="0"/>
          </a:p>
          <a:p>
            <a:pPr marL="0" indent="0">
              <a:buNone/>
            </a:pPr>
            <a:r>
              <a:rPr lang="en-US" dirty="0">
                <a:latin typeface="+mj-lt"/>
              </a:rPr>
              <a:t>Estimated awareness of HIV-positive serostatus among PLWH was calculated using the CD4-based model developed by the Centers for Disease Control and Prevention, modified for use by Los Angeles County.</a:t>
            </a:r>
          </a:p>
          <a:p>
            <a:pPr marL="0" indent="0">
              <a:buNone/>
            </a:pPr>
            <a:endParaRPr lang="en-US" dirty="0">
              <a:latin typeface="+mj-lt"/>
            </a:endParaRPr>
          </a:p>
          <a:p>
            <a:pPr marL="0" indent="0">
              <a:buNone/>
            </a:pPr>
            <a:r>
              <a:rPr lang="en-US" dirty="0">
                <a:latin typeface="+mj-lt"/>
              </a:rPr>
              <a:t>2019 incidence estimates are preliminary.</a:t>
            </a:r>
          </a:p>
          <a:p>
            <a:pPr defTabSz="473522" eaLnBrk="0" fontAlgn="base" hangingPunct="0">
              <a:defRPr/>
            </a:pPr>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247471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percentage of persons living with HIV (PLWH) who were aware of their HIV-positive status by health district in 2019 in Los Angeles County. The percentage of PLWH who are aware of their HIV-positive status varies by location. Locations where less than 90% of persons living with HIV were aware that they were HIV-positive are outlined in red and located in the San Fernando Health District and Health Districts located in the Eastern and Southeastern regions of the County.</a:t>
            </a:r>
          </a:p>
          <a:p>
            <a:endParaRPr lang="en-US" dirty="0"/>
          </a:p>
          <a:p>
            <a:r>
              <a:rPr lang="en-US" dirty="0"/>
              <a:t>Data are based on HIV surveillance data as of December 31, 2020 for persons aged ≥ 13 years at year-end 2019. </a:t>
            </a:r>
          </a:p>
          <a:p>
            <a:endParaRPr lang="en-US" dirty="0"/>
          </a:p>
          <a:p>
            <a:r>
              <a:rPr lang="en-US" dirty="0"/>
              <a:t>Estimates are based on the CD4-Based Model v3.0 developed by CDC, which derived by using HIV surveillance and CD4 data for persons aged ≥ 13 years at diagnosis. Estimates are rounded to the nearest 100 for estimates of &gt;1,000 and to the nearest 10 for estimates of ≤ 1,000 to reflect model uncertainty. Circles outlined in red represent Service Planning Areas where less than 90% of HIV-infected persons were aware of their infection.</a:t>
            </a:r>
          </a:p>
          <a:p>
            <a:endParaRPr lang="en-US" dirty="0"/>
          </a:p>
        </p:txBody>
      </p:sp>
      <p:sp>
        <p:nvSpPr>
          <p:cNvPr id="4" name="Slide Number Placeholder 3"/>
          <p:cNvSpPr>
            <a:spLocks noGrp="1"/>
          </p:cNvSpPr>
          <p:nvPr>
            <p:ph type="sldNum" sz="quarter" idx="5"/>
          </p:nvPr>
        </p:nvSpPr>
        <p:spPr/>
        <p:txBody>
          <a:bodyPr/>
          <a:lstStyle/>
          <a:p>
            <a:fld id="{AF3AFACD-8978-4107-8932-27D5692D3BEE}" type="slidenum">
              <a:rPr lang="en-US" smtClean="0"/>
              <a:t>41</a:t>
            </a:fld>
            <a:endParaRPr lang="en-US" dirty="0"/>
          </a:p>
        </p:txBody>
      </p:sp>
    </p:spTree>
    <p:extLst>
      <p:ext uri="{BB962C8B-B14F-4D97-AF65-F5344CB8AC3E}">
        <p14:creationId xmlns:p14="http://schemas.microsoft.com/office/powerpoint/2010/main" val="1516014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Molecular HIV Surveillance (MHS) is a method of cluster detection that builds upon HIV genotype surveillance. Medical providers routinely obtain laboratory HIV viral genotype testing to determine whether an individual’s HIV strain is resistant to certain drugs. The genotype testing, which results in a genetic sequence report about the individual’s HIV viral strain, is reported to Public Health along with all laboratory and clinical test results. Through a comparison of the viral genotype reports of PLWDH in the local area, it can be determined if there are multiple people with a highly similar HIV strain. Because the HIV virus’ genetic sequence constantly evolves, people whose viral strains are highly similar are likely to be in the same social HIV transmission network (i.e., transmission cluster). </a:t>
            </a:r>
          </a:p>
          <a:p>
            <a:endParaRPr lang="en-US" dirty="0"/>
          </a:p>
          <a:p>
            <a:r>
              <a:rPr lang="en-US" dirty="0"/>
              <a:t>Transmission clusters with numerous newly diagnosed HIV individuals may indicate that recent and rapid HIV transmission is occurring among a group of individuals. When a cluster is identified, it can inform the delivery of services and interventions to stop the chain of transmission in a geographic area and prioritize efforts to those who need them the most. </a:t>
            </a:r>
          </a:p>
        </p:txBody>
      </p:sp>
      <p:sp>
        <p:nvSpPr>
          <p:cNvPr id="4" name="Slide Number Placeholder 3"/>
          <p:cNvSpPr>
            <a:spLocks noGrp="1"/>
          </p:cNvSpPr>
          <p:nvPr>
            <p:ph type="sldNum" sz="quarter" idx="10"/>
          </p:nvPr>
        </p:nvSpPr>
        <p:spPr/>
        <p:txBody>
          <a:bodyPr/>
          <a:lstStyle/>
          <a:p>
            <a:fld id="{F6DAE0CD-D28B-7943-AABC-BE60ED5BE82C}" type="slidenum">
              <a:rPr lang="en-US" smtClean="0"/>
              <a:t>42</a:t>
            </a:fld>
            <a:endParaRPr lang="en-US" dirty="0"/>
          </a:p>
        </p:txBody>
      </p:sp>
    </p:spTree>
    <p:extLst>
      <p:ext uri="{BB962C8B-B14F-4D97-AF65-F5344CB8AC3E}">
        <p14:creationId xmlns:p14="http://schemas.microsoft.com/office/powerpoint/2010/main" val="2243326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molecular HIV clusters by zip code and priority level from 2018-2020 in Los Angeles County. The highest number of high priority clusters were in West Hollywood, Downtown, and South Los Angeles zip codes. </a:t>
            </a:r>
          </a:p>
        </p:txBody>
      </p:sp>
      <p:sp>
        <p:nvSpPr>
          <p:cNvPr id="4" name="Slide Number Placeholder 3"/>
          <p:cNvSpPr>
            <a:spLocks noGrp="1"/>
          </p:cNvSpPr>
          <p:nvPr>
            <p:ph type="sldNum" sz="quarter" idx="5"/>
          </p:nvPr>
        </p:nvSpPr>
        <p:spPr/>
        <p:txBody>
          <a:bodyPr/>
          <a:lstStyle/>
          <a:p>
            <a:fld id="{AF3AFACD-8978-4107-8932-27D5692D3BEE}" type="slidenum">
              <a:rPr lang="en-US" smtClean="0"/>
              <a:t>43</a:t>
            </a:fld>
            <a:endParaRPr lang="en-US" dirty="0"/>
          </a:p>
        </p:txBody>
      </p:sp>
    </p:spTree>
    <p:extLst>
      <p:ext uri="{BB962C8B-B14F-4D97-AF65-F5344CB8AC3E}">
        <p14:creationId xmlns:p14="http://schemas.microsoft.com/office/powerpoint/2010/main" val="3414625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44</a:t>
            </a:fld>
            <a:endParaRPr lang="en-US" dirty="0"/>
          </a:p>
        </p:txBody>
      </p:sp>
    </p:spTree>
    <p:extLst>
      <p:ext uri="{BB962C8B-B14F-4D97-AF65-F5344CB8AC3E}">
        <p14:creationId xmlns:p14="http://schemas.microsoft.com/office/powerpoint/2010/main" val="1796464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effectLst/>
                <a:latin typeface="+mj-lt"/>
                <a:cs typeface="Calibri" panose="020F0502020204030204" pitchFamily="34" charset="0"/>
              </a:rPr>
              <a:t>The HIV Care Continuum is a series of steps starting from when a person living with HIV receives a HIV-positive diagnosis through the achievement of viral suppression. By monitoring these steps at a population level, we are able to quantify progress at the local and national level. </a:t>
            </a:r>
            <a:r>
              <a:rPr lang="en-US" dirty="0">
                <a:effectLst/>
                <a:latin typeface="+mj-lt"/>
              </a:rPr>
              <a:t>A deeper analysis of the steps along the HIV continuum of care can identify gaps in HIV care delivery. Knowing where and among whom the shortfalls persist along the HIV care cascade can inform where improvements are needed to support individuals in achieving and maintaining viral suppression, improving their health, and effectively eliminating further transmission to others. </a:t>
            </a:r>
            <a:r>
              <a:rPr lang="en-US" dirty="0">
                <a:effectLst/>
                <a:latin typeface="+mj-lt"/>
                <a:ea typeface="Calibri" panose="020F0502020204030204" pitchFamily="34" charset="0"/>
                <a:cs typeface="Calibri" panose="020F0502020204030204" pitchFamily="34" charset="0"/>
              </a:rPr>
              <a:t> </a:t>
            </a:r>
            <a:endParaRPr lang="en-US"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endParaRPr lang="en-US" dirty="0">
              <a:effectLst/>
              <a:latin typeface="+mj-lt"/>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mj-lt"/>
                <a:ea typeface="Calibri" panose="020F0502020204030204" pitchFamily="34" charset="0"/>
                <a:cs typeface="Calibri" panose="020F0502020204030204" pitchFamily="34" charset="0"/>
              </a:rPr>
              <a:t>The HIV care continuum includes the following: (1) among persons receiving a diagnosis of HIV in a given calendar year, the percentage of persons who were linked to HIV care within 1 month of diagnosis (defined as ≥ 1 CD4/VL/Genotype test reported within 1 month of HIV diagnosis); and (2) among all persons living with diagnosed HIV, the percentage of persons who (a) received HIV care (defined as ≥ 1 CD4/VL/Genotype test per year), (b) were retained in HIV care (defined as ≥ 2 CD4/VL/Genotype tests at least three months apart per year), and (c) were virally suppressed (defined using most recent viral load) per year.</a:t>
            </a:r>
            <a:endParaRPr lang="en-US"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mj-lt"/>
                <a:ea typeface="Calibri" panose="020F0502020204030204" pitchFamily="34" charset="0"/>
                <a:cs typeface="Calibri" panose="020F0502020204030204" pitchFamily="34" charset="0"/>
              </a:rPr>
              <a:t> </a:t>
            </a:r>
            <a:endParaRPr lang="en-US" dirty="0">
              <a:effectLst/>
              <a:latin typeface="+mj-lt"/>
              <a:ea typeface="Calibri" panose="020F0502020204030204" pitchFamily="34" charset="0"/>
              <a:cs typeface="Times New Roman" panose="02020603050405020304" pitchFamily="18" charset="0"/>
            </a:endParaRPr>
          </a:p>
          <a:p>
            <a:pPr marL="0" marR="0">
              <a:spcBef>
                <a:spcPts val="0"/>
              </a:spcBef>
              <a:spcAft>
                <a:spcPts val="0"/>
              </a:spcAft>
            </a:pPr>
            <a:r>
              <a:rPr lang="en-US" dirty="0">
                <a:effectLst/>
                <a:latin typeface="+mj-lt"/>
                <a:ea typeface="Calibri" panose="020F0502020204030204" pitchFamily="34" charset="0"/>
                <a:cs typeface="Calibri" panose="020F0502020204030204" pitchFamily="34" charset="0"/>
              </a:rPr>
              <a:t>The base population for measuring linkage to HIV care is persons who received a HIV-positive diagnosis in a given calendar year, whereas the base population for the downstream steps in the continuum of care is all persons who were diagnosed with HIV through the prior calendar year and living in LAC with diagnosed HIV in the current year. The latter ensures that there is at least one year of follow-up to measure receipt in care, retention in care, and viral suppression.</a:t>
            </a:r>
            <a:endParaRPr lang="en-US" b="0" dirty="0">
              <a:effectLst/>
              <a:latin typeface="+mj-lt"/>
            </a:endParaRPr>
          </a:p>
        </p:txBody>
      </p:sp>
      <p:sp>
        <p:nvSpPr>
          <p:cNvPr id="4" name="Slide Number Placeholder 3"/>
          <p:cNvSpPr>
            <a:spLocks noGrp="1"/>
          </p:cNvSpPr>
          <p:nvPr>
            <p:ph type="sldNum" sz="quarter" idx="10"/>
          </p:nvPr>
        </p:nvSpPr>
        <p:spPr/>
        <p:txBody>
          <a:bodyPr/>
          <a:lstStyle/>
          <a:p>
            <a:pPr>
              <a:defRPr/>
            </a:pPr>
            <a:fld id="{7D4A6FF0-151F-4359-AA1F-64D939B545EF}" type="slidenum">
              <a:rPr lang="en-US" smtClean="0"/>
              <a:pPr>
                <a:defRPr/>
              </a:pPr>
              <a:t>45</a:t>
            </a:fld>
            <a:endParaRPr lang="en-US" dirty="0"/>
          </a:p>
        </p:txBody>
      </p:sp>
    </p:spTree>
    <p:extLst>
      <p:ext uri="{BB962C8B-B14F-4D97-AF65-F5344CB8AC3E}">
        <p14:creationId xmlns:p14="http://schemas.microsoft.com/office/powerpoint/2010/main" val="761388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4A6FF0-151F-4359-AA1F-64D939B545EF}" type="slidenum">
              <a:rPr lang="en-US" smtClean="0"/>
              <a:pPr>
                <a:defRPr/>
              </a:pPr>
              <a:t>46</a:t>
            </a:fld>
            <a:endParaRPr lang="en-US" dirty="0"/>
          </a:p>
        </p:txBody>
      </p:sp>
    </p:spTree>
    <p:extLst>
      <p:ext uri="{BB962C8B-B14F-4D97-AF65-F5344CB8AC3E}">
        <p14:creationId xmlns:p14="http://schemas.microsoft.com/office/powerpoint/2010/main" val="3550433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the HIV care continuum among persons aged ≥13 years in Los Angeles County, 2018-2019 and 2019-2020. </a:t>
            </a:r>
            <a:r>
              <a:rPr lang="en-US" dirty="0">
                <a:effectLst/>
                <a:latin typeface="+mj-lt"/>
                <a:ea typeface="Calibri" panose="020F0502020204030204" pitchFamily="34" charset="0"/>
                <a:cs typeface="Times New Roman" panose="02020603050405020304" pitchFamily="18" charset="0"/>
              </a:rPr>
              <a:t>Though linkage to care within 1 month of diagnosis improved slightly for persons diagnosed with HIV in 2019 compared to persons diagnosed in 2018, progress along the subsequent steps in the care cascade in 2020 reversed for receipt of care, retention in care, and viral suppression.</a:t>
            </a:r>
          </a:p>
          <a:p>
            <a:endParaRPr lang="en-US" dirty="0">
              <a:latin typeface="+mj-lt"/>
            </a:endParaRPr>
          </a:p>
          <a:p>
            <a:pPr marL="0" marR="0"/>
            <a:r>
              <a:rPr lang="en-US" dirty="0">
                <a:effectLst/>
                <a:latin typeface="+mj-lt"/>
                <a:ea typeface="Calibri" panose="020F0502020204030204" pitchFamily="34" charset="0"/>
                <a:cs typeface="Calibri" panose="020F0502020204030204" pitchFamily="34" charset="0"/>
              </a:rPr>
              <a:t>The HIV care continuum include the following steps in the care cascade: 1) the percentage of persons receiving a diagnosis of HIV in a given calendar year who were linked to HIV care within 1 month of diagnosis (defined as ≥ 1 CD4/VL/Genotype test reported within 1 month of HIV diagnosis) ; and the percentage of all persons living with diagnosed HIV who (1) received HIV care (defined as ≥ 1 CD4/VL/Genotype test per year, (2) were retained in HIV care (defined as ≥ 2 CD4/VL/Genotype tests at least three months apart, per year), and (3) were virally suppressed (defined using most recent viral load, per year). PLWDH without a VL test in the measurement year were categorized as having unsuppressed viral load.</a:t>
            </a:r>
            <a:endParaRPr lang="en-US" dirty="0">
              <a:effectLst/>
              <a:latin typeface="+mj-lt"/>
              <a:ea typeface="Calibri" panose="020F0502020204030204" pitchFamily="34" charset="0"/>
              <a:cs typeface="Times New Roman" panose="02020603050405020304" pitchFamily="18" charset="0"/>
            </a:endParaRPr>
          </a:p>
          <a:p>
            <a:pPr marL="0" marR="0"/>
            <a:endParaRPr lang="en-US" dirty="0">
              <a:effectLst/>
              <a:latin typeface="+mj-lt"/>
              <a:ea typeface="Calibri" panose="020F0502020204030204" pitchFamily="34" charset="0"/>
              <a:cs typeface="Calibri" panose="020F0502020204030204" pitchFamily="34" charset="0"/>
            </a:endParaRPr>
          </a:p>
          <a:p>
            <a:pPr marL="0" marR="0"/>
            <a:r>
              <a:rPr lang="en-US" dirty="0">
                <a:effectLst/>
                <a:latin typeface="+mj-lt"/>
                <a:ea typeface="Calibri" panose="020F0502020204030204" pitchFamily="34" charset="0"/>
                <a:cs typeface="Times New Roman" panose="02020603050405020304" pitchFamily="18" charset="0"/>
              </a:rPr>
              <a:t>The 2018-2019 HIV care continuum denominator includes persons diagnosed in 2018 to calculate linkage to care </a:t>
            </a:r>
            <a:r>
              <a:rPr lang="en-US" dirty="0">
                <a:effectLst/>
                <a:latin typeface="+mj-lt"/>
                <a:ea typeface="Calibri" panose="020F0502020204030204" pitchFamily="34" charset="0"/>
                <a:cs typeface="Calibri" panose="020F0502020204030204" pitchFamily="34" charset="0"/>
              </a:rPr>
              <a:t>≤</a:t>
            </a:r>
            <a:r>
              <a:rPr lang="en-US" dirty="0">
                <a:effectLst/>
                <a:latin typeface="+mj-lt"/>
                <a:ea typeface="Calibri" panose="020F0502020204030204" pitchFamily="34" charset="0"/>
                <a:cs typeface="Times New Roman" panose="02020603050405020304" pitchFamily="18" charset="0"/>
              </a:rPr>
              <a:t> 1 month of diagnosis, and all PLWDH through 2018 and living in LAC at year-end 2019 to calculate receipt of care, retention in care, and viral suppression.</a:t>
            </a:r>
          </a:p>
          <a:p>
            <a:endParaRPr lang="en-US" dirty="0">
              <a:effectLst/>
              <a:latin typeface="+mj-lt"/>
              <a:ea typeface="Calibri" panose="020F0502020204030204" pitchFamily="34" charset="0"/>
              <a:cs typeface="Calibri" panose="020F0502020204030204" pitchFamily="34" charset="0"/>
            </a:endParaRPr>
          </a:p>
          <a:p>
            <a:r>
              <a:rPr lang="en-US" dirty="0">
                <a:effectLst/>
                <a:latin typeface="+mj-lt"/>
                <a:ea typeface="Calibri" panose="020F0502020204030204" pitchFamily="34" charset="0"/>
                <a:cs typeface="Times New Roman" panose="02020603050405020304" pitchFamily="18" charset="0"/>
              </a:rPr>
              <a:t>The 2019-2020 HIV care continuum denominator includes persons diagnosed in 2019 to calculate linkage to care </a:t>
            </a:r>
            <a:r>
              <a:rPr lang="en-US" dirty="0">
                <a:effectLst/>
                <a:latin typeface="+mj-lt"/>
                <a:ea typeface="Calibri" panose="020F0502020204030204" pitchFamily="34" charset="0"/>
              </a:rPr>
              <a:t>≤</a:t>
            </a:r>
            <a:r>
              <a:rPr lang="en-US" dirty="0">
                <a:effectLst/>
                <a:latin typeface="+mj-lt"/>
                <a:ea typeface="Calibri" panose="020F0502020204030204" pitchFamily="34" charset="0"/>
                <a:cs typeface="Times New Roman" panose="02020603050405020304" pitchFamily="18" charset="0"/>
              </a:rPr>
              <a:t> 1 month of diagnosis, and all PLWDH through 2019 and living in LAC at year-end 2020 to calculate receipt of care, retention in care, and viral suppression.</a:t>
            </a:r>
            <a:endParaRPr lang="en-US" dirty="0">
              <a:latin typeface="+mj-lt"/>
            </a:endParaRPr>
          </a:p>
          <a:p>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504463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the HIV care continuum among children aged &lt;13 years in Los Angeles County, 2018-2019 and 2019-2020. </a:t>
            </a:r>
            <a:r>
              <a:rPr lang="en-US" dirty="0">
                <a:effectLst/>
                <a:latin typeface="+mj-lt"/>
                <a:ea typeface="Calibri" panose="020F0502020204030204" pitchFamily="34" charset="0"/>
                <a:cs typeface="Times New Roman" panose="02020603050405020304" pitchFamily="18" charset="0"/>
              </a:rPr>
              <a:t>Children aged &lt; 13 years fare better than adolescents and adults at key steps along the continuum of HIV care: 100% of children diagnosed with HIV in 2018 and 2019 were linked to HIV care within 1 month. However, similar to adults, receipt of care, retention in care, and viral suppression declined in 2020 compared to 2019. </a:t>
            </a:r>
          </a:p>
          <a:p>
            <a:endParaRPr lang="en-US" dirty="0">
              <a:latin typeface="+mj-lt"/>
            </a:endParaRPr>
          </a:p>
          <a:p>
            <a:pPr marL="0" marR="0"/>
            <a:r>
              <a:rPr lang="en-US" dirty="0">
                <a:effectLst/>
                <a:latin typeface="+mj-lt"/>
                <a:ea typeface="Calibri" panose="020F0502020204030204" pitchFamily="34" charset="0"/>
                <a:cs typeface="Calibri" panose="020F0502020204030204" pitchFamily="34" charset="0"/>
              </a:rPr>
              <a:t>The HIV care continuum include the following steps in the care cascade: 1) the percentage of persons receiving a diagnosis of HIV in a given calendar year who were linked to HIV care within 1 month of diagnosis (defined as ≥ 1 CD4/VL/Genotype test reported within 1 month of HIV diagnosis) ; and the percentage of all persons living with diagnosed HIV who (1) received HIV care (defined as ≥ 1 CD4/VL/Genotype test per year, (2) were retained in HIV care (defined as ≥ 2 CD4/VL/Genotype tests at least three months apart, per year), and (3) were virally suppressed (defined using most recent viral load, per year). PLWDH without a VL test in the measurement year were categorized as having unsuppressed viral load.</a:t>
            </a:r>
            <a:endParaRPr lang="en-US" dirty="0">
              <a:effectLst/>
              <a:latin typeface="+mj-lt"/>
              <a:ea typeface="Calibri" panose="020F0502020204030204" pitchFamily="34" charset="0"/>
              <a:cs typeface="Times New Roman" panose="02020603050405020304" pitchFamily="18" charset="0"/>
            </a:endParaRPr>
          </a:p>
          <a:p>
            <a:pPr marL="0" marR="0"/>
            <a:endParaRPr lang="en-US" dirty="0">
              <a:effectLst/>
              <a:latin typeface="+mj-lt"/>
              <a:ea typeface="Calibri" panose="020F0502020204030204" pitchFamily="34" charset="0"/>
              <a:cs typeface="Calibri" panose="020F0502020204030204" pitchFamily="34" charset="0"/>
            </a:endParaRPr>
          </a:p>
          <a:p>
            <a:pPr marL="0" marR="0"/>
            <a:r>
              <a:rPr lang="en-US" dirty="0">
                <a:effectLst/>
                <a:latin typeface="+mj-lt"/>
                <a:ea typeface="Calibri" panose="020F0502020204030204" pitchFamily="34" charset="0"/>
                <a:cs typeface="Times New Roman" panose="02020603050405020304" pitchFamily="18" charset="0"/>
              </a:rPr>
              <a:t>The 2018-2019 HIV care continuum denominator includes persons diagnosed in 2018 to calculate linkage to care </a:t>
            </a:r>
            <a:r>
              <a:rPr lang="en-US" dirty="0">
                <a:effectLst/>
                <a:latin typeface="+mj-lt"/>
                <a:ea typeface="Calibri" panose="020F0502020204030204" pitchFamily="34" charset="0"/>
                <a:cs typeface="Calibri" panose="020F0502020204030204" pitchFamily="34" charset="0"/>
              </a:rPr>
              <a:t>≤</a:t>
            </a:r>
            <a:r>
              <a:rPr lang="en-US" dirty="0">
                <a:effectLst/>
                <a:latin typeface="+mj-lt"/>
                <a:ea typeface="Calibri" panose="020F0502020204030204" pitchFamily="34" charset="0"/>
                <a:cs typeface="Times New Roman" panose="02020603050405020304" pitchFamily="18" charset="0"/>
              </a:rPr>
              <a:t> 1 month of diagnosis, and all PLWDH through 2018 and living in LAC at year-end 2019 to calculate receipt of care, retention in care, and viral suppression.</a:t>
            </a:r>
          </a:p>
          <a:p>
            <a:endParaRPr lang="en-US" dirty="0">
              <a:effectLst/>
              <a:latin typeface="+mj-lt"/>
              <a:ea typeface="Calibri" panose="020F0502020204030204" pitchFamily="34" charset="0"/>
              <a:cs typeface="Calibri" panose="020F0502020204030204" pitchFamily="34" charset="0"/>
            </a:endParaRPr>
          </a:p>
          <a:p>
            <a:r>
              <a:rPr lang="en-US" dirty="0">
                <a:effectLst/>
                <a:latin typeface="+mj-lt"/>
                <a:ea typeface="Calibri" panose="020F0502020204030204" pitchFamily="34" charset="0"/>
                <a:cs typeface="Times New Roman" panose="02020603050405020304" pitchFamily="18" charset="0"/>
              </a:rPr>
              <a:t>The 2019-2020 HIV care continuum denominator includes persons diagnosed in 2019 to calculate linkage to care </a:t>
            </a:r>
            <a:r>
              <a:rPr lang="en-US" dirty="0">
                <a:effectLst/>
                <a:latin typeface="+mj-lt"/>
                <a:ea typeface="Calibri" panose="020F0502020204030204" pitchFamily="34" charset="0"/>
              </a:rPr>
              <a:t>≤</a:t>
            </a:r>
            <a:r>
              <a:rPr lang="en-US" dirty="0">
                <a:effectLst/>
                <a:latin typeface="+mj-lt"/>
                <a:ea typeface="Calibri" panose="020F0502020204030204" pitchFamily="34" charset="0"/>
                <a:cs typeface="Times New Roman" panose="02020603050405020304" pitchFamily="18" charset="0"/>
              </a:rPr>
              <a:t> 1 month of diagnosis, and all PLWDH through 2019 and living in LAC at year-end 2020 to calculate receipt of care, retention in care, and viral suppression.</a:t>
            </a:r>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128055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defTabSz="898882" fontAlgn="base">
              <a:defRPr/>
            </a:pPr>
            <a:r>
              <a:rPr lang="en-US" sz="1100" dirty="0"/>
              <a:t>This map presents the estimated number of persons aged ≥13 years living with diagnosed HIV in the United States for 2019. HIV prevalence was highest in California, Florida, Georgia, Illinois, Louisiana, Maryland, </a:t>
            </a:r>
            <a:r>
              <a:rPr lang="en-US" sz="1100" b="0" dirty="0"/>
              <a:t>New Jersey, New York</a:t>
            </a:r>
            <a:r>
              <a:rPr lang="en-US" sz="1100" b="1" dirty="0"/>
              <a:t>, </a:t>
            </a:r>
            <a:r>
              <a:rPr lang="en-US" sz="1100" dirty="0"/>
              <a:t>North Carolina, Pennsylvania, Texas, Ohio, and Virginia.</a:t>
            </a:r>
          </a:p>
          <a:p>
            <a:pPr defTabSz="898882" fontAlgn="base">
              <a:defRPr/>
            </a:pPr>
            <a:endParaRPr lang="en-US" sz="1100" dirty="0"/>
          </a:p>
          <a:p>
            <a:pPr defTabSz="898882" fontAlgn="base">
              <a:defRPr/>
            </a:pPr>
            <a:r>
              <a:rPr lang="en-US" sz="1100" b="0" dirty="0"/>
              <a:t>Five</a:t>
            </a:r>
            <a:r>
              <a:rPr lang="en-US" sz="1100" dirty="0"/>
              <a:t> states accounted for approximately 50% of persons living with HIV infection:  California, Florida, Georgia, New York, and Texas.</a:t>
            </a:r>
          </a:p>
          <a:p>
            <a:pPr defTabSz="898882" fontAlgn="base">
              <a:defRPr/>
            </a:pPr>
            <a:endParaRPr lang="en-US" sz="1100" dirty="0"/>
          </a:p>
          <a:p>
            <a:pPr marL="0" marR="0" lvl="0" indent="0" algn="l" defTabSz="898882" rtl="0" eaLnBrk="1" fontAlgn="base" latinLnBrk="0" hangingPunct="1">
              <a:buClrTx/>
              <a:buSzTx/>
              <a:buFontTx/>
              <a:buNone/>
              <a:tabLst/>
              <a:defRPr/>
            </a:pPr>
            <a:r>
              <a:rPr lang="en-US" sz="1100" dirty="0"/>
              <a:t>Estimates for the year 2019 are preliminary and based on deaths reported to CDC through December 2020. Estimates for </a:t>
            </a:r>
            <a:r>
              <a:rPr lang="en-US" sz="1100" b="0" i="0" u="none" strike="noStrike" kern="1200" dirty="0">
                <a:effectLst/>
                <a:ea typeface="+mn-ea"/>
                <a:cs typeface="+mn-cs"/>
              </a:rPr>
              <a:t>Kansas, Massachusetts, Mississippi, Nevada, North Dakota, and Vermont </a:t>
            </a:r>
            <a:r>
              <a:rPr lang="en-US" sz="1100" dirty="0"/>
              <a:t>should be interpreted with caution due to incomplete death ascertainment. </a:t>
            </a:r>
          </a:p>
          <a:p>
            <a:pPr marL="0" marR="0" lvl="0" indent="0" algn="l" defTabSz="898882" rtl="0" eaLnBrk="1" fontAlgn="base" latinLnBrk="0" hangingPunct="1">
              <a:buClrTx/>
              <a:buSzTx/>
              <a:buFontTx/>
              <a:buNone/>
              <a:tabLst/>
              <a:defRPr/>
            </a:pPr>
            <a:endParaRPr lang="en-US" sz="1100" dirty="0"/>
          </a:p>
          <a:p>
            <a:pPr marL="0" marR="0" lvl="0" indent="0" algn="l" defTabSz="898882" rtl="0" eaLnBrk="1" fontAlgn="base" latinLnBrk="0" hangingPunct="1">
              <a:buClrTx/>
              <a:buSzTx/>
              <a:buFontTx/>
              <a:buNone/>
              <a:tabLst/>
              <a:defRPr/>
            </a:pPr>
            <a:r>
              <a:rPr lang="en-US" sz="1100" dirty="0"/>
              <a:t>Estimates were derived from a CD4 depletion model using HIV surveillance data. Estimates were rounded to the nearest 100 for estimates &gt;1,000 and to the nearest 10 for estimates ≤1,000 to reflect model uncertainty. </a:t>
            </a:r>
          </a:p>
          <a:p>
            <a:pPr marL="0" marR="0" lvl="0" indent="0" algn="l" defTabSz="898882" rtl="0" eaLnBrk="1" fontAlgn="base" latinLnBrk="0" hangingPunct="1">
              <a:buClrTx/>
              <a:buSzTx/>
              <a:buFontTx/>
              <a:buNone/>
              <a:tabLst/>
              <a:defRPr/>
            </a:pPr>
            <a:endParaRPr lang="en-US" sz="1100" dirty="0"/>
          </a:p>
          <a:p>
            <a:pPr marL="0" marR="0" lvl="0" indent="0" algn="l" defTabSz="898882" rtl="0" eaLnBrk="1" fontAlgn="base" latinLnBrk="0" hangingPunct="1">
              <a:buClrTx/>
              <a:buSzTx/>
              <a:buFontTx/>
              <a:buNone/>
              <a:tabLst/>
              <a:defRPr/>
            </a:pPr>
            <a:r>
              <a:rPr lang="en-US" sz="1100" dirty="0"/>
              <a:t>Estimates for the following jurisdictions should be interpreted with caution because they do not have laws requiring complete reporting of laboratory data or have incomplete reporting. Areas without laws: Idaho and New Jersey. Areas with incomplete reporting: </a:t>
            </a:r>
            <a:r>
              <a:rPr lang="en-US" sz="1100" b="0" i="0" u="none" strike="noStrike" kern="1200" dirty="0">
                <a:effectLst/>
                <a:ea typeface="+mn-ea"/>
                <a:cs typeface="+mn-cs"/>
              </a:rPr>
              <a:t>Kansas, Kentucky, Pennsylvania, </a:t>
            </a:r>
            <a:r>
              <a:rPr lang="en-US" sz="1100" dirty="0"/>
              <a:t>Puerto Rico, and Vermont.  </a:t>
            </a:r>
          </a:p>
          <a:p>
            <a:pPr defTabSz="898882" fontAlgn="base">
              <a:defRPr/>
            </a:pPr>
            <a:endParaRPr lang="en-US" sz="1100" dirty="0"/>
          </a:p>
          <a:p>
            <a:pPr marL="0" marR="0" lvl="0" indent="0" algn="l" defTabSz="898882" rtl="0" eaLnBrk="1" fontAlgn="base" latinLnBrk="0" hangingPunct="1">
              <a:buClrTx/>
              <a:buSzTx/>
              <a:buFontTx/>
              <a:buNone/>
              <a:tabLst/>
              <a:defRPr/>
            </a:pPr>
            <a:r>
              <a:rPr lang="en-US" sz="1100" kern="1200" dirty="0">
                <a:solidFill>
                  <a:schemeClr val="tx1"/>
                </a:solidFill>
                <a:effectLst/>
                <a:ea typeface="+mn-ea"/>
                <a:cs typeface="+mn-cs"/>
              </a:rPr>
              <a:t>Data presented in this slide </a:t>
            </a:r>
            <a:r>
              <a:rPr lang="en-US" sz="1100" kern="1200" dirty="0">
                <a:effectLst/>
                <a:ea typeface="+mn-ea"/>
                <a:cs typeface="+mn-cs"/>
              </a:rPr>
              <a:t>are from the same dataset (reported to CDC through December 2020) and CD4 model used for the HIV Supplemental Surveillance Report “Estimated HIV Incidence and Prevalence in the United States 2015–2019”. Please see the Commentary and Technical Notes for information on the methods used to produce the estimates. The report can be found at:</a:t>
            </a:r>
            <a:r>
              <a:rPr lang="en-US" sz="1100" kern="1200" dirty="0">
                <a:solidFill>
                  <a:schemeClr val="tx1"/>
                </a:solidFill>
                <a:effectLst/>
                <a:ea typeface="+mn-ea"/>
                <a:cs typeface="+mn-cs"/>
              </a:rPr>
              <a:t> </a:t>
            </a:r>
            <a:r>
              <a:rPr lang="en-US" sz="1100" u="sng" kern="1200" dirty="0">
                <a:solidFill>
                  <a:schemeClr val="tx1"/>
                </a:solidFill>
                <a:effectLst/>
                <a:ea typeface="+mn-ea"/>
                <a:cs typeface="+mn-cs"/>
                <a:hlinkClick r:id="rId3"/>
              </a:rPr>
              <a:t>https://www.cdc.gov/hiv/library/reports/hiv-surveillance.html</a:t>
            </a:r>
            <a:r>
              <a:rPr lang="en-US" sz="1100" kern="1200" dirty="0">
                <a:solidFill>
                  <a:schemeClr val="tx1"/>
                </a:solidFill>
                <a:effectLst/>
                <a:ea typeface="+mn-ea"/>
                <a:cs typeface="+mn-cs"/>
              </a:rPr>
              <a:t> </a:t>
            </a:r>
          </a:p>
          <a:p>
            <a:pPr defTabSz="898136">
              <a:defRPr/>
            </a:pPr>
            <a:endParaRPr lang="en-US" sz="1100" dirty="0"/>
          </a:p>
          <a:p>
            <a:pPr marL="0" marR="0" lvl="0" indent="0" algn="l" defTabSz="898136" rtl="0" eaLnBrk="1" fontAlgn="auto" latinLnBrk="0" hangingPunct="1">
              <a:spcAft>
                <a:spcPts val="0"/>
              </a:spcAft>
              <a:buClrTx/>
              <a:buSzTx/>
              <a:buFontTx/>
              <a:buNone/>
              <a:tabLst/>
              <a:defRPr/>
            </a:pPr>
            <a:r>
              <a:rPr lang="en-US" sz="1100" kern="1200" dirty="0">
                <a:solidFill>
                  <a:schemeClr val="tx1"/>
                </a:solidFill>
                <a:effectLst/>
                <a:ea typeface="+mn-ea"/>
                <a:cs typeface="+mn-cs"/>
              </a:rPr>
              <a:t>Source: </a:t>
            </a:r>
            <a:r>
              <a:rPr lang="en-US" sz="1100" dirty="0"/>
              <a:t>Centers for Disease Control and Prevention. </a:t>
            </a:r>
            <a:r>
              <a:rPr lang="en-US" sz="1100" b="0" i="0" dirty="0">
                <a:solidFill>
                  <a:srgbClr val="000000"/>
                </a:solidFill>
                <a:effectLst/>
              </a:rPr>
              <a:t>Estimated HIV Incidence and Prevalence in the United States (2010–2019)</a:t>
            </a:r>
            <a:r>
              <a:rPr lang="en-US" sz="1100" dirty="0"/>
              <a:t>. </a:t>
            </a:r>
            <a:r>
              <a:rPr lang="en-US" sz="1100" kern="1200" dirty="0">
                <a:solidFill>
                  <a:schemeClr val="tx1"/>
                </a:solidFill>
                <a:effectLst/>
                <a:ea typeface="+mn-ea"/>
                <a:cs typeface="+mn-cs"/>
              </a:rPr>
              <a:t>https://www.cdc.gov/</a:t>
            </a:r>
            <a:r>
              <a:rPr lang="en-US" sz="1100" kern="1200" dirty="0" err="1">
                <a:solidFill>
                  <a:schemeClr val="tx1"/>
                </a:solidFill>
                <a:effectLst/>
                <a:ea typeface="+mn-ea"/>
                <a:cs typeface="+mn-cs"/>
              </a:rPr>
              <a:t>hiv</a:t>
            </a:r>
            <a:r>
              <a:rPr lang="en-US" sz="1100" kern="1200" dirty="0">
                <a:solidFill>
                  <a:schemeClr val="tx1"/>
                </a:solidFill>
                <a:effectLst/>
                <a:ea typeface="+mn-ea"/>
                <a:cs typeface="+mn-cs"/>
              </a:rPr>
              <a:t>/ppt/library/</a:t>
            </a:r>
            <a:r>
              <a:rPr lang="en-US" sz="1100" kern="1200" dirty="0" err="1">
                <a:solidFill>
                  <a:schemeClr val="tx1"/>
                </a:solidFill>
                <a:effectLst/>
                <a:ea typeface="+mn-ea"/>
                <a:cs typeface="+mn-cs"/>
              </a:rPr>
              <a:t>slidesets</a:t>
            </a:r>
            <a:r>
              <a:rPr lang="en-US" sz="1100" kern="1200" dirty="0">
                <a:solidFill>
                  <a:schemeClr val="tx1"/>
                </a:solidFill>
                <a:effectLst/>
                <a:ea typeface="+mn-ea"/>
                <a:cs typeface="+mn-cs"/>
              </a:rPr>
              <a:t>/cdc-hiv-linley-HIV-Incidence-Prevalence-2010-2019.pptx.</a:t>
            </a:r>
            <a:r>
              <a:rPr lang="en-US" sz="1100" dirty="0"/>
              <a:t>. Accessed September 3, 2021.</a:t>
            </a:r>
            <a:endParaRPr lang="en-US" altLang="zh-TW" sz="1100" dirty="0">
              <a:ea typeface="新細明體" charset="-12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31774">
              <a:defRPr/>
            </a:pPr>
            <a:fld id="{7E82054C-5FFB-4925-88B8-34BFE44764D6}"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70826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the HIV care continuum among persons aged ≥13 years in Los Angeles County, by housing status at the time of HIV diagnosis, 2019-2020. </a:t>
            </a:r>
            <a:r>
              <a:rPr lang="en-US" dirty="0">
                <a:effectLst/>
                <a:latin typeface="+mj-lt"/>
                <a:ea typeface="Calibri" panose="020F0502020204030204" pitchFamily="34" charset="0"/>
                <a:cs typeface="Times New Roman" panose="02020603050405020304" pitchFamily="18" charset="0"/>
              </a:rPr>
              <a:t>With the exception of linking to HIV care, unhoused persons had poorer outcomes in the HIV care continuum compared with housed persons, with greatest disparities observed in viral suppression. </a:t>
            </a:r>
          </a:p>
          <a:p>
            <a:r>
              <a:rPr lang="en-US" dirty="0">
                <a:latin typeface="+mj-lt"/>
              </a:rPr>
              <a:t> </a:t>
            </a:r>
          </a:p>
          <a:p>
            <a:r>
              <a:rPr lang="en-US" dirty="0">
                <a:latin typeface="+mj-lt"/>
              </a:rPr>
              <a:t>Linkage to care: numerator includes persons newly diagnosed with HIV in 2019 with ≥1 CD4/VL/Genotype test reported within 1 month of HIV diagnosis; denominator includes persons who were diagnosed with HIV in 2019. </a:t>
            </a:r>
          </a:p>
          <a:p>
            <a:endParaRPr lang="en-US" dirty="0">
              <a:latin typeface="+mj-lt"/>
            </a:endParaRPr>
          </a:p>
          <a:p>
            <a:r>
              <a:rPr lang="en-US" dirty="0">
                <a:latin typeface="+mj-lt"/>
              </a:rPr>
              <a:t>Receipt of care: numerator includes PLWDH with ≥1 CD4/VL/Genotype test in 2020; denominator includes PLWDH diagnosed through 2019 and living in LAC at year-end 2020 based on most recent residence.</a:t>
            </a:r>
          </a:p>
          <a:p>
            <a:endParaRPr lang="en-US" dirty="0">
              <a:latin typeface="+mj-lt"/>
            </a:endParaRPr>
          </a:p>
          <a:p>
            <a:r>
              <a:rPr lang="en-US" dirty="0">
                <a:latin typeface="+mj-lt"/>
              </a:rPr>
              <a:t>Retention in care: numerator includes PLWDH with ≥2 CD4/VL/Genotype tests at least 3 months apart in 2020; denominator includes PLWDH diagnosed through 2019 and living in LAC at year-end 2020 based on most recent residence.</a:t>
            </a:r>
          </a:p>
          <a:p>
            <a:endParaRPr lang="en-US" dirty="0">
              <a:latin typeface="+mj-lt"/>
            </a:endParaRPr>
          </a:p>
          <a:p>
            <a:r>
              <a:rPr lang="en-US" dirty="0">
                <a:latin typeface="+mj-lt"/>
              </a:rPr>
              <a:t>Viral suppression: numerator includes PLWDH whose last L test in 2020 was suppressed (HIV-1 RNA &lt; 200 copies/mL); denominator includes PLWDH diagnosed through 2019 and living in LAC at year-end 2020 based on most recent residence. PLWDH without a VL test in 2020 were categorized as having unsuppressed viral load.</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362454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pPr marL="0" marR="0" lvl="0" indent="0" algn="l" defTabSz="473522" rtl="0" eaLnBrk="1" fontAlgn="auto" latinLnBrk="0" hangingPunct="1">
              <a:spcAft>
                <a:spcPts val="0"/>
              </a:spcAft>
              <a:buClrTx/>
              <a:buSzTx/>
              <a:buFontTx/>
              <a:buNone/>
              <a:tabLst/>
              <a:defRPr/>
            </a:pPr>
            <a:r>
              <a:rPr lang="en-US" dirty="0">
                <a:effectLst/>
                <a:latin typeface="+mj-lt"/>
                <a:ea typeface="Calibri" panose="020F0502020204030204" pitchFamily="34" charset="0"/>
                <a:cs typeface="Times New Roman" panose="02020603050405020304" pitchFamily="18" charset="0"/>
              </a:rPr>
              <a:t>Linkage to HIV care is the first step in the HIV care continuum. It is the necessary precursor for receiving antiretroviral therapy to treat HIV infection. Linkage to HIV care is typically tracked as being linked to HIV care within 1 month of HIV diagnosis. However, initiating HIV care services should occur faster, ideally within days, to ensure that treatment of HIV infection can be started immediately.</a:t>
            </a:r>
            <a:endParaRPr lang="en-US" dirty="0">
              <a:latin typeface="+mj-lt"/>
            </a:endParaRPr>
          </a:p>
          <a:p>
            <a:pPr defTabSz="473522">
              <a:defRPr/>
            </a:pPr>
            <a:endParaRPr lang="en-US" dirty="0">
              <a:latin typeface="+mj-lt"/>
            </a:endParaRPr>
          </a:p>
          <a:p>
            <a:pPr defTabSz="473522">
              <a:defRPr/>
            </a:pPr>
            <a:r>
              <a:rPr lang="en-US" dirty="0">
                <a:latin typeface="+mj-lt"/>
              </a:rPr>
              <a:t>The national goal for linkage to HIV care is to increase the percentage of newly diagnosed persons that are linked to care within 1 month to at least </a:t>
            </a:r>
            <a:r>
              <a:rPr lang="en-US" b="1" dirty="0">
                <a:solidFill>
                  <a:schemeClr val="tx2">
                    <a:lumMod val="75000"/>
                  </a:schemeClr>
                </a:solidFill>
                <a:latin typeface="+mj-lt"/>
              </a:rPr>
              <a:t>85%</a:t>
            </a:r>
            <a:r>
              <a:rPr lang="en-US" dirty="0">
                <a:latin typeface="+mj-lt"/>
              </a:rPr>
              <a:t>. This means that the percentage of newly diagnosed persons that are not linked to care within 1 month should not exceed </a:t>
            </a:r>
            <a:r>
              <a:rPr lang="en-US" b="1" dirty="0">
                <a:solidFill>
                  <a:schemeClr val="tx2">
                    <a:lumMod val="75000"/>
                  </a:schemeClr>
                </a:solidFill>
                <a:latin typeface="+mj-lt"/>
              </a:rPr>
              <a:t>15%</a:t>
            </a:r>
            <a:r>
              <a:rPr lang="en-US" b="1" dirty="0">
                <a:latin typeface="+mj-lt"/>
              </a:rPr>
              <a:t>.</a:t>
            </a:r>
            <a:r>
              <a:rPr lang="en-US" dirty="0">
                <a:latin typeface="+mj-lt"/>
              </a:rPr>
              <a:t>  The local target for Los Angeles County is for at least 85% of persons with diagnosed HIV to be linked to care within 1 week.</a:t>
            </a:r>
          </a:p>
          <a:p>
            <a:endParaRPr lang="en-US" dirty="0">
              <a:latin typeface="+mj-lt"/>
            </a:endParaRPr>
          </a:p>
        </p:txBody>
      </p:sp>
      <p:sp>
        <p:nvSpPr>
          <p:cNvPr id="2" name="Slide Number Placeholder 1"/>
          <p:cNvSpPr>
            <a:spLocks noGrp="1"/>
          </p:cNvSpPr>
          <p:nvPr>
            <p:ph type="sldNum" sz="quarter" idx="10"/>
          </p:nvPr>
        </p:nvSpPr>
        <p:spPr/>
        <p:txBody>
          <a:bodyPr/>
          <a:lstStyle/>
          <a:p>
            <a:fld id="{F6DAE0CD-D28B-7943-AABC-BE60ED5BE82C}" type="slidenum">
              <a:rPr lang="en-US" smtClean="0"/>
              <a:t>50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time from HIV diagnosis to linkage to care among persons aged ≥13 years in Los Angeles County from 2010 to 2019, by year of HIV diagnosis. </a:t>
            </a:r>
            <a:r>
              <a:rPr lang="en-US" dirty="0">
                <a:effectLst/>
                <a:latin typeface="+mj-lt"/>
                <a:ea typeface="Calibri" panose="020F0502020204030204" pitchFamily="34" charset="0"/>
                <a:cs typeface="Times New Roman" panose="02020603050405020304" pitchFamily="18" charset="0"/>
              </a:rPr>
              <a:t>Though timeliness of linkage to care has improved over time, only 77% of persons who were newly diagnosed in 2019 were linked to HIV care within 1 month and only 54% were linked to HIV care within 1 week.  </a:t>
            </a:r>
          </a:p>
          <a:p>
            <a:pPr marL="0" marR="0"/>
            <a:r>
              <a:rPr lang="en-US" dirty="0">
                <a:effectLst/>
                <a:latin typeface="+mj-lt"/>
                <a:ea typeface="Calibri" panose="020F0502020204030204" pitchFamily="34" charset="0"/>
                <a:cs typeface="Times New Roman" panose="02020603050405020304" pitchFamily="18" charset="0"/>
              </a:rPr>
              <a:t> </a:t>
            </a:r>
          </a:p>
          <a:p>
            <a:r>
              <a:rPr lang="en-US" dirty="0">
                <a:latin typeface="+mj-lt"/>
              </a:rPr>
              <a:t>Data includes persons diagnosed with HIV in each calendar year with ≥1 CD4/VL/Genotype test reported within 1 and 2 weeks, as well as 1, 3, 6, and 12 months of diagnosis.</a:t>
            </a:r>
          </a:p>
          <a:p>
            <a:endParaRPr lang="en-US" dirty="0">
              <a:latin typeface="+mj-lt"/>
            </a:endParaRPr>
          </a:p>
          <a:p>
            <a:pPr marL="0" marR="0" lvl="0" indent="0" algn="l" defTabSz="457200" rtl="0" eaLnBrk="1" fontAlgn="auto" latinLnBrk="0" hangingPunct="1">
              <a:buClrTx/>
              <a:buSzTx/>
              <a:buFontTx/>
              <a:buNone/>
              <a:tabLst/>
              <a:defRPr/>
            </a:pPr>
            <a:r>
              <a:rPr lang="en-US" dirty="0">
                <a:latin typeface="+mj-lt"/>
              </a:rPr>
              <a:t>Due to reporting delay, 2019 HIV linkage to care data are provisional as indicated by the dashed line.</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0294999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persons not linked to care within 1 month of HIV diagnosis among those aged ≥13 years newly diagnosed with HIV in Los Angeles County in 2019, by selected demographic and risk characteristics. </a:t>
            </a:r>
            <a:r>
              <a:rPr lang="en-US" dirty="0">
                <a:effectLst/>
                <a:latin typeface="+mj-lt"/>
                <a:ea typeface="Calibri" panose="020F0502020204030204" pitchFamily="34" charset="0"/>
                <a:cs typeface="Times New Roman" panose="02020603050405020304" pitchFamily="18" charset="0"/>
              </a:rPr>
              <a:t>Among persons newly diagnosed with HIV in 2019, groups that were more likely not to be linked to HIV care within 1 month of diagnosis were females (35%), Blacks (28%), persons aged &gt;19 years (22% to 25%) and persons with heterosexual (34%) and IDU (32%) transmission risk.   </a:t>
            </a:r>
          </a:p>
          <a:p>
            <a:endParaRPr lang="en-US" dirty="0">
              <a:latin typeface="+mj-lt"/>
            </a:endParaRPr>
          </a:p>
          <a:p>
            <a:pPr marL="0" marR="0"/>
            <a:r>
              <a:rPr lang="en-US" dirty="0">
                <a:effectLst/>
                <a:latin typeface="+mj-lt"/>
                <a:ea typeface="Calibri" panose="020F0502020204030204" pitchFamily="34" charset="0"/>
                <a:cs typeface="Calibri" panose="020F0502020204030204" pitchFamily="34" charset="0"/>
              </a:rPr>
              <a:t>Not linked to care: numerator includes persons newly diagnosed with HIV in 2019 with no CD4/VL/Genotype test reported within 1 month of HIV diagnosis; denominator includes persons who were diagnosed with HIV in 2019.</a:t>
            </a:r>
          </a:p>
          <a:p>
            <a:pPr marL="0" marR="0"/>
            <a:endParaRPr lang="en-US" dirty="0">
              <a:effectLst/>
              <a:latin typeface="+mj-lt"/>
              <a:ea typeface="Calibri" panose="020F0502020204030204" pitchFamily="34" charset="0"/>
              <a:cs typeface="Times New Roman" panose="02020603050405020304" pitchFamily="18" charset="0"/>
            </a:endParaRPr>
          </a:p>
          <a:p>
            <a:r>
              <a:rPr lang="en-US" dirty="0">
                <a:effectLst/>
                <a:latin typeface="+mj-lt"/>
                <a:ea typeface="Calibri" panose="020F0502020204030204" pitchFamily="34" charset="0"/>
                <a:cs typeface="Times New Roman" panose="02020603050405020304" pitchFamily="18" charset="0"/>
              </a:rPr>
              <a:t>Other race/ethnicity includes </a:t>
            </a:r>
            <a:r>
              <a:rPr lang="en-US" kern="1200" dirty="0">
                <a:solidFill>
                  <a:srgbClr val="000000"/>
                </a:solidFill>
                <a:effectLst/>
                <a:latin typeface="+mj-lt"/>
                <a:ea typeface="Calibri" panose="020F0502020204030204" pitchFamily="34" charset="0"/>
              </a:rPr>
              <a:t>American Indians, Alaskan Natives, Pacific Islanders, persons of multiple </a:t>
            </a:r>
            <a:r>
              <a:rPr lang="en-US" dirty="0">
                <a:effectLst/>
                <a:latin typeface="+mj-lt"/>
                <a:ea typeface="Calibri" panose="020F0502020204030204" pitchFamily="34" charset="0"/>
              </a:rPr>
              <a:t>race/ethnicities, and persons with unknown race/ethnicity.</a:t>
            </a:r>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1557918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dirty="0"/>
              <a:t>This graph presents the persons aged ≥13 years newly diagnosed with HIV in 2019 and the percent not linked to care within 1 month in Los Angeles County, by Health District. </a:t>
            </a:r>
            <a:r>
              <a:rPr lang="en-US" dirty="0">
                <a:effectLst/>
                <a:ea typeface="Calibri" panose="020F0502020204030204" pitchFamily="34" charset="0"/>
                <a:cs typeface="Times New Roman" panose="02020603050405020304" pitchFamily="18" charset="0"/>
              </a:rPr>
              <a:t>Only one of twenty-six Health Districts (Glendale) met the national target for timely linkage to HIV care (no less than 15% of persons newly diagnosed with HIV not linked to care within 1 month). Lowest achievement in linkages was observed in Northeast Health District where &gt; 30% of cases were not linked within 1 month of HIV diagnosis. However, solutions for improving linkage to care are needed across LAC.</a:t>
            </a:r>
          </a:p>
          <a:p>
            <a:endParaRPr lang="en-US" dirty="0"/>
          </a:p>
          <a:p>
            <a:r>
              <a:rPr lang="en-US" dirty="0"/>
              <a:t>Not linked to care: numerator includes persons newly diagnosed with HIV in 2019 with no CD4/VL/Genotype test reported within 1 month of HIV diagnosis; denominator includes persons who were diagnosed with HIV in 2019. </a:t>
            </a:r>
          </a:p>
          <a:p>
            <a:endParaRPr lang="en-US" dirty="0"/>
          </a:p>
          <a:p>
            <a:r>
              <a:rPr lang="en-US" dirty="0"/>
              <a:t>Health Districts are based on 2012 boundaries.</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4493201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r>
              <a:rPr lang="en-US" dirty="0"/>
              <a:t>Entering and staying in HIV care is necessary to ensure that adherence to HIV treatment occurs and viral suppression is achieved. The following figures track how LAC performed with respect to receipt of care, retention in care, and viral suppression in 2020 across different populations of PLWDH. Identifying disparities allows us to determine whether interventions are needed to help people stay in care, get back in care, and ensure they are taking their medication as prescribed.</a:t>
            </a:r>
          </a:p>
        </p:txBody>
      </p:sp>
      <p:sp>
        <p:nvSpPr>
          <p:cNvPr id="2" name="Slide Number Placeholder 1"/>
          <p:cNvSpPr>
            <a:spLocks noGrp="1"/>
          </p:cNvSpPr>
          <p:nvPr>
            <p:ph type="sldNum" sz="quarter" idx="10"/>
          </p:nvPr>
        </p:nvSpPr>
        <p:spPr/>
        <p:txBody>
          <a:bodyPr/>
          <a:lstStyle/>
          <a:p>
            <a:fld id="{F6DAE0CD-D28B-7943-AABC-BE60ED5BE82C}" type="slidenum">
              <a:rPr lang="en-US" smtClean="0"/>
              <a:t>54</a:t>
            </a:fld>
            <a:endParaRPr lang="en-US" dirty="0"/>
          </a:p>
        </p:txBody>
      </p:sp>
    </p:spTree>
    <p:extLst>
      <p:ext uri="{BB962C8B-B14F-4D97-AF65-F5344CB8AC3E}">
        <p14:creationId xmlns:p14="http://schemas.microsoft.com/office/powerpoint/2010/main" val="2863713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receipt of care, retention in care, and viral suppression by gender among persons aged ≥13 years diagnosed with HIV through 2019 and living in LAC at year-end 2020. </a:t>
            </a:r>
            <a:r>
              <a:rPr lang="en-US" dirty="0">
                <a:effectLst/>
                <a:latin typeface="+mj-lt"/>
                <a:ea typeface="Calibri" panose="020F0502020204030204" pitchFamily="34" charset="0"/>
                <a:cs typeface="Times New Roman" panose="02020603050405020304" pitchFamily="18" charset="0"/>
              </a:rPr>
              <a:t>The percentage of PLWDH who were receiving HIV care, retained in care, and virally suppressed in 2020 were similar across gender groups. </a:t>
            </a:r>
          </a:p>
          <a:p>
            <a:endParaRPr lang="en-US" dirty="0">
              <a:latin typeface="+mj-lt"/>
            </a:endParaRPr>
          </a:p>
          <a:p>
            <a:r>
              <a:rPr lang="en-US" dirty="0">
                <a:latin typeface="+mj-lt"/>
              </a:rPr>
              <a:t>Receipt of care: numerator includes PLWDH with ≥1 CD4/VL/Genotype test in 2020; denominator includes PLWDH diagnosed through 2019 and living in LAC at year-end 2020 based on most recent residence.</a:t>
            </a:r>
          </a:p>
          <a:p>
            <a:endParaRPr lang="en-US" dirty="0">
              <a:latin typeface="+mj-lt"/>
            </a:endParaRPr>
          </a:p>
          <a:p>
            <a:r>
              <a:rPr lang="en-US" dirty="0">
                <a:latin typeface="+mj-lt"/>
              </a:rPr>
              <a:t>Retention in care: numerator includes PLWDH with ≥2 CD4/VL/Genotype tests at least 3 months apart in 2020; denominator includes PLWDH diagnosed through 2019 and living in LAC at year-end 2020 based on most recent residence.</a:t>
            </a:r>
          </a:p>
          <a:p>
            <a:endParaRPr lang="en-US" dirty="0">
              <a:latin typeface="+mj-lt"/>
            </a:endParaRPr>
          </a:p>
          <a:p>
            <a:r>
              <a:rPr lang="en-US" dirty="0">
                <a:latin typeface="+mj-lt"/>
              </a:rPr>
              <a:t>Viral suppression: numerator includes PLWDH whose last VL test in 2020 was suppressed (HIV-1 RNA &lt; 200 copies/mL); denominator includes PLWDH diagnosed through 2019 and living in LAC at year-end 2020 based on most recent residence. PLWDH without a VL test in 2020 were categorized as having unsuppressed viral load.</a:t>
            </a:r>
          </a:p>
          <a:p>
            <a:endParaRPr lang="en-US" dirty="0">
              <a:latin typeface="+mj-lt"/>
            </a:endParaRP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22812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latin typeface="+mj-lt"/>
              </a:rPr>
              <a:t>This graph presents receipt of care, retention in care, and viral suppression by age group among persons aged ≥13 years diagnosed with HIV through 2019 and living in LAC at year-end 2020. </a:t>
            </a:r>
            <a:r>
              <a:rPr lang="en-US" dirty="0">
                <a:effectLst/>
                <a:latin typeface="+mj-lt"/>
                <a:ea typeface="Calibri" panose="020F0502020204030204" pitchFamily="34" charset="0"/>
                <a:cs typeface="Times New Roman" panose="02020603050405020304" pitchFamily="18" charset="0"/>
              </a:rPr>
              <a:t>Adolescents had better HIV care outcomes than their counterparts in 2020, while persons aged 30-39 years and 40-49 years had the poorest outcomes across the care cascade. </a:t>
            </a:r>
          </a:p>
          <a:p>
            <a:pPr marL="0" marR="0"/>
            <a:endParaRPr lang="en-US" dirty="0">
              <a:effectLst/>
              <a:latin typeface="+mj-lt"/>
              <a:ea typeface="Calibri" panose="020F0502020204030204" pitchFamily="34" charset="0"/>
              <a:cs typeface="Times New Roman" panose="02020603050405020304" pitchFamily="18" charset="0"/>
            </a:endParaRPr>
          </a:p>
          <a:p>
            <a:r>
              <a:rPr lang="en-US" dirty="0">
                <a:latin typeface="+mj-lt"/>
              </a:rPr>
              <a:t>Receipt of care: numerator includes PLWDH with ≥1 CD4/VL/Genotype test in 2020; denominator includes PLWDH diagnosed through 2019 and living in LAC at year-end 2020 based on most recent residence.</a:t>
            </a:r>
          </a:p>
          <a:p>
            <a:endParaRPr lang="en-US" dirty="0">
              <a:latin typeface="+mj-lt"/>
            </a:endParaRPr>
          </a:p>
          <a:p>
            <a:r>
              <a:rPr lang="en-US" dirty="0">
                <a:latin typeface="+mj-lt"/>
              </a:rPr>
              <a:t>Retention in care: numerator includes PLWDH with ≥2 CD4/VL/Genotype tests at least 3 months apart in 2020; denominator includes PLWDH diagnosed through 2019 and living in LAC at year-end 2020 based on most recent residence.</a:t>
            </a:r>
          </a:p>
          <a:p>
            <a:endParaRPr lang="en-US" dirty="0">
              <a:latin typeface="+mj-lt"/>
            </a:endParaRPr>
          </a:p>
          <a:p>
            <a:r>
              <a:rPr lang="en-US" dirty="0">
                <a:latin typeface="+mj-lt"/>
              </a:rPr>
              <a:t>Viral suppression: numerator includes PLWDH whose last VL test in 2020 was suppressed (HIV-1 RNA &lt; 200 copies/mL); denominator includes PLWDH diagnosed through 2019 and living in LAC at year-end 2020 based on most recent residence. PLWDH without a VL test in 2020 were categorized as having unsuppressed viral load.</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070042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receipt of HIV care, retention in HIV care, and viral suppression by race/ethnicity among persons aged ≥13 years diagnosed with HIV through 2019 and living in LAC at year-end 2020. </a:t>
            </a:r>
            <a:r>
              <a:rPr lang="en-US" dirty="0">
                <a:effectLst/>
                <a:ea typeface="Calibri" panose="020F0502020204030204" pitchFamily="34" charset="0"/>
                <a:cs typeface="Times New Roman" panose="02020603050405020304" pitchFamily="18" charset="0"/>
              </a:rPr>
              <a:t>Across the continuum, Blacks had the worst HIV care outcomes compared with other groups.</a:t>
            </a:r>
          </a:p>
          <a:p>
            <a:endParaRPr lang="en-US" dirty="0"/>
          </a:p>
          <a:p>
            <a:r>
              <a:rPr lang="en-US" dirty="0"/>
              <a:t>Other race/ethnicity includes American Indians, Alaskan Natives, Pacific Islanders, persons of multiple race/ethnicities, and persons with unknown race/ethnicity.</a:t>
            </a:r>
          </a:p>
          <a:p>
            <a:endParaRPr lang="en-US" dirty="0"/>
          </a:p>
          <a:p>
            <a:r>
              <a:rPr lang="en-US" dirty="0"/>
              <a:t>Receipt of care: numerator includes PLWDH with ≥1 CD4/VL/Genotype test in 2020; denominator includes PLWDH diagnosed through 2019 and living in LAC at year-end 2020 based on most recent residence. </a:t>
            </a:r>
          </a:p>
          <a:p>
            <a:endParaRPr lang="en-US" dirty="0"/>
          </a:p>
          <a:p>
            <a:r>
              <a:rPr lang="en-US" dirty="0"/>
              <a:t>Retention in care: numerator includes PLWDH with ≥2 CD4/VL/Genotype tests at least 3 months apart in 2020; denominator includes PLWDH diagnosed through 2019 and living in LAC at year-end 2020 based on most recent residence.</a:t>
            </a:r>
          </a:p>
          <a:p>
            <a:endParaRPr lang="en-US" dirty="0"/>
          </a:p>
          <a:p>
            <a:r>
              <a:rPr lang="en-US" dirty="0"/>
              <a:t>Viral suppression: numerator includes PLWDH whose last VL test in 2020 was suppressed (HIV-1 RNA &lt; 200 copies/mL); denominator includes PLWDH diagnosed through 2019 and living in LAC at year-end 2020 based on most recent residence. PLWDH without a VL test in 2020 were categorized as having unsuppressed viral load.</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8408298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graph presents the percentage of persons with receipt of HIV care, retention in care, and viral suppression by transmission risk among persons aged ≥13 years diagnosed with HIV through 2019 and living in LAC at year-end 2020. Persons whose HIV transmission risk is IDU, followed by MSM-IDU, had the greatest disparities in HIV care, with lowest levels of receipt of care, retention in care, and viral suppression. </a:t>
            </a:r>
          </a:p>
          <a:p>
            <a:endParaRPr lang="en-US" sz="1100" dirty="0"/>
          </a:p>
          <a:p>
            <a:r>
              <a:rPr lang="en-US" sz="1100" dirty="0"/>
              <a:t>Receipt of care: numerator includes PLWDH with ≥1 CD4/VL/Genotype test in 2020; denominator includes PLWDH diagnosed through 2019 and living in LAC at year-end 2020 based on most recent residence.</a:t>
            </a:r>
          </a:p>
          <a:p>
            <a:endParaRPr lang="en-US" sz="1100" dirty="0"/>
          </a:p>
          <a:p>
            <a:r>
              <a:rPr lang="en-US" sz="1100" dirty="0"/>
              <a:t>Retention in care: numerator includes PLWDH with ≥2 CD4/VL/Genotype tests at least 3 months apart in 2020; denominator includes PLWDH diagnosed through 2019 and living in LAC at year-end 2020 based on most recent residence.</a:t>
            </a:r>
          </a:p>
          <a:p>
            <a:endParaRPr lang="en-US" sz="1100" dirty="0"/>
          </a:p>
          <a:p>
            <a:r>
              <a:rPr lang="en-US" sz="1100" dirty="0"/>
              <a:t>Viral suppression: numerator includes PLWDH whose last VL test in 2020 was suppressed (HIV-1 RNA &lt; 200 copies/mL); denominator includes PLWDH diagnosed through 2019 and living in LAC at year-end 2020 based on most recent residence. PLWDH without a VL test in 2020 were categorized as having unsuppressed viral load.</a:t>
            </a:r>
          </a:p>
          <a:p>
            <a:endParaRPr 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Other transmission risk includes perinatal, hemophilia, coagulation disorder, blood transfusion, and risk factor not reported/identified. Persons without an identified risk factor were assigned a risk factor using CDC-recommended multiple imputation methods.</a:t>
            </a:r>
          </a:p>
          <a:p>
            <a:endParaRPr lang="en-US" sz="1100"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1001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5</a:t>
            </a:fld>
            <a:endParaRPr lang="en-US" dirty="0"/>
          </a:p>
        </p:txBody>
      </p:sp>
    </p:spTree>
    <p:extLst>
      <p:ext uri="{BB962C8B-B14F-4D97-AF65-F5344CB8AC3E}">
        <p14:creationId xmlns:p14="http://schemas.microsoft.com/office/powerpoint/2010/main" val="5361124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t>This graph presents trends in receipt of care, retention in care, and viral suppression between 2010 and 2020 among persons aged ≥13 years living in LAC at calendar year-end and diagnosed with HIV through the previous calendar year. </a:t>
            </a:r>
            <a:r>
              <a:rPr lang="en-US" dirty="0">
                <a:effectLst/>
                <a:ea typeface="Calibri" panose="020F0502020204030204" pitchFamily="34" charset="0"/>
                <a:cs typeface="Times New Roman" panose="02020603050405020304" pitchFamily="18" charset="0"/>
              </a:rPr>
              <a:t>There has been minimal improvement in the HIV continuum of care over the last decade, with improvements only seen in viral suppression (+6 points). Due to the impact of COVID-19 on health care service delivery, the percentage for all HIV care outcomes declined from 2019 to 2020. </a:t>
            </a:r>
          </a:p>
          <a:p>
            <a:endParaRPr lang="en-US" dirty="0"/>
          </a:p>
          <a:p>
            <a:pPr marL="0" marR="0"/>
            <a:r>
              <a:rPr lang="en-US" dirty="0">
                <a:effectLst/>
                <a:ea typeface="Calibri" panose="020F0502020204030204" pitchFamily="34" charset="0"/>
                <a:cs typeface="Calibri" panose="020F0502020204030204" pitchFamily="34" charset="0"/>
              </a:rPr>
              <a:t>Receipt of care: numerator includes PLWDH with ≥1 CD4/VL/Genotype test in the calendar year; denominator includes PLWDH diagnosed through the previous calendar year and living in LAC at calendar year-end based on most recent residence.</a:t>
            </a:r>
          </a:p>
          <a:p>
            <a:pPr marL="0" marR="0"/>
            <a:endParaRPr lang="en-US" dirty="0">
              <a:effectLst/>
              <a:ea typeface="Calibri" panose="020F0502020204030204" pitchFamily="34" charset="0"/>
              <a:cs typeface="Times New Roman" panose="02020603050405020304" pitchFamily="18" charset="0"/>
            </a:endParaRPr>
          </a:p>
          <a:p>
            <a:pPr marL="0" marR="0"/>
            <a:r>
              <a:rPr lang="en-US" dirty="0">
                <a:effectLst/>
                <a:ea typeface="Calibri" panose="020F0502020204030204" pitchFamily="34" charset="0"/>
                <a:cs typeface="Calibri" panose="020F0502020204030204" pitchFamily="34" charset="0"/>
              </a:rPr>
              <a:t>Retention in care: numerator includes PLWDH with ≥2 CD4/VL/Genotype tests at least 3 months apart in the calendar year; denominator includes PLWDH diagnosed through the previous calendar year and living in LAC at calendar year-end based on most recent residence.</a:t>
            </a:r>
          </a:p>
          <a:p>
            <a:pPr marL="0" marR="0"/>
            <a:endParaRPr lang="en-US" dirty="0">
              <a:effectLst/>
              <a:ea typeface="Calibri" panose="020F0502020204030204" pitchFamily="34" charset="0"/>
              <a:cs typeface="Times New Roman" panose="02020603050405020304" pitchFamily="18" charset="0"/>
            </a:endParaRPr>
          </a:p>
          <a:p>
            <a:pPr marL="0" marR="0"/>
            <a:r>
              <a:rPr lang="en-US" dirty="0">
                <a:effectLst/>
                <a:ea typeface="Calibri" panose="020F0502020204030204" pitchFamily="34" charset="0"/>
                <a:cs typeface="Calibri" panose="020F0502020204030204" pitchFamily="34" charset="0"/>
              </a:rPr>
              <a:t>Viral suppression: numerator includes PLWDH whose last VL test in the calendar year was suppressed (HIV-1 RNA&lt;200 copies/mL); denominator includes PLWDH diagnosed through the previous calendar year and living in LAC at calendar year-end based on most recent residence. PLWDH without a VL test in the calendar year were categorized as having unsuppressed viral load. </a:t>
            </a:r>
          </a:p>
          <a:p>
            <a:pPr marL="0" marR="0"/>
            <a:endParaRPr lang="en-US" dirty="0">
              <a:effectLst/>
              <a:ea typeface="Calibri" panose="020F0502020204030204" pitchFamily="34" charset="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Due to reporting delay, 2020 HIV data are provisional as indicated by the dashed line.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255820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dirty="0">
                <a:effectLst/>
                <a:ea typeface="Calibri" panose="020F0502020204030204" pitchFamily="34" charset="0"/>
                <a:cs typeface="Calibri Light" panose="020F0302020204030204" pitchFamily="34" charset="0"/>
              </a:rPr>
              <a:t>Antiretroviral therapy (ART) coverage is not routinely monitored as a step in the HIV care continuum as treatment is presumed to occur once a patient is linked to care. Public Health collects supplemental information on a subset of persons newly diagnosed with HIV through the National Medical Monitoring Project (MMP) to better understand achievements and gaps in HIV treatment and other HIV care services for PLWDH. </a:t>
            </a:r>
            <a:endParaRPr lang="en-US" dirty="0">
              <a:effectLst/>
              <a:ea typeface="Calibri" panose="020F0502020204030204" pitchFamily="34" charset="0"/>
              <a:cs typeface="Times New Roman" panose="02020603050405020304" pitchFamily="18" charset="0"/>
            </a:endParaRPr>
          </a:p>
          <a:p>
            <a:pPr marL="0" marR="0">
              <a:spcBef>
                <a:spcPts val="0"/>
              </a:spcBef>
            </a:pPr>
            <a:r>
              <a:rPr lang="en-US" dirty="0">
                <a:effectLst/>
                <a:ea typeface="Calibri" panose="020F0502020204030204" pitchFamily="34" charset="0"/>
                <a:cs typeface="Calibri Light" panose="020F0302020204030204" pitchFamily="34" charset="0"/>
              </a:rPr>
              <a:t> </a:t>
            </a:r>
            <a:endParaRPr lang="en-US" dirty="0">
              <a:effectLst/>
              <a:ea typeface="Calibri" panose="020F0502020204030204" pitchFamily="34" charset="0"/>
              <a:cs typeface="Times New Roman" panose="02020603050405020304" pitchFamily="18" charset="0"/>
            </a:endParaRPr>
          </a:p>
          <a:p>
            <a:pPr marL="0" marR="0">
              <a:spcBef>
                <a:spcPts val="0"/>
              </a:spcBef>
            </a:pPr>
            <a:r>
              <a:rPr lang="en-US" dirty="0">
                <a:effectLst/>
                <a:ea typeface="Calibri" panose="020F0502020204030204" pitchFamily="34" charset="0"/>
                <a:cs typeface="Calibri" panose="020F0502020204030204" pitchFamily="34" charset="0"/>
              </a:rPr>
              <a:t>The MMP is a national HIV surveillance system funded by the Centers for Disease Control and Prevention and implemented by local health departments. The aim of MMP is to provide locally and nationally representative data on behavioral and clinical outcomes in a sample of persons receiving HIV medical care. MMP uses a two-stage probability-based sampling strategy that draws from the National HIV Surveillance System (NHSS) to select survey participants. The first stage is selecting the geographic areas to participate, and the second stage is selecting adults diagnosed with HIV and reported to NHSS within those participating areas. </a:t>
            </a:r>
            <a:endParaRPr lang="en-US"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7D4A6FF0-151F-4359-AA1F-64D939B545EF}" type="slidenum">
              <a:rPr lang="en-US" smtClean="0"/>
              <a:pPr>
                <a:defRPr/>
              </a:pPr>
              <a:t>60</a:t>
            </a:fld>
            <a:endParaRPr lang="en-US" dirty="0"/>
          </a:p>
        </p:txBody>
      </p:sp>
    </p:spTree>
    <p:extLst>
      <p:ext uri="{BB962C8B-B14F-4D97-AF65-F5344CB8AC3E}">
        <p14:creationId xmlns:p14="http://schemas.microsoft.com/office/powerpoint/2010/main" val="3141981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presents antiretroviral therapy (ART) use among a sample of persons living with diagnosed HIV in Los Angeles County, by demographic and risk characteristics, Medical Monitoring Project (MMP). Between 2015-2018, there was high coverage of antiretroviral treatment (ART) and adherence to ART in a representative sample of PLWDH. Treatment uptake was lower than average for persons aged &lt; 40 years and Blacks while adherence was lower than average among females, persons aged &lt; 40 years, Blacks, and heterosexual persons.</a:t>
            </a:r>
          </a:p>
          <a:p>
            <a:endParaRPr lang="en-US" dirty="0"/>
          </a:p>
          <a:p>
            <a:r>
              <a:rPr lang="en-US" sz="1200" dirty="0"/>
              <a:t>From 2015 to 2018 MMP interviewed 647 adult persons living with HIV in Los Angeles County. Their responses reflect their experiences during the 12 months before their interview, unless otherwise noted. All data presented are weighted.</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40046030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r>
              <a:rPr lang="en-US" dirty="0"/>
              <a:t>This graph presents the percentage of newly diagnosed people who initiated ART treatment within 1 and 3 months of diagnosis among persons aged ≥ 13 years newly diagnosed with HIV in Los Angeles County from 2012 to 2019, by year of diagnosis. </a:t>
            </a:r>
            <a:r>
              <a:rPr lang="en-US" kern="1200" dirty="0">
                <a:solidFill>
                  <a:srgbClr val="000000"/>
                </a:solidFill>
                <a:effectLst/>
                <a:ea typeface="Calibri" panose="020F0502020204030204" pitchFamily="34" charset="0"/>
                <a:cs typeface="Times New Roman" panose="02020603050405020304" pitchFamily="18" charset="0"/>
              </a:rPr>
              <a:t>The time from diagnosis to starting HIV treatment is getting shorter. The probability of starting ART within 1 month of diagnosis increased from 26% in 2012 to 70% in 2019. The probability of initiating ART within 3 months of diagnosis increased from 59% in 2012 to 90% in 2019. </a:t>
            </a:r>
            <a:endParaRPr lang="en-US" dirty="0">
              <a:effectLst/>
              <a:ea typeface="Calibri" panose="020F0502020204030204" pitchFamily="34" charset="0"/>
              <a:cs typeface="Times New Roman" panose="02020603050405020304" pitchFamily="18" charset="0"/>
            </a:endParaRPr>
          </a:p>
          <a:p>
            <a:pPr eaLnBrk="0" fontAlgn="base" hangingPunct="0"/>
            <a:endParaRPr lang="en-US" dirty="0"/>
          </a:p>
          <a:p>
            <a:pPr defTabSz="473522" eaLnBrk="0" fontAlgn="base" hangingPunct="0">
              <a:defRPr/>
            </a:pPr>
            <a:r>
              <a:rPr lang="en-US" kern="1200" dirty="0">
                <a:solidFill>
                  <a:srgbClr val="000000"/>
                </a:solidFill>
                <a:effectLst/>
                <a:ea typeface="Calibri" panose="020F0502020204030204" pitchFamily="34" charset="0"/>
              </a:rPr>
              <a:t>Data represent a subset of persons newly diagnosed with HIV and reported in LAC. It includes 4,616 persons newly diagnosed with HIV between 2012 and 2019 for whom ART initiation date is complete and excludes 10,081 persons newly diagnosed with HIV between 2012 and 2019 for whom ART initiation date is incomplete.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9901649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dirty="0">
                <a:effectLst/>
                <a:ea typeface="Calibri" panose="020F0502020204030204" pitchFamily="34" charset="0"/>
                <a:cs typeface="Times New Roman" panose="02020603050405020304" pitchFamily="18" charset="0"/>
              </a:rPr>
              <a:t>Only 60% of PLWDH achieved viral suppression in 2020, highlighting the substantial shortfall we have in reaching the national goal of ≥ 80%. For maximum impact, viral suppression should be reached soon after HIV diagnosis, but this is dependent on how rapidly HIV-positive persons are linked into HIV care and receive HIV treatment.</a:t>
            </a:r>
          </a:p>
          <a:p>
            <a:pPr marL="0" marR="0">
              <a:spcAft>
                <a:spcPts val="0"/>
              </a:spcAft>
            </a:pPr>
            <a:r>
              <a:rPr lang="en-US" dirty="0">
                <a:effectLst/>
                <a:ea typeface="Calibri" panose="020F0502020204030204" pitchFamily="34" charset="0"/>
                <a:cs typeface="Times New Roman" panose="02020603050405020304" pitchFamily="18" charset="0"/>
              </a:rPr>
              <a:t> </a:t>
            </a:r>
          </a:p>
          <a:p>
            <a:pPr marL="0" marR="0">
              <a:spcAft>
                <a:spcPts val="0"/>
              </a:spcAft>
            </a:pPr>
            <a:r>
              <a:rPr lang="en-US" dirty="0">
                <a:effectLst/>
                <a:ea typeface="Calibri" panose="020F0502020204030204" pitchFamily="34" charset="0"/>
                <a:cs typeface="Times New Roman" panose="02020603050405020304" pitchFamily="18" charset="0"/>
              </a:rPr>
              <a:t>Viral suppression is measured using the last viral load test for PLWDH in HIV care. However, this metric does not consider how soon after an HIV diagnosis PLWDH are reaching viral suppression and whether viral suppression is maintained over time. Moreover, it does not identify population disparities in viral suppression, all of which are needed to ensure that PLWDH can access and use the HIV services needed to achieve sustained viral suppression. </a:t>
            </a:r>
          </a:p>
          <a:p>
            <a:pPr marL="0" marR="0">
              <a:spcAft>
                <a:spcPts val="0"/>
              </a:spcAft>
            </a:pPr>
            <a:r>
              <a:rPr lang="en-US" dirty="0">
                <a:effectLst/>
                <a:ea typeface="Calibri" panose="020F0502020204030204" pitchFamily="34" charset="0"/>
                <a:cs typeface="Times New Roman" panose="02020603050405020304" pitchFamily="18" charset="0"/>
              </a:rPr>
              <a:t> </a:t>
            </a:r>
          </a:p>
          <a:p>
            <a:pPr marL="0" marR="0">
              <a:spcAft>
                <a:spcPts val="0"/>
              </a:spcAft>
            </a:pPr>
            <a:r>
              <a:rPr lang="en-US" dirty="0">
                <a:effectLst/>
                <a:ea typeface="Calibri" panose="020F0502020204030204" pitchFamily="34" charset="0"/>
                <a:cs typeface="Times New Roman" panose="02020603050405020304" pitchFamily="18" charset="0"/>
              </a:rPr>
              <a:t>The following slides highlight where we are locally in our viral suppression achievements and highlights opportunities for where to target interventions to improve viral suppression in the population.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D4A6FF0-151F-4359-AA1F-64D939B545EF}" type="slidenum">
              <a:rPr lang="en-US" smtClean="0"/>
              <a:pPr>
                <a:defRPr/>
              </a:pPr>
              <a:t>63</a:t>
            </a:fld>
            <a:endParaRPr lang="en-US" dirty="0"/>
          </a:p>
        </p:txBody>
      </p:sp>
    </p:spTree>
    <p:extLst>
      <p:ext uri="{BB962C8B-B14F-4D97-AF65-F5344CB8AC3E}">
        <p14:creationId xmlns:p14="http://schemas.microsoft.com/office/powerpoint/2010/main" val="19724034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presents the time from diagnosis to viral suppression among persons aged ≥ 13 years living with diagnosed HIV in Los Angeles County from 2011 to 2019, by year of HIV diagnosis. Though time from HIV diagnosis to viral suppression has improved over time, LAC is still underperforming in this area, with only 55% of persons newly diagnosed with HIV in 2019 achieving viral suppression within 3 months.</a:t>
            </a:r>
          </a:p>
          <a:p>
            <a:endParaRPr lang="en-US" dirty="0"/>
          </a:p>
          <a:p>
            <a:pPr lvl="0" eaLnBrk="0" fontAlgn="base" hangingPunct="0"/>
            <a:r>
              <a:rPr lang="en-US" dirty="0"/>
              <a:t>Analysis includes persons newly diagnosed with HIV in each calendar year and living in LAC at year-end 2020  with or without VL testing. Numerator includes persons who achieved viral suppression within 3, 6, or 12 months of diagnosis. Denominator includes persons newly diagnosed with HIV in select calendar year, with or without a viral load test result in the observed months. </a:t>
            </a:r>
          </a:p>
          <a:p>
            <a:endParaRPr lang="en-US" dirty="0"/>
          </a:p>
          <a:p>
            <a:r>
              <a:rPr lang="en-US" dirty="0">
                <a:effectLst/>
                <a:ea typeface="Calibri" panose="020F0502020204030204" pitchFamily="34" charset="0"/>
                <a:cs typeface="Times New Roman" panose="02020603050405020304" pitchFamily="18" charset="0"/>
              </a:rPr>
              <a:t>Due to reporting delay, 2019 HIV data are provisional as indicated by the dashed line.</a:t>
            </a:r>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22914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t>This graph presents the percentage of persons aged ≥ 13 years diagnosed with HIV through 2019 and living in LAC at year-end 2020 who had unsuppressed viral load, by selected demographic and risk characteristics. </a:t>
            </a:r>
            <a:r>
              <a:rPr lang="en-US" dirty="0">
                <a:effectLst/>
                <a:ea typeface="Calibri" panose="020F0502020204030204" pitchFamily="34" charset="0"/>
                <a:cs typeface="Times New Roman" panose="02020603050405020304" pitchFamily="18" charset="0"/>
              </a:rPr>
              <a:t>LAC is not within the target for viral suppression for PLWDH. In 2020, the largest disparities were observed among Blacks, persons aged 30-49 years, and persons with IDU and MSM-IDU transmission risk.</a:t>
            </a:r>
          </a:p>
          <a:p>
            <a:endParaRPr lang="en-US" dirty="0"/>
          </a:p>
          <a:p>
            <a:pPr defTabSz="473522">
              <a:defRPr/>
            </a:pPr>
            <a:r>
              <a:rPr lang="en-US" dirty="0"/>
              <a:t>Unsuppressed viral load: numerator includes PLWDH whose last VL test in 2020 was unsuppressed (HIV-1 RNA ≥ 200 copies/mL); denominator includes PLWDH diagnosed through 2019 and living in LAC at year-end 2020 based on most recent residence. PLWDH without a VL test in 2020 were categorized as having unsuppressed viral load.</a:t>
            </a:r>
          </a:p>
          <a:p>
            <a:pPr defTabSz="473522">
              <a:defRPr/>
            </a:pPr>
            <a:endParaRPr lang="en-US" dirty="0"/>
          </a:p>
          <a:p>
            <a:pPr marL="0" marR="0" lvl="0" indent="0" algn="l" defTabSz="473522" rtl="0" eaLnBrk="1" fontAlgn="auto" latinLnBrk="0" hangingPunct="1">
              <a:buClrTx/>
              <a:buSzTx/>
              <a:buFontTx/>
              <a:buNone/>
              <a:tabLst/>
              <a:defRPr/>
            </a:pPr>
            <a:r>
              <a:rPr lang="en-US" dirty="0"/>
              <a:t>Other race/ethnicity includes American Indians, Alaskan Natives, Pacific Islanders, persons of multiple race/ethnicities, and persons with unknown race/ethnicity. </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9165859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t>This graph presents the number of persons aged ≥ 13 years diagnosed with HIV through 2019 and living in LAC at year-end 2020 and the percent with unsuppressed viral load, by LAC Health District. </a:t>
            </a:r>
            <a:r>
              <a:rPr lang="en-US" dirty="0">
                <a:effectLst/>
                <a:ea typeface="Calibri" panose="020F0502020204030204" pitchFamily="34" charset="0"/>
                <a:cs typeface="Times New Roman" panose="02020603050405020304" pitchFamily="18" charset="0"/>
              </a:rPr>
              <a:t>Unsuppressed viral load varies widely across LAC Health Districts. In 2020, no Health District achieved the national target for viral suppression (&lt;20% with unsuppressed viral load). In several areas: Central, South, West, Southeast, and Hollywood-Wilshire Health Districts, over 40% of PLWDH were virally unsuppressed and therefore capable of transmitting HIV infection to others. </a:t>
            </a:r>
          </a:p>
          <a:p>
            <a:endParaRPr lang="en-US" dirty="0"/>
          </a:p>
          <a:p>
            <a:pPr defTabSz="473522">
              <a:defRPr/>
            </a:pPr>
            <a:r>
              <a:rPr lang="en-US" dirty="0"/>
              <a:t>Unsuppressed viral load: numerator includes PLWDH whose last VL test in 2020 was unsuppressed (HIV-1 RNA ≥ 200 copies/mL); denominator includes PLWDH diagnosed through 2019 and living in LAC at year-end 2020 based on most recent residence. PLWDH without a VL test in 2020 were categorized as having unsuppressed viral load. </a:t>
            </a:r>
          </a:p>
          <a:p>
            <a:pPr defTabSz="473522">
              <a:defRPr/>
            </a:pPr>
            <a:endParaRPr lang="en-US" dirty="0"/>
          </a:p>
          <a:p>
            <a:r>
              <a:rPr lang="en-US" dirty="0"/>
              <a:t>Health Districts are based on 2012 boundaries.</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654007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dirty="0"/>
              <a:t>This graph presents unsuppressed viral load among persons aged ≥ 13 years who had any viral load test in 2020, by LAC Health District. </a:t>
            </a:r>
            <a:r>
              <a:rPr lang="en-US" dirty="0">
                <a:effectLst/>
                <a:ea typeface="Calibri" panose="020F0502020204030204" pitchFamily="34" charset="0"/>
                <a:cs typeface="Times New Roman" panose="02020603050405020304" pitchFamily="18" charset="0"/>
              </a:rPr>
              <a:t>Once in care, the goal is for all PLWDH to achieve viral suppression as soon as possible. PLWDH do relatively well once they are receiving HIV care services. On average, nine in ten PLWDH with at least one viral load test in 2020 were suppressed. However, geographic analysis revealed disparities in South, Southeast, Antelope Valley, Central, Compton, Southwest, and Inglewood Health Districts, where higher percentage of PLWDH are virally unsuppressed. </a:t>
            </a:r>
          </a:p>
          <a:p>
            <a:endParaRPr lang="en-US" dirty="0"/>
          </a:p>
          <a:p>
            <a:pPr defTabSz="473522">
              <a:defRPr/>
            </a:pPr>
            <a:r>
              <a:rPr lang="en-US" dirty="0"/>
              <a:t>Unsuppressed viral load: numerator includes PLWDH whose last VL test in 2020 was unsuppressed (HIV-1 RNA ≥ 200 copies/mL); denominator includes PLWDH diagnosed through 2019 and living in LAC at year-end 2020 based on most recent residence who had any viral load test in 2020. PLWDH without a VL test in 2020 were categorized as having unsuppressed viral load.</a:t>
            </a:r>
          </a:p>
          <a:p>
            <a:pPr defTabSz="473522">
              <a:defRPr/>
            </a:pPr>
            <a:endParaRPr lang="en-US" dirty="0"/>
          </a:p>
          <a:p>
            <a:r>
              <a:rPr lang="en-US" dirty="0"/>
              <a:t>Health Districts are based on 2012 boundaries.</a:t>
            </a:r>
          </a:p>
          <a:p>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5714663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b="0" kern="1200" dirty="0">
                <a:solidFill>
                  <a:schemeClr val="tx1"/>
                </a:solidFill>
                <a:effectLst/>
              </a:rPr>
              <a:t>This map presents unsuppressed viral load among those aged </a:t>
            </a:r>
            <a:r>
              <a:rPr lang="en-US" b="0" dirty="0"/>
              <a:t>≥ 13 years diagnosed with HIV through 2019 and living in Los Angeles County at year-end 2020</a:t>
            </a:r>
            <a:r>
              <a:rPr lang="en-US" b="0" kern="1200" dirty="0">
                <a:solidFill>
                  <a:schemeClr val="tx1"/>
                </a:solidFill>
                <a:effectLst/>
              </a:rPr>
              <a:t>, by census tract. </a:t>
            </a:r>
            <a:r>
              <a:rPr lang="en-US" dirty="0">
                <a:effectLst/>
                <a:ea typeface="Calibri" panose="020F0502020204030204" pitchFamily="34" charset="0"/>
                <a:cs typeface="Times New Roman" panose="02020603050405020304" pitchFamily="18" charset="0"/>
              </a:rPr>
              <a:t>Census tracts located in Central and Hollywood-Wilshire Health Districts had the highest levels of unsuppressed viral load. These are locations where a robust public health response is needed to identify networks of ongoing transmission and deploy rapid interventions to stop the chain of transmission. Other emerging hotspots of transmission that require close monitoring are in Southwest, Southeast, South, and Long Beach Health Districts.</a:t>
            </a:r>
          </a:p>
          <a:p>
            <a:pPr defTabSz="473522">
              <a:defRPr/>
            </a:pPr>
            <a:endParaRPr lang="en-US" b="0" dirty="0"/>
          </a:p>
          <a:p>
            <a:pPr defTabSz="473522">
              <a:defRPr/>
            </a:pPr>
            <a:r>
              <a:rPr lang="en-US" b="0" dirty="0"/>
              <a:t>Unsuppressed viral load: numerator includes PLWDH whose last VL test in 2020 was unsuppressed (HIV-1 RNA ≥ 200 copies/mL); denominator includes PLWDH diagnosed through 2019 and living in LAC at year-end 2020 based on most recent residence. PLWDH without a VL test in 2020 were considered virally unsuppressed.  Analysis excludes PLWDH diagnosed through 2019 and living at year-end 2020 who (1) had missing census tract information, (2) were receiving care but never had a viral load test, (3) were not receiving care for &gt;12 months at year-end 2020, or (4) were in census tracts with small sample sizes (&lt;5 persons with unsuppressed viral load or population size &lt;100 persons). Exclusions represented 69% of PLWDH diagnosed through 2019 and living in 2020 whose last viral load was unsuppressed.</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4995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endParaRPr lang="en-US" dirty="0"/>
          </a:p>
        </p:txBody>
      </p:sp>
      <p:sp>
        <p:nvSpPr>
          <p:cNvPr id="2" name="Slide Number Placeholder 1"/>
          <p:cNvSpPr>
            <a:spLocks noGrp="1"/>
          </p:cNvSpPr>
          <p:nvPr>
            <p:ph type="sldNum" sz="quarter" idx="10"/>
          </p:nvPr>
        </p:nvSpPr>
        <p:spPr/>
        <p:txBody>
          <a:bodyPr/>
          <a:lstStyle/>
          <a:p>
            <a:fld id="{F6DAE0CD-D28B-7943-AABC-BE60ED5BE82C}" type="slidenum">
              <a:rPr lang="en-US" smtClean="0"/>
              <a:t>6</a:t>
            </a:fld>
            <a:endParaRPr lang="en-US" dirty="0"/>
          </a:p>
        </p:txBody>
      </p:sp>
    </p:spTree>
    <p:extLst>
      <p:ext uri="{BB962C8B-B14F-4D97-AF65-F5344CB8AC3E}">
        <p14:creationId xmlns:p14="http://schemas.microsoft.com/office/powerpoint/2010/main" val="1517808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presents viral load dynamics among those aged ≥ 13 years living with diagnosed HIV and receiving HIV care in Los Angeles County between 2018 and 2020. </a:t>
            </a:r>
            <a:r>
              <a:rPr lang="en-US" dirty="0">
                <a:effectLst/>
                <a:ea typeface="Calibri" panose="020F0502020204030204" pitchFamily="34" charset="0"/>
                <a:cs typeface="Times New Roman" panose="02020603050405020304" pitchFamily="18" charset="0"/>
              </a:rPr>
              <a:t>Using the last viral load test, 91% of PLWDH in HIV care were virally suppressed. However, using the results of all viral load tests in a 3-year period, only 72% had sustained viral suppression (i.e., all viral loads suppressed). Populations with lowest levels of sustained viral suppression were transgender persons, Blacks, American Indians/Alaskan Natives (AI/AN) and persons aged 20-39 years.</a:t>
            </a:r>
          </a:p>
          <a:p>
            <a:endParaRPr lang="en-US" dirty="0"/>
          </a:p>
          <a:p>
            <a:pPr defTabSz="473522">
              <a:defRPr/>
            </a:pPr>
            <a:r>
              <a:rPr lang="en-US" dirty="0"/>
              <a:t>Analysis includes PLWDH diagnosed through 2017, had ≥ 1 viral load test in 2018-2020 and living in LAC at year-end 2020.</a:t>
            </a:r>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65092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3522">
              <a:defRPr/>
            </a:pPr>
            <a:r>
              <a:rPr lang="en-US" dirty="0">
                <a:latin typeface="+mj-lt"/>
              </a:rPr>
              <a:t>This section presents trends in cause of death and death rates among PLWDH. </a:t>
            </a:r>
          </a:p>
          <a:p>
            <a:endParaRPr lang="en-US" b="0" dirty="0"/>
          </a:p>
        </p:txBody>
      </p:sp>
      <p:sp>
        <p:nvSpPr>
          <p:cNvPr id="4" name="Slide Number Placeholder 3"/>
          <p:cNvSpPr>
            <a:spLocks noGrp="1"/>
          </p:cNvSpPr>
          <p:nvPr>
            <p:ph type="sldNum" sz="quarter" idx="10"/>
          </p:nvPr>
        </p:nvSpPr>
        <p:spPr/>
        <p:txBody>
          <a:bodyPr/>
          <a:lstStyle/>
          <a:p>
            <a:fld id="{F6DAE0CD-D28B-7943-AABC-BE60ED5BE82C}" type="slidenum">
              <a:rPr lang="en-US" smtClean="0"/>
              <a:t>70</a:t>
            </a:fld>
            <a:endParaRPr lang="en-US" dirty="0"/>
          </a:p>
        </p:txBody>
      </p:sp>
    </p:spTree>
    <p:extLst>
      <p:ext uri="{BB962C8B-B14F-4D97-AF65-F5344CB8AC3E}">
        <p14:creationId xmlns:p14="http://schemas.microsoft.com/office/powerpoint/2010/main" val="37546206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73E96DC-2692-49C1-B392-6B7036A3C6FD}"/>
              </a:ext>
            </a:extLst>
          </p:cNvPr>
          <p:cNvSpPr>
            <a:spLocks noGrp="1"/>
          </p:cNvSpPr>
          <p:nvPr>
            <p:ph type="body" idx="1"/>
          </p:nvPr>
        </p:nvSpPr>
        <p:spPr>
          <a:xfrm>
            <a:off x="730859" y="4564565"/>
            <a:ext cx="5853483" cy="4320867"/>
          </a:xfrm>
        </p:spPr>
        <p:txBody>
          <a:bodyPr/>
          <a:lstStyle/>
          <a:p>
            <a:r>
              <a:rPr lang="en-US" dirty="0"/>
              <a:t>One of the most important goals in the public health response to HIV is for persons living with HIV to live long and healthy lives. </a:t>
            </a:r>
            <a:r>
              <a:rPr lang="en-US" dirty="0">
                <a:effectLst/>
                <a:ea typeface="Calibri" panose="020F0502020204030204" pitchFamily="34" charset="0"/>
                <a:cs typeface="Times New Roman" panose="02020603050405020304" pitchFamily="18" charset="0"/>
              </a:rPr>
              <a:t>Rapid access to and consistent use of high-quality services across the HIV care continuum is fundamental to achieving this goal.</a:t>
            </a:r>
            <a:endParaRPr lang="en-US" dirty="0"/>
          </a:p>
        </p:txBody>
      </p:sp>
      <p:sp>
        <p:nvSpPr>
          <p:cNvPr id="3" name="Slide Image Placeholder 2"/>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DAE0CD-D28B-7943-AABC-BE60ED5BE82C}" type="slidenum">
              <a:rPr lang="en-US" smtClean="0"/>
              <a:t>71</a:t>
            </a:fld>
            <a:endParaRPr lang="en-US" dirty="0"/>
          </a:p>
        </p:txBody>
      </p:sp>
    </p:spTree>
    <p:extLst>
      <p:ext uri="{BB962C8B-B14F-4D97-AF65-F5344CB8AC3E}">
        <p14:creationId xmlns:p14="http://schemas.microsoft.com/office/powerpoint/2010/main" val="16556995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r>
              <a:rPr lang="en-US" dirty="0"/>
              <a:t>This graph presents age-adjusted death rates among persons aged ≥ 13 years living with diagnosed HIV in Los Angeles County, by cause of death, from 2006 to 2019. </a:t>
            </a:r>
            <a:r>
              <a:rPr lang="en-US" kern="1200" dirty="0">
                <a:solidFill>
                  <a:srgbClr val="000000"/>
                </a:solidFill>
                <a:effectLst/>
                <a:ea typeface="Calibri" panose="020F0502020204030204" pitchFamily="34" charset="0"/>
                <a:cs typeface="Arial" panose="020B0604020202020204" pitchFamily="34" charset="0"/>
              </a:rPr>
              <a:t>The age-adjusted death rate among persons diagnosed with HIV dropped 48% from 2006 to 2019. The rate attributed to HIV-related and non-HIV-related death declined by 69% and 13%, respectively.</a:t>
            </a:r>
            <a:endParaRPr lang="en-US" dirty="0">
              <a:effectLst/>
              <a:ea typeface="Calibri" panose="020F0502020204030204" pitchFamily="34" charset="0"/>
              <a:cs typeface="Times New Roman" panose="02020603050405020304" pitchFamily="18" charset="0"/>
            </a:endParaRPr>
          </a:p>
          <a:p>
            <a:pPr eaLnBrk="0" fontAlgn="base" hangingPunct="0"/>
            <a:endParaRPr lang="en-US" dirty="0"/>
          </a:p>
          <a:p>
            <a:pPr defTabSz="473522" eaLnBrk="0" fontAlgn="base" hangingPunct="0">
              <a:defRPr/>
            </a:pPr>
            <a:r>
              <a:rPr lang="en-US" dirty="0"/>
              <a:t>Death rates were age-adjusted to the LAC 2010 population estimates. Persons newly diagnosed with HIV at death were excluded from the numerator. Includes persons with unknown cause of death (2.2% of all deaths).</a:t>
            </a:r>
          </a:p>
          <a:p>
            <a:pPr defTabSz="473522" eaLnBrk="0" fontAlgn="base" hangingPunct="0">
              <a:defRPr/>
            </a:pPr>
            <a:endParaRPr lang="en-US" dirty="0"/>
          </a:p>
          <a:p>
            <a:pPr defTabSz="473522" eaLnBrk="0" fontAlgn="base" hangingPunct="0">
              <a:defRPr/>
            </a:pPr>
            <a:r>
              <a:rPr lang="en-US" dirty="0"/>
              <a:t>Due to reporting delay, 2019 death rate data among PLWDH are provisional as indicated by the dashed line.</a:t>
            </a:r>
          </a:p>
          <a:p>
            <a:pPr eaLnBrk="0" fontAlgn="base" hangingPunct="0"/>
            <a:endParaRPr 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solidFill>
                  <a:prstClr val="black"/>
                </a:solidFill>
              </a:rPr>
              <a:pPr/>
              <a:t>72</a:t>
            </a:fld>
            <a:endParaRPr lang="en-US" dirty="0">
              <a:solidFill>
                <a:prstClr val="black"/>
              </a:solidFill>
            </a:endParaRPr>
          </a:p>
        </p:txBody>
      </p:sp>
    </p:spTree>
    <p:extLst>
      <p:ext uri="{BB962C8B-B14F-4D97-AF65-F5344CB8AC3E}">
        <p14:creationId xmlns:p14="http://schemas.microsoft.com/office/powerpoint/2010/main" val="7251659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19B85BB-2E49-4CB8-87D5-EB0823B217C8}"/>
              </a:ext>
            </a:extLst>
          </p:cNvPr>
          <p:cNvSpPr>
            <a:spLocks noGrp="1"/>
          </p:cNvSpPr>
          <p:nvPr>
            <p:ph type="body" idx="1"/>
          </p:nvPr>
        </p:nvSpPr>
        <p:spPr>
          <a:xfrm>
            <a:off x="730859" y="4564565"/>
            <a:ext cx="5853483" cy="4320867"/>
          </a:xfrm>
        </p:spPr>
        <p:txBody>
          <a:bodyPr/>
          <a:lstStyle/>
          <a:p>
            <a:pPr marL="0" marR="0">
              <a:spcAft>
                <a:spcPts val="0"/>
              </a:spcAft>
            </a:pPr>
            <a:r>
              <a:rPr lang="en-US" dirty="0"/>
              <a:t>This graph presents trends in main causes of death among persons aged ≥ 13 years living with diagnosed HIV in Los Angeles County from 1995 to 2019. </a:t>
            </a:r>
            <a:r>
              <a:rPr lang="en-US" kern="1200" dirty="0">
                <a:solidFill>
                  <a:srgbClr val="000000"/>
                </a:solidFill>
                <a:effectLst/>
                <a:ea typeface="Calibri" panose="020F0502020204030204" pitchFamily="34" charset="0"/>
                <a:cs typeface="Times New Roman" panose="02020603050405020304" pitchFamily="18" charset="0"/>
              </a:rPr>
              <a:t>The number of deaths among PLWDH decreased sharply following the introduction of highly active antiretroviral treatment and has remained stable at approximately 500-600 deaths per year for the past decade. HIV as the leading cause of death among PLWDH declined from 88% of deaths in 1995 to 35% of deaths in 2019. In contrast, diseases of the heart increased from 1% in 1995 to 17% in 2019, followed by cancer from 2% to 14%, and unintentional injuries from &lt;1% to 11%.</a:t>
            </a:r>
            <a:endParaRPr lang="en-US" dirty="0">
              <a:effectLst/>
              <a:ea typeface="Calibri" panose="020F0502020204030204" pitchFamily="34" charset="0"/>
              <a:cs typeface="Times New Roman" panose="02020603050405020304" pitchFamily="18" charset="0"/>
            </a:endParaRPr>
          </a:p>
          <a:p>
            <a:endParaRPr lang="en-US" b="0" dirty="0"/>
          </a:p>
          <a:p>
            <a:pPr defTabSz="473522">
              <a:defRPr/>
            </a:pPr>
            <a:r>
              <a:rPr lang="en-US" dirty="0"/>
              <a:t>Annual percentages may not add to 100% due to rounding error.</a:t>
            </a:r>
          </a:p>
          <a:p>
            <a:endParaRPr lang="en-US" b="0" dirty="0"/>
          </a:p>
        </p:txBody>
      </p:sp>
      <p:sp>
        <p:nvSpPr>
          <p:cNvPr id="3" name="Slide Image Placeholder 2"/>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DAE0CD-D28B-7943-AABC-BE60ED5BE82C}" type="slidenum">
              <a:rPr lang="en-US" smtClean="0"/>
              <a:t>73</a:t>
            </a:fld>
            <a:endParaRPr lang="en-US" dirty="0"/>
          </a:p>
        </p:txBody>
      </p:sp>
    </p:spTree>
    <p:extLst>
      <p:ext uri="{BB962C8B-B14F-4D97-AF65-F5344CB8AC3E}">
        <p14:creationId xmlns:p14="http://schemas.microsoft.com/office/powerpoint/2010/main" val="6669988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a:p>
          <a:p>
            <a:endParaRPr lang="zh-TW" alt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74</a:t>
            </a:fld>
            <a:endParaRPr lang="en-US" dirty="0"/>
          </a:p>
        </p:txBody>
      </p:sp>
    </p:spTree>
    <p:extLst>
      <p:ext uri="{BB962C8B-B14F-4D97-AF65-F5344CB8AC3E}">
        <p14:creationId xmlns:p14="http://schemas.microsoft.com/office/powerpoint/2010/main" val="281232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graph presents the number of HIV/AIDS diagnoses, persons living with AIDS and non-AIDS HIV, and deaths among persons living with diagnosed HIV in Los Angeles County (LAC) from 1982 to 2020. In LAC, AIDS reporting began in 1982 and peaked in 1992 with more than 4,000 cases reported that year. In 1994, deaths reached an all-time high followed by a dramatic decline that coincided with the introduction of highly active antiretroviral treatment (HAART) for HIV in 1996. In 2006, name-based HIV reporting began in California, allowing for better tracking of trends in diagnosed HIV infection irrespective of disease stage. HIV epidemic trends thereafter have declined for diagnosed HIV cases and deaths, the latter of which appear to have leveled out in more recent years.</a:t>
            </a:r>
          </a:p>
          <a:p>
            <a:endParaRPr lang="en-US" sz="1200" b="0" kern="1200" dirty="0">
              <a:solidFill>
                <a:schemeClr val="tx1"/>
              </a:solidFill>
              <a:effectLst/>
              <a:latin typeface="+mn-lt"/>
              <a:ea typeface="+mn-ea"/>
              <a:cs typeface="+mn-cs"/>
            </a:endParaRPr>
          </a:p>
          <a:p>
            <a:r>
              <a:rPr lang="en-US" b="0" dirty="0"/>
              <a:t>Diagnoses of HIV infection include new diagnoses of HIV infection regardless of the disease stage at time of diagnosis.</a:t>
            </a:r>
          </a:p>
          <a:p>
            <a:endParaRPr lang="en-US" b="0" dirty="0"/>
          </a:p>
          <a:p>
            <a:r>
              <a:rPr lang="en-US" b="0" dirty="0"/>
              <a:t>Persons living with non-AIDS HIV and AIDS in LAC are based on last reported address at the end of each calendar year.</a:t>
            </a:r>
          </a:p>
          <a:p>
            <a:endParaRPr lang="en-US" b="0" dirty="0"/>
          </a:p>
          <a:p>
            <a:r>
              <a:rPr lang="en-US" b="0" dirty="0"/>
              <a:t>Deaths include persons whose residence at death was in LAC or whose most recent known address before death was in LAC, when residence at death is missing.</a:t>
            </a:r>
          </a:p>
          <a:p>
            <a:pPr marL="0" indent="0">
              <a:buNone/>
            </a:pPr>
            <a:endParaRPr lang="en-US" sz="1200" b="0" dirty="0"/>
          </a:p>
          <a:p>
            <a:pPr marL="0" indent="0">
              <a:buNone/>
            </a:pPr>
            <a:r>
              <a:rPr lang="en-US" sz="1200" b="0" dirty="0"/>
              <a:t>2019 </a:t>
            </a:r>
            <a:r>
              <a:rPr lang="en-US" sz="1200" dirty="0"/>
              <a:t>data for diagnoses of HIV/AIDS and deaths </a:t>
            </a:r>
            <a:r>
              <a:rPr lang="en-US" sz="1200" b="0" dirty="0"/>
              <a:t>and </a:t>
            </a:r>
            <a:r>
              <a:rPr lang="en-US" sz="1200" dirty="0"/>
              <a:t>2019/2020 data for persons living with non-AIDS HIV and AIDS</a:t>
            </a:r>
            <a:r>
              <a:rPr lang="en-US" sz="1200" b="0" dirty="0"/>
              <a:t> data are provisional as indicated by the dashed line and pattern bar. 2020 diagnoses of HIV/AIDS and deaths are underreported/unreliable due to significant reporting delay, and therefore are not shown.</a:t>
            </a:r>
          </a:p>
        </p:txBody>
      </p:sp>
      <p:sp>
        <p:nvSpPr>
          <p:cNvPr id="4" name="Slide Number Placeholder 3"/>
          <p:cNvSpPr>
            <a:spLocks noGrp="1"/>
          </p:cNvSpPr>
          <p:nvPr>
            <p:ph type="sldNum" sz="quarter" idx="10"/>
          </p:nvPr>
        </p:nvSpPr>
        <p:spPr/>
        <p:txBody>
          <a:bodyPr/>
          <a:lstStyle/>
          <a:p>
            <a:fld id="{F6DAE0CD-D28B-7943-AABC-BE60ED5BE82C}" type="slidenum">
              <a:rPr lang="en-US" smtClean="0"/>
              <a:t>7</a:t>
            </a:fld>
            <a:endParaRPr lang="en-US" dirty="0"/>
          </a:p>
        </p:txBody>
      </p:sp>
    </p:spTree>
    <p:extLst>
      <p:ext uri="{BB962C8B-B14F-4D97-AF65-F5344CB8AC3E}">
        <p14:creationId xmlns:p14="http://schemas.microsoft.com/office/powerpoint/2010/main" val="108062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r>
              <a:rPr lang="en-US" b="0" dirty="0"/>
              <a:t>The information from this slide was based on the CDC HIV Surveillance Report, Vol. 32.</a:t>
            </a:r>
          </a:p>
        </p:txBody>
      </p:sp>
      <p:sp>
        <p:nvSpPr>
          <p:cNvPr id="2" name="Slide Number Placeholder 1"/>
          <p:cNvSpPr>
            <a:spLocks noGrp="1"/>
          </p:cNvSpPr>
          <p:nvPr>
            <p:ph type="sldNum" sz="quarter" idx="10"/>
          </p:nvPr>
        </p:nvSpPr>
        <p:spPr/>
        <p:txBody>
          <a:bodyPr/>
          <a:lstStyle/>
          <a:p>
            <a:fld id="{F6DAE0CD-D28B-7943-AABC-BE60ED5BE82C}" type="slidenum">
              <a:rPr lang="en-US" smtClean="0"/>
              <a:t>8</a:t>
            </a:fld>
            <a:endParaRPr lang="en-US" dirty="0"/>
          </a:p>
        </p:txBody>
      </p:sp>
    </p:spTree>
    <p:extLst>
      <p:ext uri="{BB962C8B-B14F-4D97-AF65-F5344CB8AC3E}">
        <p14:creationId xmlns:p14="http://schemas.microsoft.com/office/powerpoint/2010/main" val="238965184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5578081" y="2527300"/>
            <a:ext cx="3566254" cy="4330699"/>
          </a:xfrm>
          <a:prstGeom prst="rect">
            <a:avLst/>
          </a:prstGeom>
        </p:spPr>
      </p:pic>
      <p:sp>
        <p:nvSpPr>
          <p:cNvPr id="2" name="Title 1"/>
          <p:cNvSpPr>
            <a:spLocks noGrp="1"/>
          </p:cNvSpPr>
          <p:nvPr>
            <p:ph type="ctrTitle"/>
          </p:nvPr>
        </p:nvSpPr>
        <p:spPr>
          <a:xfrm>
            <a:off x="325852" y="3202108"/>
            <a:ext cx="5513020"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4084758"/>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25852" y="5870695"/>
            <a:ext cx="2133600" cy="365125"/>
          </a:xfrm>
        </p:spPr>
        <p:txBody>
          <a:bodyPr/>
          <a:lstStyle>
            <a:lvl1pPr>
              <a:defRPr sz="1000">
                <a:solidFill>
                  <a:srgbClr val="FFFFFF"/>
                </a:solidFill>
              </a:defRPr>
            </a:lvl1pPr>
          </a:lstStyle>
          <a:p>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15100" y="419100"/>
            <a:ext cx="2247900" cy="654389"/>
          </a:xfrm>
          <a:prstGeom prst="rect">
            <a:avLst/>
          </a:prstGeom>
        </p:spPr>
      </p:pic>
    </p:spTree>
    <p:extLst>
      <p:ext uri="{BB962C8B-B14F-4D97-AF65-F5344CB8AC3E}">
        <p14:creationId xmlns:p14="http://schemas.microsoft.com/office/powerpoint/2010/main" val="4335806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Click icon to add picture</a:t>
            </a:r>
          </a:p>
        </p:txBody>
      </p:sp>
    </p:spTree>
    <p:extLst>
      <p:ext uri="{BB962C8B-B14F-4D97-AF65-F5344CB8AC3E}">
        <p14:creationId xmlns:p14="http://schemas.microsoft.com/office/powerpoint/2010/main" val="362981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064703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dirty="0"/>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4026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dirty="0"/>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80885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164733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dirty="0"/>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929468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Click icon to add picture</a:t>
            </a:r>
          </a:p>
        </p:txBody>
      </p:sp>
    </p:spTree>
    <p:extLst>
      <p:ext uri="{BB962C8B-B14F-4D97-AF65-F5344CB8AC3E}">
        <p14:creationId xmlns:p14="http://schemas.microsoft.com/office/powerpoint/2010/main" val="1596479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808842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50450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09654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Drag picture to placeholder or click icon to add</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9101" y="5448301"/>
            <a:ext cx="2057400" cy="598932"/>
          </a:xfrm>
          <a:prstGeom prst="rect">
            <a:avLst/>
          </a:prstGeom>
        </p:spPr>
      </p:pic>
    </p:spTree>
    <p:extLst>
      <p:ext uri="{BB962C8B-B14F-4D97-AF65-F5344CB8AC3E}">
        <p14:creationId xmlns:p14="http://schemas.microsoft.com/office/powerpoint/2010/main" val="332983079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705094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675243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48656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666592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Title with seal &amp; partner logo">
    <p:spTree>
      <p:nvGrpSpPr>
        <p:cNvPr id="1" name=""/>
        <p:cNvGrpSpPr/>
        <p:nvPr/>
      </p:nvGrpSpPr>
      <p:grpSpPr>
        <a:xfrm>
          <a:off x="0" y="0"/>
          <a:ext cx="0" cy="0"/>
          <a:chOff x="0" y="0"/>
          <a:chExt cx="0" cy="0"/>
        </a:xfrm>
      </p:grpSpPr>
      <p:sp>
        <p:nvSpPr>
          <p:cNvPr id="9" name="Rectangle 8"/>
          <p:cNvSpPr/>
          <p:nvPr userDrawn="1"/>
        </p:nvSpPr>
        <p:spPr>
          <a:xfrm>
            <a:off x="0" y="0"/>
            <a:ext cx="9153144"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pic>
        <p:nvPicPr>
          <p:cNvPr id="6" name="Picture 5"/>
          <p:cNvPicPr>
            <a:picLocks noChangeAspect="1"/>
          </p:cNvPicPr>
          <p:nvPr userDrawn="1"/>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16026"/>
          <a:stretch/>
        </p:blipFill>
        <p:spPr>
          <a:xfrm>
            <a:off x="5838872" y="2456574"/>
            <a:ext cx="3326972" cy="4330699"/>
          </a:xfrm>
          <a:prstGeom prst="rect">
            <a:avLst/>
          </a:prstGeom>
        </p:spPr>
      </p:pic>
      <p:sp>
        <p:nvSpPr>
          <p:cNvPr id="2" name="Title 1"/>
          <p:cNvSpPr>
            <a:spLocks noGrp="1"/>
          </p:cNvSpPr>
          <p:nvPr>
            <p:ph type="ctrTitle"/>
          </p:nvPr>
        </p:nvSpPr>
        <p:spPr>
          <a:xfrm>
            <a:off x="325851" y="2846515"/>
            <a:ext cx="599028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94719" y="3729165"/>
            <a:ext cx="4593281"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10" name="Group 9"/>
          <p:cNvGrpSpPr/>
          <p:nvPr userDrawn="1"/>
        </p:nvGrpSpPr>
        <p:grpSpPr>
          <a:xfrm>
            <a:off x="12700" y="6787273"/>
            <a:ext cx="9153144" cy="83427"/>
            <a:chOff x="4859" y="6756285"/>
            <a:chExt cx="6847555" cy="101715"/>
          </a:xfrm>
        </p:grpSpPr>
        <p:sp>
          <p:nvSpPr>
            <p:cNvPr id="11" name="Rectangle 10"/>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2" name="Rectangle 11"/>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3" name="Rectangle 12"/>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cxnSp>
        <p:nvCxnSpPr>
          <p:cNvPr id="15" name="Straight Connector 14"/>
          <p:cNvCxnSpPr/>
          <p:nvPr userDrawn="1"/>
        </p:nvCxnSpPr>
        <p:spPr>
          <a:xfrm>
            <a:off x="28194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userDrawn="1"/>
        </p:nvGrpSpPr>
        <p:grpSpPr>
          <a:xfrm>
            <a:off x="423332" y="5463280"/>
            <a:ext cx="2065753" cy="580962"/>
            <a:chOff x="193478" y="5437878"/>
            <a:chExt cx="2295608" cy="645605"/>
          </a:xfrm>
        </p:grpSpPr>
        <p:pic>
          <p:nvPicPr>
            <p:cNvPr id="14" name="Picture 13" descr="DPH-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3157537" y="5342467"/>
            <a:ext cx="2040995" cy="804333"/>
          </a:xfrm>
        </p:spPr>
        <p:txBody>
          <a:bodyPr/>
          <a:lstStyle>
            <a:lvl1pPr marL="0" indent="0">
              <a:buFontTx/>
              <a:buNone/>
              <a:defRPr sz="1400">
                <a:solidFill>
                  <a:schemeClr val="bg1"/>
                </a:solidFill>
              </a:defRPr>
            </a:lvl1pPr>
          </a:lstStyle>
          <a:p>
            <a:r>
              <a:rPr lang="en-US" dirty="0"/>
              <a:t>Click icon to add picture</a:t>
            </a:r>
          </a:p>
        </p:txBody>
      </p:sp>
    </p:spTree>
    <p:extLst>
      <p:ext uri="{BB962C8B-B14F-4D97-AF65-F5344CB8AC3E}">
        <p14:creationId xmlns:p14="http://schemas.microsoft.com/office/powerpoint/2010/main" val="2919121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629578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680211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49006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1288814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600201"/>
            <a:ext cx="3879669" cy="419100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6705601"/>
            <a:ext cx="9143196" cy="162732"/>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103" y="5764373"/>
            <a:ext cx="1187116" cy="919829"/>
          </a:xfrm>
          <a:prstGeom prst="rect">
            <a:avLst/>
          </a:prstGeom>
        </p:spPr>
      </p:pic>
    </p:spTree>
    <p:extLst>
      <p:ext uri="{BB962C8B-B14F-4D97-AF65-F5344CB8AC3E}">
        <p14:creationId xmlns:p14="http://schemas.microsoft.com/office/powerpoint/2010/main" val="5024042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1833362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165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442542" y="1380815"/>
            <a:ext cx="4080591" cy="4611835"/>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700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5" y="275015"/>
            <a:ext cx="8229057"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474" y="1534880"/>
            <a:ext cx="4039867" cy="639293"/>
          </a:xfrm>
        </p:spPr>
        <p:txBody>
          <a:bodyPr anchor="b"/>
          <a:lstStyle>
            <a:lvl1pPr marL="0" indent="0">
              <a:buNone/>
              <a:defRPr sz="2100" b="1"/>
            </a:lvl1pPr>
            <a:lvl2pPr marL="390746" indent="0">
              <a:buNone/>
              <a:defRPr sz="1800" b="1"/>
            </a:lvl2pPr>
            <a:lvl3pPr marL="781489" indent="0">
              <a:buNone/>
              <a:defRPr sz="1500" b="1"/>
            </a:lvl3pPr>
            <a:lvl4pPr marL="1172234" indent="0">
              <a:buNone/>
              <a:defRPr sz="1400" b="1"/>
            </a:lvl4pPr>
            <a:lvl5pPr marL="1562978" indent="0">
              <a:buNone/>
              <a:defRPr sz="1400" b="1"/>
            </a:lvl5pPr>
            <a:lvl6pPr marL="1953725" indent="0">
              <a:buNone/>
              <a:defRPr sz="1400" b="1"/>
            </a:lvl6pPr>
            <a:lvl7pPr marL="2344470" indent="0">
              <a:buNone/>
              <a:defRPr sz="1400" b="1"/>
            </a:lvl7pPr>
            <a:lvl8pPr marL="2735214" indent="0">
              <a:buNone/>
              <a:defRPr sz="1400" b="1"/>
            </a:lvl8pPr>
            <a:lvl9pPr marL="3125958"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4" y="2174174"/>
            <a:ext cx="4039867" cy="395238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7" y="1534880"/>
            <a:ext cx="4041225" cy="639293"/>
          </a:xfrm>
        </p:spPr>
        <p:txBody>
          <a:bodyPr anchor="b"/>
          <a:lstStyle>
            <a:lvl1pPr marL="0" indent="0">
              <a:buNone/>
              <a:defRPr sz="2100" b="1"/>
            </a:lvl1pPr>
            <a:lvl2pPr marL="390746" indent="0">
              <a:buNone/>
              <a:defRPr sz="1800" b="1"/>
            </a:lvl2pPr>
            <a:lvl3pPr marL="781489" indent="0">
              <a:buNone/>
              <a:defRPr sz="1500" b="1"/>
            </a:lvl3pPr>
            <a:lvl4pPr marL="1172234" indent="0">
              <a:buNone/>
              <a:defRPr sz="1400" b="1"/>
            </a:lvl4pPr>
            <a:lvl5pPr marL="1562978" indent="0">
              <a:buNone/>
              <a:defRPr sz="1400" b="1"/>
            </a:lvl5pPr>
            <a:lvl6pPr marL="1953725" indent="0">
              <a:buNone/>
              <a:defRPr sz="1400" b="1"/>
            </a:lvl6pPr>
            <a:lvl7pPr marL="2344470" indent="0">
              <a:buNone/>
              <a:defRPr sz="1400" b="1"/>
            </a:lvl7pPr>
            <a:lvl8pPr marL="2735214" indent="0">
              <a:buNone/>
              <a:defRPr sz="1400" b="1"/>
            </a:lvl8pPr>
            <a:lvl9pPr marL="3125958"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7" y="2174174"/>
            <a:ext cx="4041225" cy="3952385"/>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4805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550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407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sp>
        <p:nvSpPr>
          <p:cNvPr id="6" name="Text Placeholder 7"/>
          <p:cNvSpPr>
            <a:spLocks noGrp="1"/>
          </p:cNvSpPr>
          <p:nvPr>
            <p:ph type="body" sz="quarter" idx="10"/>
          </p:nvPr>
        </p:nvSpPr>
        <p:spPr>
          <a:xfrm>
            <a:off x="457200" y="1545167"/>
            <a:ext cx="8229600" cy="4455584"/>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20"/>
            <a:ext cx="9144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6023492"/>
            <a:ext cx="890337" cy="689872"/>
          </a:xfrm>
          <a:prstGeom prst="rect">
            <a:avLst/>
          </a:prstGeom>
        </p:spPr>
      </p:pic>
    </p:spTree>
    <p:extLst>
      <p:ext uri="{BB962C8B-B14F-4D97-AF65-F5344CB8AC3E}">
        <p14:creationId xmlns:p14="http://schemas.microsoft.com/office/powerpoint/2010/main" val="17930427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With Text Box Treatment">
    <p:spTree>
      <p:nvGrpSpPr>
        <p:cNvPr id="1" name=""/>
        <p:cNvGrpSpPr/>
        <p:nvPr/>
      </p:nvGrpSpPr>
      <p:grpSpPr>
        <a:xfrm>
          <a:off x="0" y="0"/>
          <a:ext cx="0" cy="0"/>
          <a:chOff x="0" y="0"/>
          <a:chExt cx="0" cy="0"/>
        </a:xfrm>
      </p:grpSpPr>
      <p:sp>
        <p:nvSpPr>
          <p:cNvPr id="13" name="Round Same Side Corner Rectangle 12"/>
          <p:cNvSpPr/>
          <p:nvPr userDrawn="1"/>
        </p:nvSpPr>
        <p:spPr>
          <a:xfrm>
            <a:off x="438738" y="1606551"/>
            <a:ext cx="8251464"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dirty="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6" name="Group 5"/>
          <p:cNvGrpSpPr/>
          <p:nvPr userDrawn="1"/>
        </p:nvGrpSpPr>
        <p:grpSpPr>
          <a:xfrm>
            <a:off x="448147" y="1437765"/>
            <a:ext cx="8238653"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prstClr val="white"/>
                </a:solidFill>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black">
                      <a:lumMod val="85000"/>
                      <a:lumOff val="15000"/>
                    </a:prstClr>
                  </a:solidFill>
                </a:endParaRPr>
              </a:p>
            </p:txBody>
          </p:sp>
        </p:grpSp>
      </p:grpSp>
      <p:sp>
        <p:nvSpPr>
          <p:cNvPr id="11" name="Content Placeholder 2"/>
          <p:cNvSpPr>
            <a:spLocks noGrp="1"/>
          </p:cNvSpPr>
          <p:nvPr>
            <p:ph idx="1"/>
          </p:nvPr>
        </p:nvSpPr>
        <p:spPr>
          <a:xfrm>
            <a:off x="647700" y="1765301"/>
            <a:ext cx="7797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222254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userDrawn="1"/>
        </p:nvSpPr>
        <p:spPr>
          <a:xfrm>
            <a:off x="-1587" y="1955801"/>
            <a:ext cx="9144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11" name="Rectangle 10"/>
          <p:cNvSpPr/>
          <p:nvPr userDrawn="1"/>
        </p:nvSpPr>
        <p:spPr bwMode="auto">
          <a:xfrm>
            <a:off x="722313" y="5691746"/>
            <a:ext cx="8245731"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indent="-88900" defTabSz="914400" eaLnBrk="0" fontAlgn="base" hangingPunct="0">
              <a:spcBef>
                <a:spcPct val="0"/>
              </a:spcBef>
              <a:spcAft>
                <a:spcPct val="0"/>
              </a:spcAft>
              <a:buFont typeface="Arial" pitchFamily="34" charset="0"/>
              <a:buChar char="•"/>
            </a:pPr>
            <a:endParaRPr lang="en-US" sz="1200" dirty="0">
              <a:solidFill>
                <a:prstClr val="black"/>
              </a:solidFill>
              <a:latin typeface="Arial" charset="0"/>
            </a:endParaRPr>
          </a:p>
        </p:txBody>
      </p:sp>
      <p:sp>
        <p:nvSpPr>
          <p:cNvPr id="9" name="Rectangle 8"/>
          <p:cNvSpPr/>
          <p:nvPr userDrawn="1"/>
        </p:nvSpPr>
        <p:spPr>
          <a:xfrm>
            <a:off x="0" y="1955800"/>
            <a:ext cx="9144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1"/>
          <p:cNvSpPr>
            <a:spLocks noGrp="1"/>
          </p:cNvSpPr>
          <p:nvPr>
            <p:ph type="title" hasCustomPrompt="1"/>
          </p:nvPr>
        </p:nvSpPr>
        <p:spPr>
          <a:xfrm>
            <a:off x="457200" y="4102101"/>
            <a:ext cx="7772400" cy="876300"/>
          </a:xfrm>
        </p:spPr>
        <p:txBody>
          <a:bodyPr anchor="t"/>
          <a:lstStyle>
            <a:lvl1pPr algn="l">
              <a:lnSpc>
                <a:spcPts val="2900"/>
              </a:lnSpc>
              <a:defRPr sz="2800" b="1" cap="none" spc="100">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457200" y="3698645"/>
            <a:ext cx="77724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pic>
        <p:nvPicPr>
          <p:cNvPr id="18" name="Picture 17"/>
          <p:cNvPicPr>
            <a:picLocks noChangeAspect="1"/>
          </p:cNvPicPr>
          <p:nvPr userDrawn="1"/>
        </p:nvPicPr>
        <p:blipFill rotWithShape="1">
          <a:blip r:embed="rId2">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val="0"/>
              </a:ext>
            </a:extLst>
          </a:blip>
          <a:srcRect r="9986"/>
          <a:stretch/>
        </p:blipFill>
        <p:spPr>
          <a:xfrm>
            <a:off x="6454469" y="2527301"/>
            <a:ext cx="2689531" cy="3266046"/>
          </a:xfrm>
          <a:prstGeom prst="rect">
            <a:avLst/>
          </a:prstGeom>
        </p:spPr>
      </p:pic>
      <p:cxnSp>
        <p:nvCxnSpPr>
          <p:cNvPr id="10" name="Straight Connector 9"/>
          <p:cNvCxnSpPr/>
          <p:nvPr userDrawn="1"/>
        </p:nvCxnSpPr>
        <p:spPr>
          <a:xfrm>
            <a:off x="0" y="2057401"/>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587" y="5691746"/>
            <a:ext cx="9142413"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51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34144"/>
            <a:ext cx="3968496"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9325" y="1594382"/>
            <a:ext cx="3968496"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9325" y="2234144"/>
            <a:ext cx="3968496"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Tree>
    <p:extLst>
      <p:ext uri="{BB962C8B-B14F-4D97-AF65-F5344CB8AC3E}">
        <p14:creationId xmlns:p14="http://schemas.microsoft.com/office/powerpoint/2010/main" val="383940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953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027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6630" y="5080000"/>
            <a:ext cx="8140170" cy="397933"/>
          </a:xfrm>
        </p:spPr>
        <p:txBody>
          <a:bodyPr anchor="b"/>
          <a:lstStyle>
            <a:lvl1pPr algn="l">
              <a:defRPr sz="1600" b="1"/>
            </a:lvl1pPr>
          </a:lstStyle>
          <a:p>
            <a:r>
              <a:rPr lang="en-US"/>
              <a:t>Click to edit Master title style</a:t>
            </a:r>
            <a:endParaRPr lang="en-US" dirty="0"/>
          </a:p>
        </p:txBody>
      </p:sp>
      <p:sp>
        <p:nvSpPr>
          <p:cNvPr id="4" name="Text Placeholder 3"/>
          <p:cNvSpPr>
            <a:spLocks noGrp="1"/>
          </p:cNvSpPr>
          <p:nvPr>
            <p:ph type="body" sz="half" idx="2"/>
          </p:nvPr>
        </p:nvSpPr>
        <p:spPr>
          <a:xfrm>
            <a:off x="549274" y="5494337"/>
            <a:ext cx="8137525"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hasCustomPrompt="1"/>
          </p:nvPr>
        </p:nvSpPr>
        <p:spPr>
          <a:xfrm>
            <a:off x="546630" y="5791200"/>
            <a:ext cx="736547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a:t>Click to edit Master footnote</a:t>
            </a:r>
          </a:p>
        </p:txBody>
      </p:sp>
      <p:sp>
        <p:nvSpPr>
          <p:cNvPr id="11" name="Content Placeholder 2"/>
          <p:cNvSpPr>
            <a:spLocks noGrp="1"/>
          </p:cNvSpPr>
          <p:nvPr>
            <p:ph idx="14"/>
          </p:nvPr>
        </p:nvSpPr>
        <p:spPr>
          <a:xfrm>
            <a:off x="549275" y="838199"/>
            <a:ext cx="8137525"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73427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slideLayout" Target="../slideLayouts/slideLayout32.xml"/><Relationship Id="rId7"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0" y="-4559"/>
            <a:ext cx="9153144"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 name="Title Placeholder 1"/>
          <p:cNvSpPr>
            <a:spLocks noGrp="1"/>
          </p:cNvSpPr>
          <p:nvPr>
            <p:ph type="title"/>
          </p:nvPr>
        </p:nvSpPr>
        <p:spPr>
          <a:xfrm>
            <a:off x="457200" y="812009"/>
            <a:ext cx="8229600" cy="63498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50165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53400" y="6356350"/>
            <a:ext cx="533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solidFill>
                  <a:prstClr val="black">
                    <a:tint val="75000"/>
                  </a:prstClr>
                </a:solidFill>
              </a:rPr>
              <a:pPr/>
              <a:t>‹#›</a:t>
            </a:fld>
            <a:endParaRPr lang="en-US" dirty="0">
              <a:solidFill>
                <a:prstClr val="black">
                  <a:tint val="75000"/>
                </a:prstClr>
              </a:solidFill>
            </a:endParaRPr>
          </a:p>
        </p:txBody>
      </p:sp>
      <p:grpSp>
        <p:nvGrpSpPr>
          <p:cNvPr id="27" name="Group 26"/>
          <p:cNvGrpSpPr/>
          <p:nvPr userDrawn="1"/>
        </p:nvGrpSpPr>
        <p:grpSpPr>
          <a:xfrm>
            <a:off x="-10731" y="691733"/>
            <a:ext cx="9153144" cy="83427"/>
            <a:chOff x="4859" y="6756285"/>
            <a:chExt cx="6847555" cy="101715"/>
          </a:xfrm>
        </p:grpSpPr>
        <p:sp>
          <p:nvSpPr>
            <p:cNvPr id="28" name="Rectangle 27"/>
            <p:cNvSpPr/>
            <p:nvPr userDrawn="1"/>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29" name="Rectangle 28"/>
            <p:cNvSpPr/>
            <p:nvPr userDrawn="1"/>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sp>
          <p:nvSpPr>
            <p:cNvPr id="30" name="Rectangle 29"/>
            <p:cNvSpPr/>
            <p:nvPr userDrawn="1"/>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F8FB4"/>
                </a:solidFill>
              </a:endParaRPr>
            </a:p>
          </p:txBody>
        </p:sp>
      </p:grpSp>
      <p:pic>
        <p:nvPicPr>
          <p:cNvPr id="8" name="Picture 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6591300" y="44861"/>
            <a:ext cx="2095500" cy="610023"/>
          </a:xfrm>
          <a:prstGeom prst="rect">
            <a:avLst/>
          </a:prstGeom>
        </p:spPr>
      </p:pic>
    </p:spTree>
    <p:extLst>
      <p:ext uri="{BB962C8B-B14F-4D97-AF65-F5344CB8AC3E}">
        <p14:creationId xmlns:p14="http://schemas.microsoft.com/office/powerpoint/2010/main" val="35819563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661" r:id="rId10"/>
    <p:sldLayoutId id="2147483650" r:id="rId11"/>
    <p:sldLayoutId id="2147483662" r:id="rId12"/>
    <p:sldLayoutId id="2147483653" r:id="rId13"/>
    <p:sldLayoutId id="2147483657" r:id="rId14"/>
    <p:sldLayoutId id="2147483669" r:id="rId15"/>
    <p:sldLayoutId id="2147483672" r:id="rId16"/>
    <p:sldLayoutId id="2147483673" r:id="rId17"/>
    <p:sldLayoutId id="2147483674" r:id="rId18"/>
    <p:sldLayoutId id="2147483676" r:id="rId19"/>
    <p:sldLayoutId id="2147483679" r:id="rId20"/>
    <p:sldLayoutId id="2147483681" r:id="rId21"/>
    <p:sldLayoutId id="2147483682" r:id="rId22"/>
    <p:sldLayoutId id="2147483683" r:id="rId23"/>
    <p:sldLayoutId id="2147483686" r:id="rId24"/>
    <p:sldLayoutId id="2147483687" r:id="rId25"/>
    <p:sldLayoutId id="2147483688" r:id="rId26"/>
    <p:sldLayoutId id="2147483690" r:id="rId27"/>
    <p:sldLayoutId id="2147483693" r:id="rId28"/>
    <p:sldLayoutId id="2147483709" r:id="rId29"/>
  </p:sldLayoutIdLst>
  <p:hf sldNum="0" hdr="0" ftr="0" dt="0"/>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0"/>
            <a:ext cx="9144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2291" name="Rectangle 4"/>
          <p:cNvSpPr>
            <a:spLocks noGrp="1" noChangeArrowheads="1"/>
          </p:cNvSpPr>
          <p:nvPr>
            <p:ph type="body" idx="1"/>
          </p:nvPr>
        </p:nvSpPr>
        <p:spPr bwMode="auto">
          <a:xfrm>
            <a:off x="442539" y="1380815"/>
            <a:ext cx="8291501"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2292" name="Rectangle 12"/>
          <p:cNvSpPr>
            <a:spLocks noChangeArrowheads="1"/>
          </p:cNvSpPr>
          <p:nvPr/>
        </p:nvSpPr>
        <p:spPr bwMode="auto">
          <a:xfrm>
            <a:off x="1358" y="6015688"/>
            <a:ext cx="9144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150" tIns="39075" rIns="78150" bIns="39075" anchor="ctr"/>
          <a:lstStyle/>
          <a:p>
            <a:pPr rtl="1" eaLnBrk="1" hangingPunct="1"/>
            <a:endParaRPr lang="en-GB" altLang="en-US" dirty="0"/>
          </a:p>
        </p:txBody>
      </p:sp>
      <p:pic>
        <p:nvPicPr>
          <p:cNvPr id="12293" name="Picture 17" descr="WHO-EN-white-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03247" y="6107839"/>
            <a:ext cx="1935770"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46" r:id="rId1"/>
    <p:sldLayoutId id="2147486847" r:id="rId2"/>
    <p:sldLayoutId id="2147486848" r:id="rId3"/>
    <p:sldLayoutId id="2147486849" r:id="rId4"/>
    <p:sldLayoutId id="2147486893" r:id="rId5"/>
    <p:sldLayoutId id="2147486894" r:id="rId6"/>
  </p:sldLayoutIdLst>
  <p:txStyles>
    <p:titleStyle>
      <a:lvl1pPr algn="ctr" defTabSz="890344" rtl="0" eaLnBrk="0" fontAlgn="base" hangingPunct="0">
        <a:spcBef>
          <a:spcPct val="0"/>
        </a:spcBef>
        <a:spcAft>
          <a:spcPct val="0"/>
        </a:spcAft>
        <a:defRPr sz="3400" b="1">
          <a:solidFill>
            <a:srgbClr val="000066"/>
          </a:solidFill>
          <a:latin typeface="+mj-lt"/>
          <a:ea typeface="+mj-ea"/>
          <a:cs typeface="+mj-cs"/>
        </a:defRPr>
      </a:lvl1pPr>
      <a:lvl2pPr algn="ctr" defTabSz="890344" rtl="0" eaLnBrk="0" fontAlgn="base" hangingPunct="0">
        <a:spcBef>
          <a:spcPct val="0"/>
        </a:spcBef>
        <a:spcAft>
          <a:spcPct val="0"/>
        </a:spcAft>
        <a:defRPr sz="3400" b="1">
          <a:solidFill>
            <a:srgbClr val="000066"/>
          </a:solidFill>
          <a:latin typeface="Arial" charset="0"/>
          <a:cs typeface="Arial" charset="0"/>
        </a:defRPr>
      </a:lvl2pPr>
      <a:lvl3pPr algn="ctr" defTabSz="890344" rtl="0" eaLnBrk="0" fontAlgn="base" hangingPunct="0">
        <a:spcBef>
          <a:spcPct val="0"/>
        </a:spcBef>
        <a:spcAft>
          <a:spcPct val="0"/>
        </a:spcAft>
        <a:defRPr sz="3400" b="1">
          <a:solidFill>
            <a:srgbClr val="000066"/>
          </a:solidFill>
          <a:latin typeface="Arial" charset="0"/>
          <a:cs typeface="Arial" charset="0"/>
        </a:defRPr>
      </a:lvl3pPr>
      <a:lvl4pPr algn="ctr" defTabSz="890344" rtl="0" eaLnBrk="0" fontAlgn="base" hangingPunct="0">
        <a:spcBef>
          <a:spcPct val="0"/>
        </a:spcBef>
        <a:spcAft>
          <a:spcPct val="0"/>
        </a:spcAft>
        <a:defRPr sz="3400" b="1">
          <a:solidFill>
            <a:srgbClr val="000066"/>
          </a:solidFill>
          <a:latin typeface="Arial" charset="0"/>
          <a:cs typeface="Arial" charset="0"/>
        </a:defRPr>
      </a:lvl4pPr>
      <a:lvl5pPr algn="ctr" defTabSz="890344" rtl="0" eaLnBrk="0" fontAlgn="base" hangingPunct="0">
        <a:spcBef>
          <a:spcPct val="0"/>
        </a:spcBef>
        <a:spcAft>
          <a:spcPct val="0"/>
        </a:spcAft>
        <a:defRPr sz="3400" b="1">
          <a:solidFill>
            <a:srgbClr val="000066"/>
          </a:solidFill>
          <a:latin typeface="Arial" charset="0"/>
          <a:cs typeface="Arial" charset="0"/>
        </a:defRPr>
      </a:lvl5pPr>
      <a:lvl6pPr marL="390746" algn="ctr" defTabSz="891387" rtl="0" fontAlgn="base">
        <a:spcBef>
          <a:spcPct val="0"/>
        </a:spcBef>
        <a:spcAft>
          <a:spcPct val="0"/>
        </a:spcAft>
        <a:defRPr sz="3400" b="1">
          <a:solidFill>
            <a:srgbClr val="000066"/>
          </a:solidFill>
          <a:latin typeface="Arial" charset="0"/>
          <a:cs typeface="Arial" charset="0"/>
        </a:defRPr>
      </a:lvl6pPr>
      <a:lvl7pPr marL="781489" algn="ctr" defTabSz="891387" rtl="0" fontAlgn="base">
        <a:spcBef>
          <a:spcPct val="0"/>
        </a:spcBef>
        <a:spcAft>
          <a:spcPct val="0"/>
        </a:spcAft>
        <a:defRPr sz="3400" b="1">
          <a:solidFill>
            <a:srgbClr val="000066"/>
          </a:solidFill>
          <a:latin typeface="Arial" charset="0"/>
          <a:cs typeface="Arial" charset="0"/>
        </a:defRPr>
      </a:lvl7pPr>
      <a:lvl8pPr marL="1172234" algn="ctr" defTabSz="891387" rtl="0" fontAlgn="base">
        <a:spcBef>
          <a:spcPct val="0"/>
        </a:spcBef>
        <a:spcAft>
          <a:spcPct val="0"/>
        </a:spcAft>
        <a:defRPr sz="3400" b="1">
          <a:solidFill>
            <a:srgbClr val="000066"/>
          </a:solidFill>
          <a:latin typeface="Arial" charset="0"/>
          <a:cs typeface="Arial" charset="0"/>
        </a:defRPr>
      </a:lvl8pPr>
      <a:lvl9pPr marL="1562978" algn="ctr" defTabSz="891387" rtl="0" fontAlgn="base">
        <a:spcBef>
          <a:spcPct val="0"/>
        </a:spcBef>
        <a:spcAft>
          <a:spcPct val="0"/>
        </a:spcAft>
        <a:defRPr sz="3400" b="1">
          <a:solidFill>
            <a:srgbClr val="000066"/>
          </a:solidFill>
          <a:latin typeface="Arial" charset="0"/>
          <a:cs typeface="Arial" charset="0"/>
        </a:defRPr>
      </a:lvl9pPr>
    </p:titleStyle>
    <p:bodyStyle>
      <a:lvl1pPr marL="332522" indent="-332522" algn="l" defTabSz="890344" rtl="0" eaLnBrk="0" fontAlgn="base" hangingPunct="0">
        <a:spcBef>
          <a:spcPct val="80000"/>
        </a:spcBef>
        <a:spcAft>
          <a:spcPct val="0"/>
        </a:spcAft>
        <a:buClr>
          <a:srgbClr val="1E7FB8"/>
        </a:buClr>
        <a:buFont typeface="Wingdings" pitchFamily="2" charset="2"/>
        <a:buChar char="l"/>
        <a:defRPr sz="2500">
          <a:solidFill>
            <a:srgbClr val="000066"/>
          </a:solidFill>
          <a:latin typeface="+mn-lt"/>
          <a:ea typeface="+mn-ea"/>
          <a:cs typeface="+mn-cs"/>
        </a:defRPr>
      </a:lvl1pPr>
      <a:lvl2pPr marL="784480" indent="-274161" algn="l" defTabSz="890344" rtl="0" eaLnBrk="0" fontAlgn="base" hangingPunct="0">
        <a:spcBef>
          <a:spcPct val="20000"/>
        </a:spcBef>
        <a:spcAft>
          <a:spcPct val="0"/>
        </a:spcAft>
        <a:buClr>
          <a:srgbClr val="1E7FB8"/>
        </a:buClr>
        <a:buFont typeface="Arial" pitchFamily="34" charset="0"/>
        <a:buChar char="–"/>
        <a:defRPr sz="2100">
          <a:solidFill>
            <a:srgbClr val="000066"/>
          </a:solidFill>
          <a:latin typeface="+mn-lt"/>
          <a:cs typeface="+mn-cs"/>
        </a:defRPr>
      </a:lvl2pPr>
      <a:lvl3pPr marL="1224223" indent="-261946" algn="l" defTabSz="890344"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3pPr>
      <a:lvl4pPr marL="1621893" indent="-219872" algn="l" defTabSz="890344" rtl="0" eaLnBrk="0" fontAlgn="base" hangingPunct="0">
        <a:spcBef>
          <a:spcPct val="20000"/>
        </a:spcBef>
        <a:spcAft>
          <a:spcPct val="0"/>
        </a:spcAft>
        <a:buClr>
          <a:srgbClr val="1E7FB8"/>
        </a:buClr>
        <a:buChar char="–"/>
        <a:defRPr sz="2100">
          <a:solidFill>
            <a:srgbClr val="000066"/>
          </a:solidFill>
          <a:latin typeface="Arial Narrow" pitchFamily="34" charset="0"/>
          <a:cs typeface="+mn-cs"/>
        </a:defRPr>
      </a:lvl4pPr>
      <a:lvl5pPr marL="1938127" indent="-139795" algn="r" defTabSz="890344" rtl="1" eaLnBrk="0" fontAlgn="base" hangingPunct="0">
        <a:spcBef>
          <a:spcPct val="20000"/>
        </a:spcBef>
        <a:spcAft>
          <a:spcPct val="0"/>
        </a:spcAft>
        <a:buChar char="»"/>
        <a:defRPr sz="2000">
          <a:solidFill>
            <a:srgbClr val="000066"/>
          </a:solidFill>
          <a:latin typeface="+mn-lt"/>
          <a:cs typeface="+mn-cs"/>
        </a:defRPr>
      </a:lvl5pPr>
      <a:lvl6pPr marL="2329545" indent="-141103" algn="r" defTabSz="891387" rtl="1" fontAlgn="base">
        <a:spcBef>
          <a:spcPct val="20000"/>
        </a:spcBef>
        <a:spcAft>
          <a:spcPct val="0"/>
        </a:spcAft>
        <a:buChar char="»"/>
        <a:defRPr sz="2000">
          <a:solidFill>
            <a:srgbClr val="000066"/>
          </a:solidFill>
          <a:latin typeface="+mn-lt"/>
          <a:cs typeface="+mn-cs"/>
        </a:defRPr>
      </a:lvl6pPr>
      <a:lvl7pPr marL="2720290" indent="-141103" algn="r" defTabSz="891387" rtl="1" fontAlgn="base">
        <a:spcBef>
          <a:spcPct val="20000"/>
        </a:spcBef>
        <a:spcAft>
          <a:spcPct val="0"/>
        </a:spcAft>
        <a:buChar char="»"/>
        <a:defRPr sz="2000">
          <a:solidFill>
            <a:srgbClr val="000066"/>
          </a:solidFill>
          <a:latin typeface="+mn-lt"/>
          <a:cs typeface="+mn-cs"/>
        </a:defRPr>
      </a:lvl7pPr>
      <a:lvl8pPr marL="3111035" indent="-141103" algn="r" defTabSz="891387" rtl="1" fontAlgn="base">
        <a:spcBef>
          <a:spcPct val="20000"/>
        </a:spcBef>
        <a:spcAft>
          <a:spcPct val="0"/>
        </a:spcAft>
        <a:buChar char="»"/>
        <a:defRPr sz="2000">
          <a:solidFill>
            <a:srgbClr val="000066"/>
          </a:solidFill>
          <a:latin typeface="+mn-lt"/>
          <a:cs typeface="+mn-cs"/>
        </a:defRPr>
      </a:lvl8pPr>
      <a:lvl9pPr marL="3501779" indent="-141103" algn="r" defTabSz="891387" rtl="1"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781489" rtl="0" eaLnBrk="1" latinLnBrk="0" hangingPunct="1">
        <a:defRPr sz="1500" kern="1200">
          <a:solidFill>
            <a:schemeClr val="tx1"/>
          </a:solidFill>
          <a:latin typeface="+mn-lt"/>
          <a:ea typeface="+mn-ea"/>
          <a:cs typeface="+mn-cs"/>
        </a:defRPr>
      </a:lvl1pPr>
      <a:lvl2pPr marL="390746" algn="l" defTabSz="781489" rtl="0" eaLnBrk="1" latinLnBrk="0" hangingPunct="1">
        <a:defRPr sz="1500" kern="1200">
          <a:solidFill>
            <a:schemeClr val="tx1"/>
          </a:solidFill>
          <a:latin typeface="+mn-lt"/>
          <a:ea typeface="+mn-ea"/>
          <a:cs typeface="+mn-cs"/>
        </a:defRPr>
      </a:lvl2pPr>
      <a:lvl3pPr marL="781489" algn="l" defTabSz="781489" rtl="0" eaLnBrk="1" latinLnBrk="0" hangingPunct="1">
        <a:defRPr sz="1500" kern="1200">
          <a:solidFill>
            <a:schemeClr val="tx1"/>
          </a:solidFill>
          <a:latin typeface="+mn-lt"/>
          <a:ea typeface="+mn-ea"/>
          <a:cs typeface="+mn-cs"/>
        </a:defRPr>
      </a:lvl3pPr>
      <a:lvl4pPr marL="1172234" algn="l" defTabSz="781489" rtl="0" eaLnBrk="1" latinLnBrk="0" hangingPunct="1">
        <a:defRPr sz="1500" kern="1200">
          <a:solidFill>
            <a:schemeClr val="tx1"/>
          </a:solidFill>
          <a:latin typeface="+mn-lt"/>
          <a:ea typeface="+mn-ea"/>
          <a:cs typeface="+mn-cs"/>
        </a:defRPr>
      </a:lvl4pPr>
      <a:lvl5pPr marL="1562978" algn="l" defTabSz="781489" rtl="0" eaLnBrk="1" latinLnBrk="0" hangingPunct="1">
        <a:defRPr sz="1500" kern="1200">
          <a:solidFill>
            <a:schemeClr val="tx1"/>
          </a:solidFill>
          <a:latin typeface="+mn-lt"/>
          <a:ea typeface="+mn-ea"/>
          <a:cs typeface="+mn-cs"/>
        </a:defRPr>
      </a:lvl5pPr>
      <a:lvl6pPr marL="1953725" algn="l" defTabSz="781489" rtl="0" eaLnBrk="1" latinLnBrk="0" hangingPunct="1">
        <a:defRPr sz="1500" kern="1200">
          <a:solidFill>
            <a:schemeClr val="tx1"/>
          </a:solidFill>
          <a:latin typeface="+mn-lt"/>
          <a:ea typeface="+mn-ea"/>
          <a:cs typeface="+mn-cs"/>
        </a:defRPr>
      </a:lvl6pPr>
      <a:lvl7pPr marL="2344470" algn="l" defTabSz="781489" rtl="0" eaLnBrk="1" latinLnBrk="0" hangingPunct="1">
        <a:defRPr sz="1500" kern="1200">
          <a:solidFill>
            <a:schemeClr val="tx1"/>
          </a:solidFill>
          <a:latin typeface="+mn-lt"/>
          <a:ea typeface="+mn-ea"/>
          <a:cs typeface="+mn-cs"/>
        </a:defRPr>
      </a:lvl7pPr>
      <a:lvl8pPr marL="2735214" algn="l" defTabSz="781489" rtl="0" eaLnBrk="1" latinLnBrk="0" hangingPunct="1">
        <a:defRPr sz="1500" kern="1200">
          <a:solidFill>
            <a:schemeClr val="tx1"/>
          </a:solidFill>
          <a:latin typeface="+mn-lt"/>
          <a:ea typeface="+mn-ea"/>
          <a:cs typeface="+mn-cs"/>
        </a:defRPr>
      </a:lvl8pPr>
      <a:lvl9pPr marL="3125958" algn="l" defTabSz="78148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map&#10;&#10;Description automatically generated">
            <a:extLst>
              <a:ext uri="{FF2B5EF4-FFF2-40B4-BE49-F238E27FC236}">
                <a16:creationId xmlns:a16="http://schemas.microsoft.com/office/drawing/2014/main" id="{DFBA0020-92F9-44CC-89C5-3B3CDC1A592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42368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61DCF70E-B783-4958-958E-5A10B211A7B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9554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 treemap chart&#10;&#10;Description automatically generated">
            <a:extLst>
              <a:ext uri="{FF2B5EF4-FFF2-40B4-BE49-F238E27FC236}">
                <a16:creationId xmlns:a16="http://schemas.microsoft.com/office/drawing/2014/main" id="{14E2F980-6DB7-4A1C-A737-ACF5F158F4E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14137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treemap chart&#10;&#10;Description automatically generated">
            <a:extLst>
              <a:ext uri="{FF2B5EF4-FFF2-40B4-BE49-F238E27FC236}">
                <a16:creationId xmlns:a16="http://schemas.microsoft.com/office/drawing/2014/main" id="{FBAB799D-20EE-48AE-B556-33E0382DAEC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372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16CC36A8-C44F-4A0C-9A90-DC52C305439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18143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B4B9-F371-4F15-9993-4141E00B2CF8}"/>
              </a:ext>
            </a:extLst>
          </p:cNvPr>
          <p:cNvSpPr>
            <a:spLocks noGrp="1"/>
          </p:cNvSpPr>
          <p:nvPr>
            <p:ph type="title"/>
          </p:nvPr>
        </p:nvSpPr>
        <p:spPr/>
        <p:txBody>
          <a:bodyPr/>
          <a:lstStyle/>
          <a:p>
            <a:endParaRPr lang="en-US"/>
          </a:p>
        </p:txBody>
      </p:sp>
      <p:pic>
        <p:nvPicPr>
          <p:cNvPr id="4" name="Picture 3" descr="Map&#10;&#10;Description automatically generated">
            <a:extLst>
              <a:ext uri="{FF2B5EF4-FFF2-40B4-BE49-F238E27FC236}">
                <a16:creationId xmlns:a16="http://schemas.microsoft.com/office/drawing/2014/main" id="{BD797267-1978-4290-83DA-559A77C2582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1355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48FD1-1144-4198-BCA3-43588A19892F}"/>
              </a:ext>
            </a:extLst>
          </p:cNvPr>
          <p:cNvSpPr>
            <a:spLocks noGrp="1"/>
          </p:cNvSpPr>
          <p:nvPr>
            <p:ph type="title"/>
          </p:nvPr>
        </p:nvSpPr>
        <p:spPr/>
        <p:txBody>
          <a:bodyPr/>
          <a:lstStyle/>
          <a:p>
            <a:endParaRPr lang="en-US"/>
          </a:p>
        </p:txBody>
      </p:sp>
      <p:pic>
        <p:nvPicPr>
          <p:cNvPr id="6" name="Picture 5" descr="Graphical user interface, application, PowerPoint&#10;&#10;Description automatically generated">
            <a:extLst>
              <a:ext uri="{FF2B5EF4-FFF2-40B4-BE49-F238E27FC236}">
                <a16:creationId xmlns:a16="http://schemas.microsoft.com/office/drawing/2014/main" id="{AC82761A-CB31-47EE-AC3B-3C15BCDA1FE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2407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10;&#10;Description automatically generated">
            <a:extLst>
              <a:ext uri="{FF2B5EF4-FFF2-40B4-BE49-F238E27FC236}">
                <a16:creationId xmlns:a16="http://schemas.microsoft.com/office/drawing/2014/main" id="{54971E75-4C61-4AD8-BB83-51B6A5025E7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8722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C013C-3E00-40B8-9107-AAF2C79F6A57}"/>
              </a:ext>
            </a:extLst>
          </p:cNvPr>
          <p:cNvSpPr>
            <a:spLocks noGrp="1"/>
          </p:cNvSpPr>
          <p:nvPr>
            <p:ph type="title"/>
          </p:nvPr>
        </p:nvSpPr>
        <p:spPr/>
        <p:txBody>
          <a:bodyPr/>
          <a:lstStyle/>
          <a:p>
            <a:endParaRPr lang="en-US"/>
          </a:p>
        </p:txBody>
      </p:sp>
      <p:pic>
        <p:nvPicPr>
          <p:cNvPr id="8" name="Picture 7" descr="Chart, line chart&#10;&#10;Description automatically generated">
            <a:extLst>
              <a:ext uri="{FF2B5EF4-FFF2-40B4-BE49-F238E27FC236}">
                <a16:creationId xmlns:a16="http://schemas.microsoft.com/office/drawing/2014/main" id="{27B3CA92-3572-486B-9740-126B6219702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3515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61508B-A255-41E0-B3D8-B080BD90E0B7}"/>
              </a:ext>
            </a:extLst>
          </p:cNvPr>
          <p:cNvSpPr>
            <a:spLocks noGrp="1"/>
          </p:cNvSpPr>
          <p:nvPr>
            <p:ph type="title"/>
          </p:nvPr>
        </p:nvSpPr>
        <p:spPr/>
        <p:txBody>
          <a:bodyPr/>
          <a:lstStyle/>
          <a:p>
            <a:endParaRPr lang="en-US"/>
          </a:p>
        </p:txBody>
      </p:sp>
      <p:pic>
        <p:nvPicPr>
          <p:cNvPr id="5" name="Picture 4" descr="Chart, line chart&#10;&#10;Description automatically generated">
            <a:extLst>
              <a:ext uri="{FF2B5EF4-FFF2-40B4-BE49-F238E27FC236}">
                <a16:creationId xmlns:a16="http://schemas.microsoft.com/office/drawing/2014/main" id="{2A938606-0C25-4358-8F57-86B9F7C2BCB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7158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02560-6986-4A84-AAE1-7E65FDB88C6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9BF1C835-C480-4B5A-A5EE-4A073B3F4D91}"/>
              </a:ext>
            </a:extLst>
          </p:cNvPr>
          <p:cNvSpPr>
            <a:spLocks noGrp="1"/>
          </p:cNvSpPr>
          <p:nvPr>
            <p:ph type="body" sz="quarter" idx="13"/>
          </p:nvPr>
        </p:nvSpPr>
        <p:spPr/>
        <p:txBody>
          <a:bodyPr/>
          <a:lstStyle/>
          <a:p>
            <a:endParaRPr lang="en-US"/>
          </a:p>
        </p:txBody>
      </p:sp>
      <p:pic>
        <p:nvPicPr>
          <p:cNvPr id="7" name="Picture 6" descr="Chart, line chart&#10;&#10;Description automatically generated">
            <a:extLst>
              <a:ext uri="{FF2B5EF4-FFF2-40B4-BE49-F238E27FC236}">
                <a16:creationId xmlns:a16="http://schemas.microsoft.com/office/drawing/2014/main" id="{D21D9257-D367-457B-8B01-3652F2B2A2F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3176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DCE4B3-9EE9-4FE9-B359-E17C1788C205}"/>
              </a:ext>
            </a:extLst>
          </p:cNvPr>
          <p:cNvSpPr>
            <a:spLocks noGrp="1"/>
          </p:cNvSpPr>
          <p:nvPr>
            <p:ph type="title"/>
          </p:nvPr>
        </p:nvSpPr>
        <p:spPr/>
        <p:txBody>
          <a:bodyPr/>
          <a:lstStyle/>
          <a:p>
            <a:endParaRPr lang="en-US"/>
          </a:p>
        </p:txBody>
      </p:sp>
      <p:pic>
        <p:nvPicPr>
          <p:cNvPr id="6" name="Picture 5" descr="Graphical user interface, application&#10;&#10;Description automatically generated">
            <a:extLst>
              <a:ext uri="{FF2B5EF4-FFF2-40B4-BE49-F238E27FC236}">
                <a16:creationId xmlns:a16="http://schemas.microsoft.com/office/drawing/2014/main" id="{BD3C46CF-F059-4E2C-A8B2-CE3122EA326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0577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1335B1-1ADE-4604-92D8-03CA37BE5843}"/>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A3D513D5-6D98-4083-92A3-8977E78BE9D3}"/>
              </a:ext>
            </a:extLst>
          </p:cNvPr>
          <p:cNvSpPr>
            <a:spLocks noGrp="1"/>
          </p:cNvSpPr>
          <p:nvPr>
            <p:ph type="body" sz="quarter" idx="13"/>
          </p:nvPr>
        </p:nvSpPr>
        <p:spPr/>
        <p:txBody>
          <a:bodyPr/>
          <a:lstStyle/>
          <a:p>
            <a:endParaRPr lang="en-US"/>
          </a:p>
        </p:txBody>
      </p:sp>
      <p:pic>
        <p:nvPicPr>
          <p:cNvPr id="13" name="Picture 12" descr="Chart, bar chart&#10;&#10;Description automatically generated">
            <a:extLst>
              <a:ext uri="{FF2B5EF4-FFF2-40B4-BE49-F238E27FC236}">
                <a16:creationId xmlns:a16="http://schemas.microsoft.com/office/drawing/2014/main" id="{9EAA897B-907A-4064-977F-9ACE53DF33A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57418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3EDBF6-C959-46E5-BE01-BBEE430F2C0A}"/>
              </a:ext>
            </a:extLst>
          </p:cNvPr>
          <p:cNvSpPr>
            <a:spLocks noGrp="1"/>
          </p:cNvSpPr>
          <p:nvPr>
            <p:ph type="title"/>
          </p:nvPr>
        </p:nvSpPr>
        <p:spPr/>
        <p:txBody>
          <a:bodyPr/>
          <a:lstStyle/>
          <a:p>
            <a:endParaRPr lang="en-US"/>
          </a:p>
        </p:txBody>
      </p:sp>
      <p:pic>
        <p:nvPicPr>
          <p:cNvPr id="5" name="Picture 4" descr="Chart, line chart&#10;&#10;Description automatically generated">
            <a:extLst>
              <a:ext uri="{FF2B5EF4-FFF2-40B4-BE49-F238E27FC236}">
                <a16:creationId xmlns:a16="http://schemas.microsoft.com/office/drawing/2014/main" id="{26936F95-C5C3-4DB4-AB2D-70950264393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24611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3A55A0-D151-4B1B-9CEE-23557B54691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A2838AC-2296-4929-83F2-B17E7549E496}"/>
              </a:ext>
            </a:extLst>
          </p:cNvPr>
          <p:cNvSpPr>
            <a:spLocks noGrp="1"/>
          </p:cNvSpPr>
          <p:nvPr>
            <p:ph type="body" sz="quarter" idx="13"/>
          </p:nvPr>
        </p:nvSpPr>
        <p:spPr/>
        <p:txBody>
          <a:bodyPr/>
          <a:lstStyle/>
          <a:p>
            <a:endParaRPr lang="en-US"/>
          </a:p>
        </p:txBody>
      </p:sp>
      <p:pic>
        <p:nvPicPr>
          <p:cNvPr id="7" name="Picture 6" descr="Chart, line chart&#10;&#10;Description automatically generated">
            <a:extLst>
              <a:ext uri="{FF2B5EF4-FFF2-40B4-BE49-F238E27FC236}">
                <a16:creationId xmlns:a16="http://schemas.microsoft.com/office/drawing/2014/main" id="{D41C870A-0BA5-4C98-8018-929D7D7C654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970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3D1803-73B2-434E-ADA6-DE4AFF85C296}"/>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06AC6082-C4C3-48A4-9874-EAFA0E1B0A0E}"/>
              </a:ext>
            </a:extLst>
          </p:cNvPr>
          <p:cNvSpPr>
            <a:spLocks noGrp="1"/>
          </p:cNvSpPr>
          <p:nvPr>
            <p:ph type="body" sz="quarter" idx="13"/>
          </p:nvPr>
        </p:nvSpPr>
        <p:spPr/>
        <p:txBody>
          <a:bodyPr/>
          <a:lstStyle/>
          <a:p>
            <a:endParaRPr lang="en-US"/>
          </a:p>
        </p:txBody>
      </p:sp>
      <p:pic>
        <p:nvPicPr>
          <p:cNvPr id="7" name="Picture 6" descr="Chart, bar chart&#10;&#10;Description automatically generated">
            <a:extLst>
              <a:ext uri="{FF2B5EF4-FFF2-40B4-BE49-F238E27FC236}">
                <a16:creationId xmlns:a16="http://schemas.microsoft.com/office/drawing/2014/main" id="{B182D4D8-9565-441E-BB98-24336FB4665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8470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012E0-9BAA-431C-83DF-7F46A0EF4EC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3C5BB425-0BE4-4AE9-9FC7-AD5C270F4AB3}"/>
              </a:ext>
            </a:extLst>
          </p:cNvPr>
          <p:cNvSpPr>
            <a:spLocks noGrp="1"/>
          </p:cNvSpPr>
          <p:nvPr>
            <p:ph type="body" sz="quarter" idx="13"/>
          </p:nvPr>
        </p:nvSpPr>
        <p:spPr/>
        <p:txBody>
          <a:bodyPr/>
          <a:lstStyle/>
          <a:p>
            <a:endParaRPr lang="en-US"/>
          </a:p>
        </p:txBody>
      </p:sp>
      <p:pic>
        <p:nvPicPr>
          <p:cNvPr id="8" name="Picture 7" descr="Chart, bar chart&#10;&#10;Description automatically generated">
            <a:extLst>
              <a:ext uri="{FF2B5EF4-FFF2-40B4-BE49-F238E27FC236}">
                <a16:creationId xmlns:a16="http://schemas.microsoft.com/office/drawing/2014/main" id="{B830CF78-FB12-4434-B16E-3096ABE31D9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0584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B7E0AD-B57D-4B3C-B73B-8D23720C3062}"/>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2318BC04-9DB4-4FD6-B6E7-60CC63D63543}"/>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E2413D90-25BC-492B-B272-3D929BDC292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7658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DD4C48-EE95-4BB8-8BE6-5C838930CE85}"/>
              </a:ext>
            </a:extLst>
          </p:cNvPr>
          <p:cNvSpPr>
            <a:spLocks noGrp="1"/>
          </p:cNvSpPr>
          <p:nvPr>
            <p:ph type="title"/>
          </p:nvPr>
        </p:nvSpPr>
        <p:spPr/>
        <p:txBody>
          <a:bodyPr/>
          <a:lstStyle/>
          <a:p>
            <a:endParaRPr lang="en-US"/>
          </a:p>
        </p:txBody>
      </p:sp>
      <p:pic>
        <p:nvPicPr>
          <p:cNvPr id="10" name="Picture 9" descr="Table&#10;&#10;Description automatically generated">
            <a:extLst>
              <a:ext uri="{FF2B5EF4-FFF2-40B4-BE49-F238E27FC236}">
                <a16:creationId xmlns:a16="http://schemas.microsoft.com/office/drawing/2014/main" id="{51B63191-A9A6-4155-8CF4-673C145F0BF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49884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409EBE-E5A3-4D6B-BA72-253BCB8BE81F}"/>
              </a:ext>
            </a:extLst>
          </p:cNvPr>
          <p:cNvSpPr>
            <a:spLocks noGrp="1"/>
          </p:cNvSpPr>
          <p:nvPr>
            <p:ph type="title"/>
          </p:nvPr>
        </p:nvSpPr>
        <p:spPr/>
        <p:txBody>
          <a:bodyPr/>
          <a:lstStyle/>
          <a:p>
            <a:endParaRPr lang="en-US"/>
          </a:p>
        </p:txBody>
      </p:sp>
      <p:pic>
        <p:nvPicPr>
          <p:cNvPr id="5" name="Picture 4" descr="Chart, bar chart, histogram&#10;&#10;Description automatically generated">
            <a:extLst>
              <a:ext uri="{FF2B5EF4-FFF2-40B4-BE49-F238E27FC236}">
                <a16:creationId xmlns:a16="http://schemas.microsoft.com/office/drawing/2014/main" id="{A39B85DD-B106-4EC9-B45C-F572F0B1138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3633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5A3FCC-4DD3-4E7C-AF29-0975A2B002B8}"/>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24DB89F9-0F65-4A0F-A0E6-F7B6EA9E4262}"/>
              </a:ext>
            </a:extLst>
          </p:cNvPr>
          <p:cNvSpPr>
            <a:spLocks noGrp="1"/>
          </p:cNvSpPr>
          <p:nvPr>
            <p:ph type="body" sz="quarter" idx="13"/>
          </p:nvPr>
        </p:nvSpPr>
        <p:spPr/>
        <p:txBody>
          <a:bodyPr/>
          <a:lstStyle/>
          <a:p>
            <a:endParaRPr lang="en-US"/>
          </a:p>
        </p:txBody>
      </p:sp>
      <p:pic>
        <p:nvPicPr>
          <p:cNvPr id="8" name="Picture 7" descr="Chart, histogram&#10;&#10;Description automatically generated">
            <a:extLst>
              <a:ext uri="{FF2B5EF4-FFF2-40B4-BE49-F238E27FC236}">
                <a16:creationId xmlns:a16="http://schemas.microsoft.com/office/drawing/2014/main" id="{F13F35A9-7E9D-4225-90BC-963F52B404E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74354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0B12A-4825-47DD-9E7C-16D1EB2B9B93}"/>
              </a:ext>
            </a:extLst>
          </p:cNvPr>
          <p:cNvSpPr>
            <a:spLocks noGrp="1"/>
          </p:cNvSpPr>
          <p:nvPr>
            <p:ph type="title"/>
          </p:nvPr>
        </p:nvSpPr>
        <p:spPr/>
        <p:txBody>
          <a:bodyPr/>
          <a:lstStyle/>
          <a:p>
            <a:endParaRPr lang="en-US"/>
          </a:p>
        </p:txBody>
      </p:sp>
      <p:pic>
        <p:nvPicPr>
          <p:cNvPr id="6" name="Picture 5" descr="Graphical user interface, application&#10;&#10;Description automatically generated">
            <a:extLst>
              <a:ext uri="{FF2B5EF4-FFF2-40B4-BE49-F238E27FC236}">
                <a16:creationId xmlns:a16="http://schemas.microsoft.com/office/drawing/2014/main" id="{D1B3BED7-E61D-4E22-8A1A-25B8F259A4E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42725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EBCB37-9DB3-4D3D-B808-C72BF5D677AE}"/>
              </a:ext>
            </a:extLst>
          </p:cNvPr>
          <p:cNvSpPr/>
          <p:nvPr/>
        </p:nvSpPr>
        <p:spPr bwMode="auto">
          <a:xfrm>
            <a:off x="0" y="0"/>
            <a:ext cx="9144000" cy="5334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1" eaLnBrk="1" fontAlgn="base" latinLnBrk="0" hangingPunct="1">
              <a:lnSpc>
                <a:spcPct val="100000"/>
              </a:lnSpc>
              <a:spcBef>
                <a:spcPct val="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pic>
        <p:nvPicPr>
          <p:cNvPr id="4" name="Picture 3" descr="Diagram&#10;&#10;Description automatically generated">
            <a:extLst>
              <a:ext uri="{FF2B5EF4-FFF2-40B4-BE49-F238E27FC236}">
                <a16:creationId xmlns:a16="http://schemas.microsoft.com/office/drawing/2014/main" id="{3EC39951-3515-4C84-A06F-A4F669DBD03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04393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577D4B-ECC3-41E9-A422-082704A1E1DC}"/>
              </a:ext>
            </a:extLst>
          </p:cNvPr>
          <p:cNvSpPr>
            <a:spLocks noGrp="1"/>
          </p:cNvSpPr>
          <p:nvPr>
            <p:ph type="title"/>
          </p:nvPr>
        </p:nvSpPr>
        <p:spPr/>
        <p:txBody>
          <a:bodyPr/>
          <a:lstStyle/>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D1DE7429-EA75-4CDC-B99E-D913B4B262C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6359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BD57B-83F1-43B9-899C-D9FD05BDF664}"/>
              </a:ext>
            </a:extLst>
          </p:cNvPr>
          <p:cNvSpPr>
            <a:spLocks noGrp="1"/>
          </p:cNvSpPr>
          <p:nvPr>
            <p:ph type="title"/>
          </p:nvPr>
        </p:nvSpPr>
        <p:spPr/>
        <p:txBody>
          <a:bodyPr/>
          <a:lstStyle/>
          <a:p>
            <a:endParaRPr lang="en-US"/>
          </a:p>
        </p:txBody>
      </p:sp>
      <p:pic>
        <p:nvPicPr>
          <p:cNvPr id="7" name="Picture 6" descr="Table&#10;&#10;Description automatically generated">
            <a:extLst>
              <a:ext uri="{FF2B5EF4-FFF2-40B4-BE49-F238E27FC236}">
                <a16:creationId xmlns:a16="http://schemas.microsoft.com/office/drawing/2014/main" id="{906C4E55-2144-4832-884D-52C2320725B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8688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D5B8E-BBA5-48CD-AF9C-47638E422AEB}"/>
              </a:ext>
            </a:extLst>
          </p:cNvPr>
          <p:cNvSpPr>
            <a:spLocks noGrp="1"/>
          </p:cNvSpPr>
          <p:nvPr>
            <p:ph type="title"/>
          </p:nvPr>
        </p:nvSpPr>
        <p:spPr/>
        <p:txBody>
          <a:bodyPr/>
          <a:lstStyle/>
          <a:p>
            <a:endParaRPr lang="en-US"/>
          </a:p>
        </p:txBody>
      </p:sp>
      <p:pic>
        <p:nvPicPr>
          <p:cNvPr id="5" name="Picture 4" descr="Table&#10;&#10;Description automatically generated">
            <a:extLst>
              <a:ext uri="{FF2B5EF4-FFF2-40B4-BE49-F238E27FC236}">
                <a16:creationId xmlns:a16="http://schemas.microsoft.com/office/drawing/2014/main" id="{5F7FF9DF-0A86-4261-9BF5-5308C7A5938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7809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36054-460D-47EE-938A-0B13288EEC44}"/>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F177D6D9-8969-44D3-B42A-C79D543A8F80}"/>
              </a:ext>
            </a:extLst>
          </p:cNvPr>
          <p:cNvSpPr>
            <a:spLocks noGrp="1"/>
          </p:cNvSpPr>
          <p:nvPr>
            <p:ph type="body" sz="quarter" idx="13"/>
          </p:nvPr>
        </p:nvSpPr>
        <p:spPr/>
        <p:txBody>
          <a:bodyPr/>
          <a:lstStyle/>
          <a:p>
            <a:endParaRPr lang="en-US"/>
          </a:p>
        </p:txBody>
      </p:sp>
      <p:pic>
        <p:nvPicPr>
          <p:cNvPr id="8" name="Picture 7" descr="Chart, bar chart&#10;&#10;Description automatically generated">
            <a:extLst>
              <a:ext uri="{FF2B5EF4-FFF2-40B4-BE49-F238E27FC236}">
                <a16:creationId xmlns:a16="http://schemas.microsoft.com/office/drawing/2014/main" id="{298D4675-79FC-49FB-B58C-314A7DE39D2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229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E7386D-507D-4E97-8FD0-D79D5926947A}"/>
              </a:ext>
            </a:extLst>
          </p:cNvPr>
          <p:cNvSpPr>
            <a:spLocks noGrp="1"/>
          </p:cNvSpPr>
          <p:nvPr>
            <p:ph type="title"/>
          </p:nvPr>
        </p:nvSpPr>
        <p:spPr/>
        <p:txBody>
          <a:bodyPr/>
          <a:lstStyle/>
          <a:p>
            <a:endParaRPr lang="en-US"/>
          </a:p>
        </p:txBody>
      </p:sp>
      <p:pic>
        <p:nvPicPr>
          <p:cNvPr id="6" name="Picture 5" descr="Graphical user interface, application, PowerPoint&#10;&#10;Description automatically generated">
            <a:extLst>
              <a:ext uri="{FF2B5EF4-FFF2-40B4-BE49-F238E27FC236}">
                <a16:creationId xmlns:a16="http://schemas.microsoft.com/office/drawing/2014/main" id="{F3539FB4-466A-4194-85D2-0BE0976FDF7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46202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B01356-E8DA-48AA-A930-D98C1273663E}"/>
              </a:ext>
            </a:extLst>
          </p:cNvPr>
          <p:cNvSpPr>
            <a:spLocks noGrp="1"/>
          </p:cNvSpPr>
          <p:nvPr>
            <p:ph type="title"/>
          </p:nvPr>
        </p:nvSpPr>
        <p:spPr/>
        <p:txBody>
          <a:bodyPr/>
          <a:lstStyle/>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14005C8F-A6E2-4670-8DCB-AA07F2A5DBB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47388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1529B-023B-4E94-9F5B-55D541B5E02B}"/>
              </a:ext>
            </a:extLst>
          </p:cNvPr>
          <p:cNvSpPr>
            <a:spLocks noGrp="1"/>
          </p:cNvSpPr>
          <p:nvPr>
            <p:ph type="title"/>
          </p:nvPr>
        </p:nvSpPr>
        <p:spPr/>
        <p:txBody>
          <a:bodyPr/>
          <a:lstStyle/>
          <a:p>
            <a:endParaRPr lang="en-US"/>
          </a:p>
        </p:txBody>
      </p:sp>
      <p:pic>
        <p:nvPicPr>
          <p:cNvPr id="5" name="Picture 4" descr="Chart&#10;&#10;Description automatically generated">
            <a:extLst>
              <a:ext uri="{FF2B5EF4-FFF2-40B4-BE49-F238E27FC236}">
                <a16:creationId xmlns:a16="http://schemas.microsoft.com/office/drawing/2014/main" id="{480D1042-757F-4151-BECB-988DA67F671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60661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7AA39F-6F8A-4C0E-85B0-C57A3BCE6495}"/>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2A878C06-B04C-40FC-9FDE-1F365B1B9BB1}"/>
              </a:ext>
            </a:extLst>
          </p:cNvPr>
          <p:cNvSpPr>
            <a:spLocks noGrp="1"/>
          </p:cNvSpPr>
          <p:nvPr>
            <p:ph type="body" sz="quarter" idx="13"/>
          </p:nvPr>
        </p:nvSpPr>
        <p:spPr/>
        <p:txBody>
          <a:bodyPr/>
          <a:lstStyle/>
          <a:p>
            <a:endParaRPr lang="en-US"/>
          </a:p>
        </p:txBody>
      </p:sp>
      <p:pic>
        <p:nvPicPr>
          <p:cNvPr id="9" name="Picture 8" descr="Chart, line chart&#10;&#10;Description automatically generated">
            <a:extLst>
              <a:ext uri="{FF2B5EF4-FFF2-40B4-BE49-F238E27FC236}">
                <a16:creationId xmlns:a16="http://schemas.microsoft.com/office/drawing/2014/main" id="{C7317AE2-DCFC-48C0-8B58-5938F0476E8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3749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D13B25-48C7-4838-A871-11E03560DB36}"/>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EC7EF1E7-BE7C-4987-9AA8-39FC200DEB32}"/>
              </a:ext>
            </a:extLst>
          </p:cNvPr>
          <p:cNvSpPr>
            <a:spLocks noGrp="1"/>
          </p:cNvSpPr>
          <p:nvPr>
            <p:ph type="body" sz="quarter" idx="13"/>
          </p:nvPr>
        </p:nvSpPr>
        <p:spPr/>
        <p:txBody>
          <a:bodyPr/>
          <a:lstStyle/>
          <a:p>
            <a:endParaRPr lang="en-US"/>
          </a:p>
        </p:txBody>
      </p:sp>
      <p:pic>
        <p:nvPicPr>
          <p:cNvPr id="9" name="Picture 8" descr="Chart, line chart&#10;&#10;Description automatically generated">
            <a:extLst>
              <a:ext uri="{FF2B5EF4-FFF2-40B4-BE49-F238E27FC236}">
                <a16:creationId xmlns:a16="http://schemas.microsoft.com/office/drawing/2014/main" id="{A164C20B-62B7-4B78-9FDD-2B68E9684F2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4425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4A0774-6187-4918-AB9F-84F05EBAC54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8C4E03A1-3B4D-4E7B-9E71-58E3D438DD88}"/>
              </a:ext>
            </a:extLst>
          </p:cNvPr>
          <p:cNvSpPr>
            <a:spLocks noGrp="1"/>
          </p:cNvSpPr>
          <p:nvPr>
            <p:ph type="body" sz="quarter" idx="13"/>
          </p:nvPr>
        </p:nvSpPr>
        <p:spPr/>
        <p:txBody>
          <a:bodyPr/>
          <a:lstStyle/>
          <a:p>
            <a:endParaRPr lang="en-US"/>
          </a:p>
        </p:txBody>
      </p:sp>
      <p:pic>
        <p:nvPicPr>
          <p:cNvPr id="9" name="Picture 8" descr="Chart, line chart&#10;&#10;Description automatically generated">
            <a:extLst>
              <a:ext uri="{FF2B5EF4-FFF2-40B4-BE49-F238E27FC236}">
                <a16:creationId xmlns:a16="http://schemas.microsoft.com/office/drawing/2014/main" id="{D10D239F-5999-4906-B301-89AD5038118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19101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1F1AF70-71EE-4DE1-BE2C-BF6F1B41F58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70949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3EEF2-F0A0-49A1-BD44-E9E85C0967FD}"/>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F1573F9-DE19-47D6-BD94-D9AC363CB207}"/>
              </a:ext>
            </a:extLst>
          </p:cNvPr>
          <p:cNvSpPr>
            <a:spLocks noGrp="1"/>
          </p:cNvSpPr>
          <p:nvPr>
            <p:ph type="body" sz="quarter" idx="13"/>
          </p:nvPr>
        </p:nvSpPr>
        <p:spPr/>
        <p:txBody>
          <a:bodyPr/>
          <a:lstStyle/>
          <a:p>
            <a:endParaRPr lang="en-US"/>
          </a:p>
        </p:txBody>
      </p:sp>
      <p:pic>
        <p:nvPicPr>
          <p:cNvPr id="7" name="Picture 6" descr="Chart, bar chart&#10;&#10;Description automatically generated">
            <a:extLst>
              <a:ext uri="{FF2B5EF4-FFF2-40B4-BE49-F238E27FC236}">
                <a16:creationId xmlns:a16="http://schemas.microsoft.com/office/drawing/2014/main" id="{C660040B-6531-4FC6-98E8-6F18373B384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07324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284DD2-3C80-4F44-BE07-477D69BB9EE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41A6C18-84FC-4809-9631-9E8D3338FA7B}"/>
              </a:ext>
            </a:extLst>
          </p:cNvPr>
          <p:cNvSpPr>
            <a:spLocks noGrp="1"/>
          </p:cNvSpPr>
          <p:nvPr>
            <p:ph type="body" sz="quarter" idx="13"/>
          </p:nvPr>
        </p:nvSpPr>
        <p:spPr/>
        <p:txBody>
          <a:bodyPr/>
          <a:lstStyle/>
          <a:p>
            <a:endParaRPr lang="en-US"/>
          </a:p>
        </p:txBody>
      </p:sp>
      <p:pic>
        <p:nvPicPr>
          <p:cNvPr id="9" name="Picture 8" descr="Chart, waterfall chart&#10;&#10;Description automatically generated">
            <a:extLst>
              <a:ext uri="{FF2B5EF4-FFF2-40B4-BE49-F238E27FC236}">
                <a16:creationId xmlns:a16="http://schemas.microsoft.com/office/drawing/2014/main" id="{272142B0-618A-44AD-850F-B2C03D791B2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90913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92BFD4-5E24-413C-AB5A-06459888B972}"/>
              </a:ext>
            </a:extLst>
          </p:cNvPr>
          <p:cNvSpPr>
            <a:spLocks noGrp="1"/>
          </p:cNvSpPr>
          <p:nvPr>
            <p:ph type="title"/>
          </p:nvPr>
        </p:nvSpPr>
        <p:spPr/>
        <p:txBody>
          <a:bodyPr/>
          <a:lstStyle/>
          <a:p>
            <a:endParaRPr lang="en-US"/>
          </a:p>
        </p:txBody>
      </p:sp>
      <p:pic>
        <p:nvPicPr>
          <p:cNvPr id="20" name="Picture 19" descr="Map&#10;&#10;Description automatically generated">
            <a:extLst>
              <a:ext uri="{FF2B5EF4-FFF2-40B4-BE49-F238E27FC236}">
                <a16:creationId xmlns:a16="http://schemas.microsoft.com/office/drawing/2014/main" id="{80749555-0BD5-4215-821F-5A3EDFCF00D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35379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B3A039-F9DA-4698-8F80-E3407BADABAA}"/>
              </a:ext>
            </a:extLst>
          </p:cNvPr>
          <p:cNvSpPr>
            <a:spLocks noGrp="1"/>
          </p:cNvSpPr>
          <p:nvPr>
            <p:ph type="title"/>
          </p:nvPr>
        </p:nvSpPr>
        <p:spPr/>
        <p:txBody>
          <a:bodyPr/>
          <a:lstStyle/>
          <a:p>
            <a:endParaRPr lang="en-US"/>
          </a:p>
        </p:txBody>
      </p:sp>
      <p:pic>
        <p:nvPicPr>
          <p:cNvPr id="5" name="Picture 4" descr="Graphical user interface, application&#10;&#10;Description automatically generated">
            <a:extLst>
              <a:ext uri="{FF2B5EF4-FFF2-40B4-BE49-F238E27FC236}">
                <a16:creationId xmlns:a16="http://schemas.microsoft.com/office/drawing/2014/main" id="{2842A60E-8C6C-40D7-8A0A-FF613629BFD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33478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D2B4E-4EDE-4A08-B01D-F370E822991F}"/>
              </a:ext>
            </a:extLst>
          </p:cNvPr>
          <p:cNvSpPr>
            <a:spLocks noGrp="1"/>
          </p:cNvSpPr>
          <p:nvPr>
            <p:ph type="title"/>
          </p:nvPr>
        </p:nvSpPr>
        <p:spPr/>
        <p:txBody>
          <a:bodyPr/>
          <a:lstStyle/>
          <a:p>
            <a:endParaRPr lang="en-US"/>
          </a:p>
        </p:txBody>
      </p:sp>
      <p:pic>
        <p:nvPicPr>
          <p:cNvPr id="8" name="Picture 7" descr="Map&#10;&#10;Description automatically generated">
            <a:extLst>
              <a:ext uri="{FF2B5EF4-FFF2-40B4-BE49-F238E27FC236}">
                <a16:creationId xmlns:a16="http://schemas.microsoft.com/office/drawing/2014/main" id="{33063CEE-9BD4-450C-AB1C-E6AF1FF1BF2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51293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7F62-CA70-41C2-ADFE-72C789E1E3B5}"/>
              </a:ext>
            </a:extLst>
          </p:cNvPr>
          <p:cNvSpPr>
            <a:spLocks noGrp="1"/>
          </p:cNvSpPr>
          <p:nvPr>
            <p:ph type="title"/>
          </p:nvPr>
        </p:nvSpPr>
        <p:spPr/>
        <p:txBody>
          <a:bodyPr/>
          <a:lstStyle/>
          <a:p>
            <a:endParaRPr lang="en-US"/>
          </a:p>
        </p:txBody>
      </p:sp>
      <p:pic>
        <p:nvPicPr>
          <p:cNvPr id="5" name="Picture 4" descr="Graphical user interface, application&#10;&#10;Description automatically generated">
            <a:extLst>
              <a:ext uri="{FF2B5EF4-FFF2-40B4-BE49-F238E27FC236}">
                <a16:creationId xmlns:a16="http://schemas.microsoft.com/office/drawing/2014/main" id="{DB52E7B3-26F0-4F46-AC4B-3C6993D0712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9474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6F025C-746C-4D59-BC9E-D9A65C0F1431}"/>
              </a:ext>
            </a:extLst>
          </p:cNvPr>
          <p:cNvSpPr>
            <a:spLocks noGrp="1"/>
          </p:cNvSpPr>
          <p:nvPr>
            <p:ph type="title"/>
          </p:nvPr>
        </p:nvSpPr>
        <p:spPr/>
        <p:txBody>
          <a:bodyPr/>
          <a:lstStyle/>
          <a:p>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CC7FF4F1-F47B-4120-9CCE-4546737DA06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25603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CECD16-9AC7-4870-9ADC-0D785F7D5DBC}"/>
              </a:ext>
            </a:extLst>
          </p:cNvPr>
          <p:cNvSpPr>
            <a:spLocks noGrp="1"/>
          </p:cNvSpPr>
          <p:nvPr>
            <p:ph type="title"/>
          </p:nvPr>
        </p:nvSpPr>
        <p:spPr/>
        <p:txBody>
          <a:bodyPr/>
          <a:lstStyle/>
          <a:p>
            <a:endParaRPr lang="en-US"/>
          </a:p>
        </p:txBody>
      </p:sp>
      <p:pic>
        <p:nvPicPr>
          <p:cNvPr id="13" name="Picture 12" descr="Graphical user interface, text, application, email&#10;&#10;Description automatically generated">
            <a:extLst>
              <a:ext uri="{FF2B5EF4-FFF2-40B4-BE49-F238E27FC236}">
                <a16:creationId xmlns:a16="http://schemas.microsoft.com/office/drawing/2014/main" id="{F0BFDDBB-4BEA-4A4B-B381-C2EDD19B62C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8193735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C9E1E-3172-4361-A6A5-1FF86AC68395}"/>
              </a:ext>
            </a:extLst>
          </p:cNvPr>
          <p:cNvSpPr>
            <a:spLocks noGrp="1"/>
          </p:cNvSpPr>
          <p:nvPr>
            <p:ph type="title"/>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7E793478-2154-4548-A45E-75DAF555014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07548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AFCA6-47F7-436F-ACD6-2350EE13C068}"/>
              </a:ext>
            </a:extLst>
          </p:cNvPr>
          <p:cNvSpPr>
            <a:spLocks noGrp="1"/>
          </p:cNvSpPr>
          <p:nvPr>
            <p:ph type="title"/>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449109BA-6929-461F-9DF7-6252B40CC41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7069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map&#10;&#10;Description automatically generated">
            <a:extLst>
              <a:ext uri="{FF2B5EF4-FFF2-40B4-BE49-F238E27FC236}">
                <a16:creationId xmlns:a16="http://schemas.microsoft.com/office/drawing/2014/main" id="{16E0AEE7-8680-40D1-AB02-9322628890A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3077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C6488A-E139-434B-AD6A-BD4C7A053B2F}"/>
              </a:ext>
            </a:extLst>
          </p:cNvPr>
          <p:cNvSpPr>
            <a:spLocks noGrp="1"/>
          </p:cNvSpPr>
          <p:nvPr>
            <p:ph type="title"/>
          </p:nvPr>
        </p:nvSpPr>
        <p:spPr/>
        <p:txBody>
          <a:bodyPr/>
          <a:lstStyle/>
          <a:p>
            <a:endParaRPr lang="en-US"/>
          </a:p>
        </p:txBody>
      </p:sp>
      <p:pic>
        <p:nvPicPr>
          <p:cNvPr id="7" name="Picture 6" descr="Chart&#10;&#10;Description automatically generated with low confidence">
            <a:extLst>
              <a:ext uri="{FF2B5EF4-FFF2-40B4-BE49-F238E27FC236}">
                <a16:creationId xmlns:a16="http://schemas.microsoft.com/office/drawing/2014/main" id="{F0F0E6AA-CB2B-4A19-B1F6-2A9601AB57F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41864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F02045-2561-49D5-B24C-7A82C1159B37}"/>
              </a:ext>
            </a:extLst>
          </p:cNvPr>
          <p:cNvSpPr>
            <a:spLocks noGrp="1"/>
          </p:cNvSpPr>
          <p:nvPr>
            <p:ph type="title"/>
          </p:nvPr>
        </p:nvSpPr>
        <p:spPr/>
        <p:txBody>
          <a:bodyPr/>
          <a:lstStyle/>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45275436-A998-4ABF-AFC5-8220DCAE49A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35516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E0BA4-2C02-4A46-AC4C-EA7AB8E8451E}"/>
              </a:ext>
            </a:extLst>
          </p:cNvPr>
          <p:cNvSpPr>
            <a:spLocks noGrp="1"/>
          </p:cNvSpPr>
          <p:nvPr>
            <p:ph type="title"/>
          </p:nvPr>
        </p:nvSpPr>
        <p:spPr/>
        <p:txBody>
          <a:bodyPr/>
          <a:lstStyle/>
          <a:p>
            <a:endParaRPr lang="en-US"/>
          </a:p>
        </p:txBody>
      </p:sp>
      <p:pic>
        <p:nvPicPr>
          <p:cNvPr id="5" name="Picture 4" descr="A picture containing chart&#10;&#10;Description automatically generated">
            <a:extLst>
              <a:ext uri="{FF2B5EF4-FFF2-40B4-BE49-F238E27FC236}">
                <a16:creationId xmlns:a16="http://schemas.microsoft.com/office/drawing/2014/main" id="{89B38F73-3A3A-4A54-BB8E-BC077C89AB9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63183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1643F-979F-4281-A092-3AE061B1ED79}"/>
              </a:ext>
            </a:extLst>
          </p:cNvPr>
          <p:cNvSpPr>
            <a:spLocks noGrp="1"/>
          </p:cNvSpPr>
          <p:nvPr>
            <p:ph type="title"/>
          </p:nvPr>
        </p:nvSpPr>
        <p:spPr/>
        <p:txBody>
          <a:bodyPr/>
          <a:lstStyle/>
          <a:p>
            <a:endParaRPr lang="en-US"/>
          </a:p>
        </p:txBody>
      </p:sp>
      <p:pic>
        <p:nvPicPr>
          <p:cNvPr id="5" name="Picture 4" descr="Chart, waterfall chart&#10;&#10;Description automatically generated">
            <a:extLst>
              <a:ext uri="{FF2B5EF4-FFF2-40B4-BE49-F238E27FC236}">
                <a16:creationId xmlns:a16="http://schemas.microsoft.com/office/drawing/2014/main" id="{E22AC8C4-EC08-493A-9039-09124CA2AD4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7748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07B3E4-2994-4263-970A-4158930E4294}"/>
              </a:ext>
            </a:extLst>
          </p:cNvPr>
          <p:cNvSpPr>
            <a:spLocks noGrp="1"/>
          </p:cNvSpPr>
          <p:nvPr>
            <p:ph type="title"/>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8E8493C5-FD8E-411F-90B5-ACCFD9641A5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907945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66FD78-80A0-42E5-978C-7A026F0269F9}"/>
              </a:ext>
            </a:extLst>
          </p:cNvPr>
          <p:cNvSpPr>
            <a:spLocks noGrp="1"/>
          </p:cNvSpPr>
          <p:nvPr>
            <p:ph type="title"/>
          </p:nvPr>
        </p:nvSpPr>
        <p:spPr/>
        <p:txBody>
          <a:bodyPr/>
          <a:lstStyle/>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E2293408-1F5F-40DA-AEBE-A513F1EAE4E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66762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AC57A-4D4A-4C86-83B7-732CBA9646B9}"/>
              </a:ext>
            </a:extLst>
          </p:cNvPr>
          <p:cNvSpPr>
            <a:spLocks noGrp="1"/>
          </p:cNvSpPr>
          <p:nvPr>
            <p:ph type="title"/>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0834D8BC-A1D9-4C74-B6B8-10C4B595B53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2094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C7FF1-15CD-49C9-96DB-7439DE7BFFB5}"/>
              </a:ext>
            </a:extLst>
          </p:cNvPr>
          <p:cNvSpPr>
            <a:spLocks noGrp="1"/>
          </p:cNvSpPr>
          <p:nvPr>
            <p:ph type="title"/>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B9F7EECB-45AF-41BD-A6DC-6AA9ECD306B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51729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F7895-E96C-4C73-B797-CF7D20336ECB}"/>
              </a:ext>
            </a:extLst>
          </p:cNvPr>
          <p:cNvSpPr>
            <a:spLocks noGrp="1"/>
          </p:cNvSpPr>
          <p:nvPr>
            <p:ph type="title"/>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FE634625-9BED-4541-BDE9-FF6596FABF5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03812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18484-7BBD-4C4B-B2BD-1AD59089B7C4}"/>
              </a:ext>
            </a:extLst>
          </p:cNvPr>
          <p:cNvSpPr>
            <a:spLocks noGrp="1"/>
          </p:cNvSpPr>
          <p:nvPr>
            <p:ph type="title"/>
          </p:nvPr>
        </p:nvSpPr>
        <p:spPr/>
        <p:txBody>
          <a:bodyPr/>
          <a:lstStyle/>
          <a:p>
            <a:endParaRPr lang="en-US"/>
          </a:p>
        </p:txBody>
      </p:sp>
      <p:pic>
        <p:nvPicPr>
          <p:cNvPr id="5" name="Picture 4" descr="Chart&#10;&#10;Description automatically generated with medium confidence">
            <a:extLst>
              <a:ext uri="{FF2B5EF4-FFF2-40B4-BE49-F238E27FC236}">
                <a16:creationId xmlns:a16="http://schemas.microsoft.com/office/drawing/2014/main" id="{27E0148F-BBE8-4F0A-97CD-6000EB2A5FC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2669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8F2C3A93-88F4-4C27-A312-4E2DBC8A07A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91530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4D7958-98E0-4333-8432-560821C57000}"/>
              </a:ext>
            </a:extLst>
          </p:cNvPr>
          <p:cNvSpPr>
            <a:spLocks noGrp="1"/>
          </p:cNvSpPr>
          <p:nvPr>
            <p:ph type="title"/>
          </p:nvPr>
        </p:nvSpPr>
        <p:spPr/>
        <p:txBody>
          <a:bodyPr/>
          <a:lstStyle/>
          <a:p>
            <a:endParaRPr lang="en-US"/>
          </a:p>
        </p:txBody>
      </p:sp>
      <p:pic>
        <p:nvPicPr>
          <p:cNvPr id="5" name="Picture 4" descr="Chart&#10;&#10;Description automatically generated with medium confidence">
            <a:extLst>
              <a:ext uri="{FF2B5EF4-FFF2-40B4-BE49-F238E27FC236}">
                <a16:creationId xmlns:a16="http://schemas.microsoft.com/office/drawing/2014/main" id="{7F5842C2-17C3-4D6C-9F66-336FBF6C49A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21473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B5DE02-039D-49CA-8B5C-49B3C53BCACE}"/>
              </a:ext>
            </a:extLst>
          </p:cNvPr>
          <p:cNvSpPr>
            <a:spLocks noGrp="1"/>
          </p:cNvSpPr>
          <p:nvPr>
            <p:ph type="title"/>
          </p:nvPr>
        </p:nvSpPr>
        <p:spPr/>
        <p:txBody>
          <a:bodyPr/>
          <a:lstStyle/>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E7205211-FF89-4C17-BBA8-B7085C6657E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5023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CA1E1E8-2BD2-43F2-B699-F3B9AA536335}"/>
              </a:ext>
            </a:extLst>
          </p:cNvPr>
          <p:cNvSpPr>
            <a:spLocks noGrp="1"/>
          </p:cNvSpPr>
          <p:nvPr>
            <p:ph type="title"/>
          </p:nvPr>
        </p:nvSpPr>
        <p:spPr/>
        <p:txBody>
          <a:bodyPr/>
          <a:lstStyle/>
          <a:p>
            <a:endParaRPr lang="en-US"/>
          </a:p>
        </p:txBody>
      </p:sp>
      <p:pic>
        <p:nvPicPr>
          <p:cNvPr id="8" name="Picture 7" descr="Table&#10;&#10;Description automatically generated">
            <a:extLst>
              <a:ext uri="{FF2B5EF4-FFF2-40B4-BE49-F238E27FC236}">
                <a16:creationId xmlns:a16="http://schemas.microsoft.com/office/drawing/2014/main" id="{B8FDBED1-0309-49E2-B341-4939EBE0E2D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31361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A4AB2A-CAF3-4DBF-B8E2-ECB36CC55D62}"/>
              </a:ext>
            </a:extLst>
          </p:cNvPr>
          <p:cNvSpPr>
            <a:spLocks noGrp="1"/>
          </p:cNvSpPr>
          <p:nvPr>
            <p:ph type="title"/>
          </p:nvPr>
        </p:nvSpPr>
        <p:spPr/>
        <p:txBody>
          <a:bodyPr/>
          <a:lstStyle/>
          <a:p>
            <a:endParaRPr lang="en-US"/>
          </a:p>
        </p:txBody>
      </p:sp>
      <p:pic>
        <p:nvPicPr>
          <p:cNvPr id="7" name="Picture 6" descr="Chart, line chart&#10;&#10;Description automatically generated">
            <a:extLst>
              <a:ext uri="{FF2B5EF4-FFF2-40B4-BE49-F238E27FC236}">
                <a16:creationId xmlns:a16="http://schemas.microsoft.com/office/drawing/2014/main" id="{36BE9AB6-36D1-4767-A1F5-E2D394EE5A4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92738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F459B0-C1C2-4EFC-8B3F-DB641DD82F8D}"/>
              </a:ext>
            </a:extLst>
          </p:cNvPr>
          <p:cNvSpPr>
            <a:spLocks noGrp="1"/>
          </p:cNvSpPr>
          <p:nvPr>
            <p:ph type="title"/>
          </p:nvPr>
        </p:nvSpPr>
        <p:spPr/>
        <p:txBody>
          <a:bodyPr/>
          <a:lstStyle/>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B763B860-735B-4E26-9C1E-9B7ADBB85CA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55105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F4AF7B-3A2D-407F-A280-B341201C6978}"/>
              </a:ext>
            </a:extLst>
          </p:cNvPr>
          <p:cNvSpPr>
            <a:spLocks noGrp="1"/>
          </p:cNvSpPr>
          <p:nvPr>
            <p:ph type="title"/>
          </p:nvPr>
        </p:nvSpPr>
        <p:spPr/>
        <p:txBody>
          <a:bodyPr/>
          <a:lstStyle/>
          <a:p>
            <a:endParaRPr lang="en-US"/>
          </a:p>
        </p:txBody>
      </p:sp>
      <p:pic>
        <p:nvPicPr>
          <p:cNvPr id="5" name="Picture 4" descr="Chart, line chart&#10;&#10;Description automatically generated">
            <a:extLst>
              <a:ext uri="{FF2B5EF4-FFF2-40B4-BE49-F238E27FC236}">
                <a16:creationId xmlns:a16="http://schemas.microsoft.com/office/drawing/2014/main" id="{8385F99D-756A-4922-A197-2014238A604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60675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3C1A08-CB14-4DCB-BF9A-E7B55BDDD194}"/>
              </a:ext>
            </a:extLst>
          </p:cNvPr>
          <p:cNvSpPr>
            <a:spLocks noGrp="1"/>
          </p:cNvSpPr>
          <p:nvPr>
            <p:ph type="title"/>
          </p:nvPr>
        </p:nvSpPr>
        <p:spPr/>
        <p:txBody>
          <a:bodyPr/>
          <a:lstStyle/>
          <a:p>
            <a:endParaRPr lang="en-US"/>
          </a:p>
        </p:txBody>
      </p:sp>
      <p:pic>
        <p:nvPicPr>
          <p:cNvPr id="5" name="Picture 4" descr="Chart&#10;&#10;Description automatically generated">
            <a:extLst>
              <a:ext uri="{FF2B5EF4-FFF2-40B4-BE49-F238E27FC236}">
                <a16:creationId xmlns:a16="http://schemas.microsoft.com/office/drawing/2014/main" id="{9E7FAB5B-9965-49BC-9C01-592A58B38BB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339220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03CB7A-E0C1-4629-BD13-CCB1B9483A8F}"/>
              </a:ext>
            </a:extLst>
          </p:cNvPr>
          <p:cNvSpPr>
            <a:spLocks noGrp="1"/>
          </p:cNvSpPr>
          <p:nvPr>
            <p:ph type="title"/>
          </p:nvPr>
        </p:nvSpPr>
        <p:spPr/>
        <p:txBody>
          <a:bodyPr/>
          <a:lstStyle/>
          <a:p>
            <a:endParaRPr lang="en-US"/>
          </a:p>
        </p:txBody>
      </p:sp>
      <p:pic>
        <p:nvPicPr>
          <p:cNvPr id="5" name="Picture 4" descr="Chart&#10;&#10;Description automatically generated">
            <a:extLst>
              <a:ext uri="{FF2B5EF4-FFF2-40B4-BE49-F238E27FC236}">
                <a16:creationId xmlns:a16="http://schemas.microsoft.com/office/drawing/2014/main" id="{704D7614-0FB4-42DB-AFB8-710FB511836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131633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D8E837-5D2C-4FB3-AC36-C75920845756}"/>
              </a:ext>
            </a:extLst>
          </p:cNvPr>
          <p:cNvSpPr>
            <a:spLocks noGrp="1"/>
          </p:cNvSpPr>
          <p:nvPr>
            <p:ph type="title"/>
          </p:nvPr>
        </p:nvSpPr>
        <p:spPr/>
        <p:txBody>
          <a:bodyPr/>
          <a:lstStyle/>
          <a:p>
            <a:endParaRPr lang="en-US"/>
          </a:p>
        </p:txBody>
      </p:sp>
      <p:pic>
        <p:nvPicPr>
          <p:cNvPr id="5" name="Picture 4" descr="Chart&#10;&#10;Description automatically generated with medium confidence">
            <a:extLst>
              <a:ext uri="{FF2B5EF4-FFF2-40B4-BE49-F238E27FC236}">
                <a16:creationId xmlns:a16="http://schemas.microsoft.com/office/drawing/2014/main" id="{FE1FE481-9FD2-4CC1-A9DD-966656EE1FC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041835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D26BC-3E82-4C00-905E-C215DC4FE260}"/>
              </a:ext>
            </a:extLst>
          </p:cNvPr>
          <p:cNvSpPr>
            <a:spLocks noGrp="1"/>
          </p:cNvSpPr>
          <p:nvPr>
            <p:ph type="title"/>
          </p:nvPr>
        </p:nvSpPr>
        <p:spPr/>
        <p:txBody>
          <a:bodyPr/>
          <a:lstStyle/>
          <a:p>
            <a:endParaRPr lang="en-US"/>
          </a:p>
        </p:txBody>
      </p:sp>
      <p:pic>
        <p:nvPicPr>
          <p:cNvPr id="5" name="Picture 4" descr="Map&#10;&#10;Description automatically generated with medium confidence">
            <a:extLst>
              <a:ext uri="{FF2B5EF4-FFF2-40B4-BE49-F238E27FC236}">
                <a16:creationId xmlns:a16="http://schemas.microsoft.com/office/drawing/2014/main" id="{8780B33D-38AA-42F4-BDAE-13B378B6776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697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text, application&#10;&#10;Description automatically generated">
            <a:extLst>
              <a:ext uri="{FF2B5EF4-FFF2-40B4-BE49-F238E27FC236}">
                <a16:creationId xmlns:a16="http://schemas.microsoft.com/office/drawing/2014/main" id="{5F06EAAC-D71E-4F9C-AF3A-5D7DCD99899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91410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83E5F5-2F69-4230-804E-ECF8163AAD66}"/>
              </a:ext>
            </a:extLst>
          </p:cNvPr>
          <p:cNvSpPr>
            <a:spLocks noGrp="1"/>
          </p:cNvSpPr>
          <p:nvPr>
            <p:ph type="title"/>
          </p:nvPr>
        </p:nvSpPr>
        <p:spPr/>
        <p:txBody>
          <a:bodyPr/>
          <a:lstStyle/>
          <a:p>
            <a:endParaRPr lang="en-US"/>
          </a:p>
        </p:txBody>
      </p:sp>
      <p:pic>
        <p:nvPicPr>
          <p:cNvPr id="8" name="Picture 7" descr="Table&#10;&#10;Description automatically generated">
            <a:extLst>
              <a:ext uri="{FF2B5EF4-FFF2-40B4-BE49-F238E27FC236}">
                <a16:creationId xmlns:a16="http://schemas.microsoft.com/office/drawing/2014/main" id="{0111F944-8148-4ABC-BB9F-CB1283E55EE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95321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033089-E857-407D-BDA4-B2FB4FA19425}"/>
              </a:ext>
            </a:extLst>
          </p:cNvPr>
          <p:cNvSpPr>
            <a:spLocks noGrp="1"/>
          </p:cNvSpPr>
          <p:nvPr>
            <p:ph type="title"/>
          </p:nvPr>
        </p:nvSpPr>
        <p:spPr/>
        <p:txBody>
          <a:bodyPr/>
          <a:lstStyle/>
          <a:p>
            <a:endParaRPr lang="en-US"/>
          </a:p>
        </p:txBody>
      </p:sp>
      <p:pic>
        <p:nvPicPr>
          <p:cNvPr id="5" name="Picture 4" descr="Graphical user interface, application, PowerPoint&#10;&#10;Description automatically generated">
            <a:extLst>
              <a:ext uri="{FF2B5EF4-FFF2-40B4-BE49-F238E27FC236}">
                <a16:creationId xmlns:a16="http://schemas.microsoft.com/office/drawing/2014/main" id="{8B4EACAC-DC4E-4BAA-9EB1-929B940D545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72453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52191E-DEB0-4BB8-9D76-4D3D0FDD8A77}"/>
              </a:ext>
            </a:extLst>
          </p:cNvPr>
          <p:cNvSpPr>
            <a:spLocks noGrp="1"/>
          </p:cNvSpPr>
          <p:nvPr>
            <p:ph type="title"/>
          </p:nvPr>
        </p:nvSpPr>
        <p:spPr/>
        <p:txBody>
          <a:bodyPr/>
          <a:lstStyle/>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7AC33B61-3A8E-4C05-992A-3EAED965FE5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41862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82AE92-D660-41ED-A10F-E7E2A5604CCC}"/>
              </a:ext>
            </a:extLst>
          </p:cNvPr>
          <p:cNvSpPr>
            <a:spLocks noGrp="1"/>
          </p:cNvSpPr>
          <p:nvPr>
            <p:ph type="title"/>
          </p:nvPr>
        </p:nvSpPr>
        <p:spPr/>
        <p:txBody>
          <a:bodyPr/>
          <a:lstStyle/>
          <a:p>
            <a:endParaRPr lang="en-US"/>
          </a:p>
        </p:txBody>
      </p:sp>
      <p:pic>
        <p:nvPicPr>
          <p:cNvPr id="5" name="Picture 4" descr="Chart, line chart&#10;&#10;Description automatically generated">
            <a:extLst>
              <a:ext uri="{FF2B5EF4-FFF2-40B4-BE49-F238E27FC236}">
                <a16:creationId xmlns:a16="http://schemas.microsoft.com/office/drawing/2014/main" id="{F92DC3B8-E849-47F7-8A6A-2BCCBE61F30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65296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63618-A363-4F9A-BD30-F3B5577ACE51}"/>
              </a:ext>
            </a:extLst>
          </p:cNvPr>
          <p:cNvSpPr>
            <a:spLocks noGrp="1"/>
          </p:cNvSpPr>
          <p:nvPr>
            <p:ph type="title"/>
          </p:nvPr>
        </p:nvSpPr>
        <p:spPr/>
        <p:txBody>
          <a:bodyPr/>
          <a:lstStyle/>
          <a:p>
            <a:endParaRPr lang="en-US"/>
          </a:p>
        </p:txBody>
      </p:sp>
      <p:pic>
        <p:nvPicPr>
          <p:cNvPr id="5" name="Picture 4" descr="Chart, bar chart, histogram&#10;&#10;Description automatically generated">
            <a:extLst>
              <a:ext uri="{FF2B5EF4-FFF2-40B4-BE49-F238E27FC236}">
                <a16:creationId xmlns:a16="http://schemas.microsoft.com/office/drawing/2014/main" id="{D594B12A-729A-4845-802B-AD7EF956E85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24182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id="{F0BD4BA0-CDD0-4788-ABB5-5CDB18899DE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1531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hart, histogram&#10;&#10;Description automatically generated">
            <a:extLst>
              <a:ext uri="{FF2B5EF4-FFF2-40B4-BE49-F238E27FC236}">
                <a16:creationId xmlns:a16="http://schemas.microsoft.com/office/drawing/2014/main" id="{20DE254F-4AEB-4A6D-9762-7D545512AE5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5332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02D166-6F06-43B1-8DB3-800AA030C5B4}"/>
              </a:ext>
            </a:extLst>
          </p:cNvPr>
          <p:cNvSpPr>
            <a:spLocks noGrp="1"/>
          </p:cNvSpPr>
          <p:nvPr>
            <p:ph type="title"/>
          </p:nvPr>
        </p:nvSpPr>
        <p:spPr/>
        <p:txBody>
          <a:bodyPr/>
          <a:lstStyle/>
          <a:p>
            <a:endParaRPr lang="en-US"/>
          </a:p>
        </p:txBody>
      </p:sp>
      <p:pic>
        <p:nvPicPr>
          <p:cNvPr id="9" name="Picture 8" descr="Graphical user interface, text, application, email&#10;&#10;Description automatically generated">
            <a:extLst>
              <a:ext uri="{FF2B5EF4-FFF2-40B4-BE49-F238E27FC236}">
                <a16:creationId xmlns:a16="http://schemas.microsoft.com/office/drawing/2014/main" id="{C7D36EF8-29AF-4D64-91F3-9BB3D926E4D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72309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83475</TotalTime>
  <Words>10883</Words>
  <Application>Microsoft Office PowerPoint</Application>
  <PresentationFormat>On-screen Show (4:3)</PresentationFormat>
  <Paragraphs>417</Paragraphs>
  <Slides>75</Slides>
  <Notes>75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75</vt:i4>
      </vt:variant>
    </vt:vector>
  </HeadingPairs>
  <TitlesOfParts>
    <vt:vector size="83" baseType="lpstr">
      <vt:lpstr>Arial</vt:lpstr>
      <vt:lpstr>Arial Narrow</vt:lpstr>
      <vt:lpstr>Calibri</vt:lpstr>
      <vt:lpstr>Courier New</vt:lpstr>
      <vt:lpstr>Trebuchet MS</vt:lpstr>
      <vt:lpstr>Wingdings</vt:lpstr>
      <vt:lpstr>Office Theme</vt:lpstr>
      <vt:lpstr>7_master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HIV Infection in Los Angeles County through 2013</dc:title>
  <dc:creator>Christina Hohe</dc:creator>
  <cp:lastModifiedBy>Grace Kim</cp:lastModifiedBy>
  <cp:revision>3260</cp:revision>
  <cp:lastPrinted>2020-12-03T15:47:06Z</cp:lastPrinted>
  <dcterms:created xsi:type="dcterms:W3CDTF">2014-04-10T22:07:33Z</dcterms:created>
  <dcterms:modified xsi:type="dcterms:W3CDTF">2021-10-14T16:44:15Z</dcterms:modified>
</cp:coreProperties>
</file>