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6" r:id="rId3"/>
    <p:sldId id="268" r:id="rId4"/>
    <p:sldId id="280" r:id="rId5"/>
    <p:sldId id="317" r:id="rId6"/>
    <p:sldId id="318" r:id="rId7"/>
    <p:sldId id="296" r:id="rId8"/>
    <p:sldId id="298" r:id="rId9"/>
    <p:sldId id="297" r:id="rId10"/>
    <p:sldId id="312" r:id="rId11"/>
    <p:sldId id="316" r:id="rId12"/>
    <p:sldId id="261" r:id="rId13"/>
    <p:sldId id="265" r:id="rId14"/>
    <p:sldId id="269" r:id="rId15"/>
    <p:sldId id="271" r:id="rId16"/>
    <p:sldId id="292" r:id="rId17"/>
    <p:sldId id="293" r:id="rId18"/>
    <p:sldId id="274" r:id="rId19"/>
    <p:sldId id="275" r:id="rId20"/>
    <p:sldId id="307" r:id="rId21"/>
    <p:sldId id="315" r:id="rId22"/>
    <p:sldId id="259" r:id="rId23"/>
    <p:sldId id="260" r:id="rId24"/>
    <p:sldId id="281" r:id="rId25"/>
    <p:sldId id="277" r:id="rId26"/>
    <p:sldId id="258" r:id="rId27"/>
    <p:sldId id="283" r:id="rId28"/>
    <p:sldId id="284" r:id="rId29"/>
    <p:sldId id="285" r:id="rId30"/>
    <p:sldId id="286" r:id="rId31"/>
    <p:sldId id="299" r:id="rId32"/>
    <p:sldId id="314" r:id="rId33"/>
    <p:sldId id="313" r:id="rId34"/>
    <p:sldId id="325" r:id="rId35"/>
    <p:sldId id="323" r:id="rId36"/>
    <p:sldId id="324" r:id="rId37"/>
    <p:sldId id="319" r:id="rId38"/>
    <p:sldId id="320" r:id="rId39"/>
    <p:sldId id="321" r:id="rId40"/>
    <p:sldId id="310" r:id="rId41"/>
    <p:sldId id="322" r:id="rId42"/>
    <p:sldId id="308" r:id="rId43"/>
    <p:sldId id="28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880" autoAdjust="0"/>
  </p:normalViewPr>
  <p:slideViewPr>
    <p:cSldViewPr>
      <p:cViewPr>
        <p:scale>
          <a:sx n="100" d="100"/>
          <a:sy n="100" d="100"/>
        </p:scale>
        <p:origin x="-70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56BBB-D704-4838-8728-10ABF6C7E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E07C7-4893-4345-81B4-E848DFF8307D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shows New Positivity HIV Rates by Service Planning Area for Calendar Year 2007.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39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Two or more afflictions, interacting synergistically, contributing to excess burden of disease in a population</a:t>
            </a:r>
          </a:p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Linked epidemics, interacting epidemics, connected epidemics, co-occurring epidemics, co-morbidities, and clusters of health-related crises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56BBB-D704-4838-8728-10ABF6C7EB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Two or more afflictions, interacting synergistically, contributing to excess burden of disease in a population</a:t>
            </a:r>
          </a:p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Linked epidemics, interacting epidemics, connected epidemics, co-occurring epidemics, co-morbidities, and clusters of health-related crises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56BBB-D704-4838-8728-10ABF6C7EB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Two or more afflictions, interacting synergistically, contributing to excess burden of disease in a population</a:t>
            </a:r>
          </a:p>
          <a:p>
            <a:pPr eaLnBrk="1" hangingPunct="1">
              <a:spcAft>
                <a:spcPts val="1000"/>
              </a:spcAft>
            </a:pPr>
            <a:r>
              <a:rPr lang="en-US" sz="1200" dirty="0" smtClean="0">
                <a:latin typeface="Arial" charset="0"/>
                <a:cs typeface="Arial" charset="0"/>
              </a:rPr>
              <a:t>Linked epidemics, interacting epidemics, connected epidemics, co-occurring epidemics, co-morbidities, and clusters of health-related crises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56BBB-D704-4838-8728-10ABF6C7EB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24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This is an optional map slide.</a:t>
            </a:r>
            <a:r>
              <a:rPr lang="en-US" smtClean="0"/>
              <a:t>  This map was developed from the HIV Epidemiology Program’s Semi Annual Surveillance Report and shows AIDS cases identified in CY2007 by Health District.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04800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46DB70-5FB7-4404-A57E-09E560A0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D5E3-99A7-4BD0-A2BC-03FF4CC53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D44C-8F8A-4862-9063-2943CE25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1DA6-F724-451F-9A5D-78D6F2043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240B-50FC-4370-A4FE-D509F18B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74B3-947A-49D4-BB88-E60FDF49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4E60-4507-43E8-853A-7F9E4525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DD80-24E2-400E-B9ED-09FA5745B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B83A-CDCC-4C63-B386-7AE810B7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24F0-CFE6-4D46-BE91-D41F55AB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11C1-B7F3-4224-A97B-E4206684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tu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Picture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DD41056-788C-423F-8273-71E80D88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9.emf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22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27.emf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4.emf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4.emf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4.emf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348150-1BDD-4E48-BFEF-62EACDE545D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Spatial Analysis of HIV and STD Disease Burden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76200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Mike </a:t>
            </a:r>
            <a:r>
              <a:rPr lang="en-US" dirty="0" err="1" smtClean="0">
                <a:latin typeface="Arial" charset="0"/>
                <a:cs typeface="Arial" charset="0"/>
              </a:rPr>
              <a:t>Janson</a:t>
            </a:r>
            <a:r>
              <a:rPr lang="en-US" dirty="0" smtClean="0">
                <a:latin typeface="Arial" charset="0"/>
                <a:cs typeface="Arial" charset="0"/>
              </a:rPr>
              <a:t>, MPH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Chief, Research &amp; Evaluation Division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Office of AIDS Programs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Syndemic</a:t>
            </a:r>
            <a:r>
              <a:rPr lang="en-US" dirty="0" smtClean="0">
                <a:latin typeface="Arial" charset="0"/>
                <a:cs typeface="Arial" charset="0"/>
              </a:rPr>
              <a:t> Spatial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dirty="0" smtClean="0"/>
              <a:t>Analyze spatial relationships between multiple co-occurring epidemics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HIV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Syphilis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Gonorrhea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Hepatitis</a:t>
            </a:r>
            <a:r>
              <a:rPr lang="en-US" sz="2400" dirty="0" smtClean="0">
                <a:latin typeface="Arial" charset="0"/>
                <a:cs typeface="Arial" charset="0"/>
              </a:rPr>
              <a:t>														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2009 New HIV Cases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2,036 HIV cases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1,858 (91.2%) provided some type of residence address</a:t>
            </a:r>
          </a:p>
          <a:p>
            <a:pPr lvl="2" eaLnBrk="1" hangingPunct="1"/>
            <a:r>
              <a:rPr lang="en-US" sz="2200" dirty="0" smtClean="0">
                <a:latin typeface="Arial" charset="0"/>
                <a:cs typeface="Arial" charset="0"/>
              </a:rPr>
              <a:t>1,731 (93.2% match rate) could be </a:t>
            </a:r>
            <a:r>
              <a:rPr lang="en-US" sz="2200" dirty="0" err="1" smtClean="0">
                <a:latin typeface="Arial" charset="0"/>
                <a:cs typeface="Arial" charset="0"/>
              </a:rPr>
              <a:t>geocoded</a:t>
            </a:r>
            <a:r>
              <a:rPr lang="en-US" sz="2200" dirty="0" smtClean="0">
                <a:latin typeface="Arial" charset="0"/>
                <a:cs typeface="Arial" charset="0"/>
              </a:rPr>
              <a:t> to exact location</a:t>
            </a:r>
          </a:p>
          <a:p>
            <a:pPr lvl="2" eaLnBrk="1" hangingPunct="1"/>
            <a:r>
              <a:rPr lang="en-US" sz="2200" dirty="0" smtClean="0">
                <a:latin typeface="Arial" charset="0"/>
                <a:cs typeface="Arial" charset="0"/>
              </a:rPr>
              <a:t>127 (6.8%) could be </a:t>
            </a:r>
            <a:r>
              <a:rPr lang="en-US" sz="2200" dirty="0" err="1" smtClean="0">
                <a:latin typeface="Arial" charset="0"/>
                <a:cs typeface="Arial" charset="0"/>
              </a:rPr>
              <a:t>geocoded</a:t>
            </a:r>
            <a:r>
              <a:rPr lang="en-US" sz="2200" dirty="0" smtClean="0">
                <a:latin typeface="Arial" charset="0"/>
                <a:cs typeface="Arial" charset="0"/>
              </a:rPr>
              <a:t> to the zip code </a:t>
            </a:r>
            <a:r>
              <a:rPr lang="en-US" sz="2200" dirty="0" err="1" smtClean="0">
                <a:latin typeface="Arial" charset="0"/>
                <a:cs typeface="Arial" charset="0"/>
              </a:rPr>
              <a:t>centroid</a:t>
            </a:r>
            <a:r>
              <a:rPr lang="en-US" sz="2200" dirty="0" smtClean="0">
                <a:latin typeface="Arial" charset="0"/>
                <a:cs typeface="Arial" charset="0"/>
              </a:rPr>
              <a:t> (included homeless and those who gave a PO Box)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Exact location cases were included in the cluster analysis</a:t>
            </a:r>
          </a:p>
          <a:p>
            <a:pPr lvl="1" eaLnBrk="1" hangingPunct="1"/>
            <a:r>
              <a:rPr lang="en-US" dirty="0" err="1" smtClean="0">
                <a:latin typeface="Arial" charset="0"/>
                <a:cs typeface="Arial" charset="0"/>
              </a:rPr>
              <a:t>Centroid</a:t>
            </a:r>
            <a:r>
              <a:rPr lang="en-US" dirty="0" smtClean="0">
                <a:latin typeface="Arial" charset="0"/>
                <a:cs typeface="Arial" charset="0"/>
              </a:rPr>
              <a:t> cases were not included in the preliminary analysis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2009 STD Cases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Syphilis</a:t>
            </a:r>
          </a:p>
          <a:p>
            <a:pPr lvl="1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2,641 cases </a:t>
            </a:r>
            <a:r>
              <a:rPr lang="en-US" dirty="0" err="1" smtClean="0">
                <a:latin typeface="Arial" charset="0"/>
                <a:cs typeface="Arial" charset="0"/>
              </a:rPr>
              <a:t>geocoded</a:t>
            </a:r>
            <a:r>
              <a:rPr lang="en-US" dirty="0" smtClean="0">
                <a:latin typeface="Arial" charset="0"/>
                <a:cs typeface="Arial" charset="0"/>
              </a:rPr>
              <a:t> by residence address</a:t>
            </a:r>
          </a:p>
          <a:p>
            <a:pPr lvl="2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1,042 (39.5%) reported HIV co-infection (self-report)</a:t>
            </a:r>
          </a:p>
          <a:p>
            <a:pPr lvl="2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1,597 (60.5%) reported no HIV</a:t>
            </a:r>
          </a:p>
          <a:p>
            <a:pPr lvl="2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2 cases had missing HIV results</a:t>
            </a:r>
          </a:p>
          <a:p>
            <a:pPr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Gonorrhea</a:t>
            </a:r>
          </a:p>
          <a:p>
            <a:pPr lvl="1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7,918 </a:t>
            </a:r>
            <a:r>
              <a:rPr lang="en-US" dirty="0" err="1" smtClean="0">
                <a:latin typeface="Arial" charset="0"/>
                <a:cs typeface="Arial" charset="0"/>
              </a:rPr>
              <a:t>geocoded</a:t>
            </a:r>
            <a:r>
              <a:rPr lang="en-US" dirty="0" smtClean="0">
                <a:latin typeface="Arial" charset="0"/>
                <a:cs typeface="Arial" charset="0"/>
              </a:rPr>
              <a:t> by residence address</a:t>
            </a:r>
          </a:p>
          <a:p>
            <a:pPr lvl="1" eaLnBrk="1" hangingPunct="1">
              <a:spcAft>
                <a:spcPts val="4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No HIV results available for this analysis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Cluster Analysis Methodology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Assess spatial distributions of HIV and STD cases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Average Nearest Neighbor (ANN) statistic</a:t>
            </a:r>
          </a:p>
          <a:p>
            <a:pPr lvl="2" eaLnBrk="1" hangingPunct="1">
              <a:spcAft>
                <a:spcPts val="1000"/>
              </a:spcAft>
            </a:pPr>
            <a:r>
              <a:rPr lang="en-US" sz="2000" dirty="0" smtClean="0">
                <a:latin typeface="Arial" charset="0"/>
                <a:cs typeface="Arial" charset="0"/>
              </a:rPr>
              <a:t>Calculates actual mean distance between cases and compares that mean to a hypothetical random distribution</a:t>
            </a:r>
          </a:p>
          <a:p>
            <a:pPr lvl="2" eaLnBrk="1" hangingPunct="1">
              <a:spcAft>
                <a:spcPts val="1000"/>
              </a:spcAft>
            </a:pPr>
            <a:r>
              <a:rPr lang="en-US" sz="2000" dirty="0" smtClean="0">
                <a:latin typeface="Arial" charset="0"/>
                <a:cs typeface="Arial" charset="0"/>
              </a:rPr>
              <a:t>Statistic used to describe the variation in spatial data</a:t>
            </a:r>
          </a:p>
          <a:p>
            <a:pPr lvl="2" eaLnBrk="1" hangingPunct="1">
              <a:spcAft>
                <a:spcPts val="1000"/>
              </a:spcAft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2" eaLnBrk="1" hangingPunct="1">
              <a:spcAft>
                <a:spcPts val="1000"/>
              </a:spcAft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</a:t>
            </a:r>
            <a:r>
              <a:rPr lang="en-US" sz="2600" dirty="0" smtClean="0">
                <a:latin typeface="Arial" charset="0"/>
                <a:cs typeface="Arial" charset="0"/>
              </a:rPr>
              <a:t>Are cases clustered or dispersed???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4783074"/>
            <a:ext cx="1361694" cy="703326"/>
          </a:xfrm>
          <a:prstGeom prst="rightArrow">
            <a:avLst/>
          </a:prstGeom>
          <a:solidFill>
            <a:srgbClr val="4784FF"/>
          </a:solidFill>
          <a:ln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942" t="9905" r="31781" b="18476"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152400"/>
            <a:ext cx="2590800" cy="518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HIV Case Distribution,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598" t="9905" r="30794" b="17714"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2521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Syphilis Case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Distribution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597" t="9905" r="30359" b="17714"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Gonorrhea Spatial Distribution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Cluster Analysis Methodology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Conclude that HIV and STD cases are clustered and that the clusters can not be explained by chance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Spatial characteristics are a factor in HIV and STD cases</a:t>
            </a:r>
          </a:p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000"/>
              </a:spcAft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             Identify and locate clusters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4554474"/>
            <a:ext cx="1361694" cy="703326"/>
          </a:xfrm>
          <a:prstGeom prst="rightArrow">
            <a:avLst/>
          </a:prstGeom>
          <a:solidFill>
            <a:srgbClr val="4784FF"/>
          </a:solidFill>
          <a:ln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Cluster Analysis Methodology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Nearest Neighbor Hierarchical Clustering (</a:t>
            </a:r>
            <a:r>
              <a:rPr lang="en-US" sz="2800" dirty="0" err="1" smtClean="0">
                <a:latin typeface="Arial" charset="0"/>
                <a:cs typeface="Arial" charset="0"/>
              </a:rPr>
              <a:t>Nnh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Used when geographical characteristics are believed to be relevant to the health outcome (Smith, </a:t>
            </a:r>
            <a:r>
              <a:rPr lang="en-US" sz="2400" dirty="0" err="1" smtClean="0">
                <a:latin typeface="Arial" charset="0"/>
                <a:cs typeface="Arial" charset="0"/>
              </a:rPr>
              <a:t>Goodchild</a:t>
            </a:r>
            <a:r>
              <a:rPr lang="en-US" sz="2400" dirty="0" smtClean="0">
                <a:latin typeface="Arial" charset="0"/>
                <a:cs typeface="Arial" charset="0"/>
              </a:rPr>
              <a:t>, Longley, 2011) 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Cases are considered a cluster if they fall within the expected mean distance +/- a confidence interval obtained from the standard error  (</a:t>
            </a:r>
            <a:r>
              <a:rPr lang="en-US" sz="2400" dirty="0" err="1" smtClean="0">
                <a:latin typeface="Arial" charset="0"/>
                <a:cs typeface="Arial" charset="0"/>
              </a:rPr>
              <a:t>Mictchell</a:t>
            </a:r>
            <a:r>
              <a:rPr lang="en-US" sz="2400" dirty="0" smtClean="0">
                <a:latin typeface="Arial" charset="0"/>
                <a:cs typeface="Arial" charset="0"/>
              </a:rPr>
              <a:t>, 2005)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Can be single or multi-level</a:t>
            </a:r>
          </a:p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HIV Prevention Strategy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733800"/>
            <a:ext cx="7010400" cy="152400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   Where should we focus our prevention efforts to make the largest impact with resources we have?</a:t>
            </a:r>
            <a:endParaRPr lang="en-US" sz="2600" dirty="0" smtClean="0"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4114800"/>
            <a:ext cx="1361694" cy="703326"/>
          </a:xfrm>
          <a:prstGeom prst="rightArrow">
            <a:avLst/>
          </a:prstGeom>
          <a:solidFill>
            <a:srgbClr val="4784FF"/>
          </a:solidFill>
          <a:ln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1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Assessing effective interventions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tell us which </a:t>
            </a:r>
            <a:r>
              <a:rPr lang="en-US" sz="3400" kern="0" dirty="0" smtClean="0">
                <a:solidFill>
                  <a:schemeClr val="bg1"/>
                </a:solidFill>
                <a:cs typeface="Arial" charset="0"/>
              </a:rPr>
              <a:t>strategies will make the most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Nnh</a:t>
            </a:r>
            <a:r>
              <a:rPr lang="en-US" dirty="0" smtClean="0"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Single-level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Identifies the largest clusters at the County level</a:t>
            </a:r>
          </a:p>
          <a:p>
            <a:pPr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Multi-level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Identifies multiple levels of clusters (County, city area, neighborhood)</a:t>
            </a:r>
          </a:p>
          <a:p>
            <a:pPr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Cluster Count Criteria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Minimum 1% of cases </a:t>
            </a:r>
          </a:p>
          <a:p>
            <a:pPr eaLnBrk="1" hangingPunct="1">
              <a:spcAft>
                <a:spcPts val="1000"/>
              </a:spcAft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circle"/>
          <p:cNvSpPr/>
          <p:nvPr/>
        </p:nvSpPr>
        <p:spPr>
          <a:xfrm>
            <a:off x="152400" y="1066800"/>
            <a:ext cx="8382000" cy="228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Preliminary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err="1" smtClean="0">
                <a:solidFill>
                  <a:schemeClr val="bg1"/>
                </a:solidFill>
              </a:rPr>
              <a:t>Nnh</a:t>
            </a:r>
            <a:r>
              <a:rPr lang="en-US" sz="3100" dirty="0" smtClean="0">
                <a:solidFill>
                  <a:schemeClr val="bg1"/>
                </a:solidFill>
              </a:rPr>
              <a:t> Cluster Analysis:  2009 New HIV Cases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ource"/>
          <p:cNvSpPr txBox="1">
            <a:spLocks noChangeArrowheads="1"/>
          </p:cNvSpPr>
          <p:nvPr/>
        </p:nvSpPr>
        <p:spPr bwMode="auto">
          <a:xfrm>
            <a:off x="228600" y="54864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New HIV Cases, HIV Epidemiology Program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8" name="1 SD dist"/>
          <p:cNvPicPr/>
          <p:nvPr/>
        </p:nvPicPr>
        <p:blipFill>
          <a:blip r:embed="rId5" cstate="print"/>
          <a:srcRect l="3852" t="43614" r="78128" b="40342"/>
          <a:stretch>
            <a:fillRect/>
          </a:stretch>
        </p:blipFill>
        <p:spPr bwMode="auto">
          <a:xfrm>
            <a:off x="228600" y="114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SD label"/>
          <p:cNvSpPr txBox="1"/>
          <p:nvPr/>
        </p:nvSpPr>
        <p:spPr>
          <a:xfrm>
            <a:off x="152400" y="2743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68.2% of HIV Cases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39928" t="7624" r="23815" b="3307"/>
          <a:stretch>
            <a:fillRect/>
          </a:stretch>
        </p:blipFill>
        <p:spPr bwMode="auto">
          <a:xfrm>
            <a:off x="3048000" y="685800"/>
            <a:ext cx="43999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28600" y="152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Nnh</a:t>
            </a:r>
            <a:r>
              <a:rPr lang="en-US" sz="3000" dirty="0" smtClean="0">
                <a:solidFill>
                  <a:schemeClr val="bg1"/>
                </a:solidFill>
              </a:rPr>
              <a:t> Cluster Analysis:  2009 Syphilis + HIV Cases*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Syphilis Cases, STD Program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*HIV self-reported among Syphilis cases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1" name="1 SD dist"/>
          <p:cNvPicPr/>
          <p:nvPr/>
        </p:nvPicPr>
        <p:blipFill>
          <a:blip r:embed="rId5" cstate="print"/>
          <a:srcRect l="3852" t="43614" r="78128" b="40342"/>
          <a:stretch>
            <a:fillRect/>
          </a:stretch>
        </p:blipFill>
        <p:spPr bwMode="auto">
          <a:xfrm>
            <a:off x="228600" y="114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D label"/>
          <p:cNvSpPr txBox="1"/>
          <p:nvPr/>
        </p:nvSpPr>
        <p:spPr>
          <a:xfrm>
            <a:off x="152400" y="2743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68.2% of Syphilis-HIV Co-Infection Cases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40936" t="23498" r="18275" b="4189"/>
          <a:stretch>
            <a:fillRect/>
          </a:stretch>
        </p:blipFill>
        <p:spPr bwMode="auto">
          <a:xfrm>
            <a:off x="2884449" y="1143000"/>
            <a:ext cx="5649951" cy="571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Cluster Analysis:  2009 Syphilis w/o HIV Cases*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Syphilis Cases, STD Program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*HIV self-reported among Syphilis cases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1" name="1 SD dist"/>
          <p:cNvPicPr/>
          <p:nvPr/>
        </p:nvPicPr>
        <p:blipFill>
          <a:blip r:embed="rId5" cstate="print"/>
          <a:srcRect l="3852" t="43614" r="78128" b="40342"/>
          <a:stretch>
            <a:fillRect/>
          </a:stretch>
        </p:blipFill>
        <p:spPr bwMode="auto">
          <a:xfrm>
            <a:off x="228600" y="114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D label"/>
          <p:cNvSpPr txBox="1"/>
          <p:nvPr/>
        </p:nvSpPr>
        <p:spPr>
          <a:xfrm>
            <a:off x="152400" y="2743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68.2% of Syphilis w/o HIV Cases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 l="41943" t="7624" r="17268"/>
          <a:stretch>
            <a:fillRect/>
          </a:stretch>
        </p:blipFill>
        <p:spPr bwMode="auto">
          <a:xfrm>
            <a:off x="3124200" y="685800"/>
            <a:ext cx="47727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4750" r="24318"/>
          <a:stretch>
            <a:fillRect/>
          </a:stretch>
        </p:blipFill>
        <p:spPr bwMode="auto">
          <a:xfrm>
            <a:off x="685800" y="0"/>
            <a:ext cx="7101122" cy="68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uster 1"/>
          <p:cNvSpPr/>
          <p:nvPr/>
        </p:nvSpPr>
        <p:spPr>
          <a:xfrm rot="20143492">
            <a:off x="3567121" y="4072231"/>
            <a:ext cx="1447800" cy="146961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cluster 2"/>
          <p:cNvSpPr/>
          <p:nvPr/>
        </p:nvSpPr>
        <p:spPr>
          <a:xfrm>
            <a:off x="4267200" y="5410200"/>
            <a:ext cx="1143000" cy="14478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5" name="cluster 3"/>
          <p:cNvSpPr/>
          <p:nvPr/>
        </p:nvSpPr>
        <p:spPr>
          <a:xfrm>
            <a:off x="2590800" y="3048000"/>
            <a:ext cx="16002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cluster 5"/>
          <p:cNvSpPr/>
          <p:nvPr/>
        </p:nvSpPr>
        <p:spPr>
          <a:xfrm rot="20360976">
            <a:off x="4648200" y="304800"/>
            <a:ext cx="1066800" cy="1676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" name="cluster 4"/>
          <p:cNvSpPr/>
          <p:nvPr/>
        </p:nvSpPr>
        <p:spPr>
          <a:xfrm rot="1455522">
            <a:off x="4822728" y="3997374"/>
            <a:ext cx="2244562" cy="1143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334000"/>
            <a:ext cx="3048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new HIV cases, HIV Epidemiology Program; 2009 new STD cases, STD Program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114800" y="2362200"/>
            <a:ext cx="2209800" cy="914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572000" y="2362200"/>
            <a:ext cx="1752600" cy="1752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372100" y="3009900"/>
            <a:ext cx="1600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152900" y="3467100"/>
            <a:ext cx="3276600" cy="1066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5638800" y="1676400"/>
            <a:ext cx="8382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0800" y="1981200"/>
            <a:ext cx="2209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n=1,452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83.9% of HIV Cases in LAC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Cluster"/>
          <p:cNvPicPr>
            <a:picLocks noChangeAspect="1" noChangeArrowheads="1"/>
          </p:cNvPicPr>
          <p:nvPr/>
        </p:nvPicPr>
        <p:blipFill>
          <a:blip r:embed="rId4" cstate="print"/>
          <a:srcRect l="11655" t="18108" r="10672" b="18124"/>
          <a:stretch>
            <a:fillRect/>
          </a:stretch>
        </p:blipFill>
        <p:spPr bwMode="auto">
          <a:xfrm>
            <a:off x="1066800" y="685800"/>
            <a:ext cx="580480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Legen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667125"/>
            <a:ext cx="1860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Leg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10200"/>
            <a:ext cx="249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838200"/>
          <a:ext cx="3581400" cy="370840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2514600"/>
                <a:gridCol w="1066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HIV Demographic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African-American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27.8%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81.5%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18.5%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Latino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44.4%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90.7%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23.8%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97.4%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9" name="Title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Central Cluster, 2009 HIV and Syphilis Burden 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4419600"/>
          <a:ext cx="3581401" cy="22250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1937479"/>
                <a:gridCol w="821961"/>
                <a:gridCol w="8219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700" dirty="0" smtClean="0"/>
                        <a:t>Disease Burden</a:t>
                      </a:r>
                      <a:r>
                        <a:rPr lang="en-US" sz="1700" baseline="0" dirty="0" smtClean="0"/>
                        <a:t>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861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46.3%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Syphilis +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642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58.5%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Syphilis</a:t>
                      </a:r>
                      <a:r>
                        <a:rPr lang="en-US" sz="1700" baseline="0" dirty="0" smtClean="0"/>
                        <a:t>  no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712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44.6%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Gonorrhea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3,330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42.1%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South Cluster, 2009 HIV and Syphilis Burden 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982" r="13743"/>
          <a:stretch>
            <a:fillRect/>
          </a:stretch>
        </p:blipFill>
        <p:spPr bwMode="auto">
          <a:xfrm>
            <a:off x="1113454" y="685800"/>
            <a:ext cx="566834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838200"/>
          <a:ext cx="3429000" cy="40792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2407596"/>
                <a:gridCol w="102140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HIV Demographic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African-American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24.5%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     </a:t>
                      </a:r>
                      <a:r>
                        <a:rPr lang="en-US" sz="1700" dirty="0" smtClean="0"/>
                        <a:t>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83.3%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16.7%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Latino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44.2%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83.0%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17.0%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White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26.7%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91.8%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8.2%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30" name="Le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10200"/>
            <a:ext cx="249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4419600"/>
          <a:ext cx="3581401" cy="22250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1937479"/>
                <a:gridCol w="821961"/>
                <a:gridCol w="8219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700" dirty="0" smtClean="0"/>
                        <a:t>Disease Burden</a:t>
                      </a:r>
                      <a:r>
                        <a:rPr lang="en-US" sz="1700" baseline="0" dirty="0" smtClean="0"/>
                        <a:t>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318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18.4%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Syphilis +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Syphilis</a:t>
                      </a:r>
                      <a:r>
                        <a:rPr lang="en-US" sz="1700" baseline="0" dirty="0" smtClean="0"/>
                        <a:t>  no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222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13.9%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Gonorrhea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1,613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Northwest Cluster, 2009 HIV and Syphilis Burden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New HIV Cases, HIV Epidemiology Program; 2009 New Syphilis Cases, 2009 HIV Cases, STD Program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1729" t="11377" r="4679" b="4608"/>
          <a:stretch>
            <a:fillRect/>
          </a:stretch>
        </p:blipFill>
        <p:spPr bwMode="auto">
          <a:xfrm>
            <a:off x="41988" y="944696"/>
            <a:ext cx="9102012" cy="537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Leg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410200"/>
            <a:ext cx="249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838200"/>
          <a:ext cx="3581400" cy="370840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2514600"/>
                <a:gridCol w="1066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HIV Demographic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African-American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17.2%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64.3%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35.7%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Latino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51.5%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89.4%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10.6%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16.6%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84.4%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15.6%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4419600"/>
          <a:ext cx="3581401" cy="22250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1937479"/>
                <a:gridCol w="821961"/>
                <a:gridCol w="8219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700" dirty="0" smtClean="0"/>
                        <a:t>Disease Burden</a:t>
                      </a:r>
                      <a:r>
                        <a:rPr lang="en-US" sz="1700" baseline="0" dirty="0" smtClean="0"/>
                        <a:t>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159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9.2%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Syphilis +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Syphilis</a:t>
                      </a:r>
                      <a:r>
                        <a:rPr lang="en-US" sz="1700" baseline="0" dirty="0" smtClean="0"/>
                        <a:t>  no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191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Gonorrhea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637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New HIV Cases, HIV Epidemiology Program; 2009 New Syphilis Cases, 2009 HIV Cases, STD Program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11225" t="7984" r="10722"/>
          <a:stretch>
            <a:fillRect/>
          </a:stretch>
        </p:blipFill>
        <p:spPr bwMode="auto">
          <a:xfrm>
            <a:off x="0" y="602226"/>
            <a:ext cx="9144000" cy="633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838200"/>
          <a:ext cx="3581400" cy="370840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2514600"/>
                <a:gridCol w="1066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HIV Demographic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African-American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11.5%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41.7%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58.3%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Latino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52.0%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98.2%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1.8%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26.9%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92.9%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7.1%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10200"/>
            <a:ext cx="249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East Cluster, 2009 HIV and Syphilis Burden 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4495800"/>
          <a:ext cx="3581401" cy="22250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1937479"/>
                <a:gridCol w="821961"/>
                <a:gridCol w="8219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700" dirty="0" smtClean="0"/>
                        <a:t>Disease Burden</a:t>
                      </a:r>
                      <a:r>
                        <a:rPr lang="en-US" sz="1700" baseline="0" dirty="0" smtClean="0"/>
                        <a:t>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Syphilis +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5.8%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Syphilis</a:t>
                      </a:r>
                      <a:r>
                        <a:rPr lang="en-US" sz="1700" baseline="0" dirty="0" smtClean="0"/>
                        <a:t>  no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118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7.4%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Gonorrhea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439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Spatial Analysis 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Services historically prioritized by Service Planning Area (SPA)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600" dirty="0" smtClean="0">
                <a:latin typeface="Arial" charset="0"/>
                <a:cs typeface="Arial" charset="0"/>
              </a:rPr>
              <a:t>Disease burden geographical differences are not explained by SPA boundaries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600" dirty="0" smtClean="0">
                <a:latin typeface="Arial" charset="0"/>
                <a:cs typeface="Arial" charset="0"/>
              </a:rPr>
              <a:t>The use of GIS allows for small-area analysis and spatial epidemiological techniques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600" dirty="0" smtClean="0">
                <a:latin typeface="Arial" charset="0"/>
                <a:cs typeface="Arial" charset="0"/>
              </a:rPr>
              <a:t>Recent agreements to share HIV and STD case data have allowed for a more accurate picture of overall HIV/STD disease burden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North Cluster, 2009 HIV and Syphilis Burden 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6836" t="4554" r="27843" b="2000"/>
          <a:stretch>
            <a:fillRect/>
          </a:stretch>
        </p:blipFill>
        <p:spPr bwMode="auto">
          <a:xfrm>
            <a:off x="1828800" y="838199"/>
            <a:ext cx="4970478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Le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10200"/>
            <a:ext cx="249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4419600"/>
          <a:ext cx="3581401" cy="222504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1937479"/>
                <a:gridCol w="821961"/>
                <a:gridCol w="8219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700" dirty="0" smtClean="0"/>
                        <a:t>Disease Burden</a:t>
                      </a:r>
                      <a:r>
                        <a:rPr lang="en-US" sz="1700" baseline="0" dirty="0" smtClean="0"/>
                        <a:t>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Syphilis +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&lt;5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Syphilis</a:t>
                      </a:r>
                      <a:r>
                        <a:rPr lang="en-US" sz="1700" baseline="0" dirty="0" smtClean="0"/>
                        <a:t>  no HIV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Gonorrhea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237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3.0%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838200"/>
          <a:ext cx="3581400" cy="3708400"/>
        </p:xfrm>
        <a:graphic>
          <a:graphicData uri="http://schemas.openxmlformats.org/drawingml/2006/table">
            <a:tbl>
              <a:tblPr firstCol="1" bandRow="1">
                <a:tableStyleId>{18603FDC-E32A-4AB5-989C-0864C3EAD2B8}</a:tableStyleId>
              </a:tblPr>
              <a:tblGrid>
                <a:gridCol w="2514600"/>
                <a:gridCol w="1066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HIV Demographic Summary</a:t>
                      </a:r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African-American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26.1%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66.7%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33.3%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Latino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34.7%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87.5%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12.5%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26.1%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67.7%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    Women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bg1"/>
                          </a:solidFill>
                        </a:rPr>
                        <a:t>33.3%</a:t>
                      </a:r>
                      <a:endParaRPr lang="en-US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Additional Spatial Factors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3735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Co-factors for HIV</a:t>
            </a:r>
          </a:p>
          <a:p>
            <a:pPr lvl="1" eaLnBrk="1" hangingPunct="1"/>
            <a:r>
              <a:rPr lang="en-US" sz="3200" dirty="0" smtClean="0">
                <a:latin typeface="Arial" charset="0"/>
                <a:cs typeface="Arial" charset="0"/>
              </a:rPr>
              <a:t>Meth use</a:t>
            </a:r>
          </a:p>
          <a:p>
            <a:pPr lvl="1" eaLnBrk="1" hangingPunct="1"/>
            <a:r>
              <a:rPr lang="en-US" sz="3200" dirty="0" smtClean="0">
                <a:latin typeface="Arial" charset="0"/>
                <a:cs typeface="Arial" charset="0"/>
              </a:rPr>
              <a:t>Alcohol use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3200" dirty="0" smtClean="0">
                <a:latin typeface="Arial" charset="0"/>
                <a:cs typeface="Arial" charset="0"/>
              </a:rPr>
              <a:t>Poverty</a:t>
            </a:r>
          </a:p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Indicators of risk</a:t>
            </a:r>
          </a:p>
          <a:p>
            <a:pPr lvl="1" eaLnBrk="1" hangingPunct="1"/>
            <a:r>
              <a:rPr lang="en-US" sz="3200" dirty="0" smtClean="0">
                <a:latin typeface="Arial" charset="0"/>
                <a:cs typeface="Arial" charset="0"/>
              </a:rPr>
              <a:t>Community Viral Load</a:t>
            </a:r>
          </a:p>
        </p:txBody>
      </p:sp>
      <p:sp>
        <p:nvSpPr>
          <p:cNvPr id="5" name="circle"/>
          <p:cNvSpPr/>
          <p:nvPr/>
        </p:nvSpPr>
        <p:spPr>
          <a:xfrm>
            <a:off x="609600" y="2895600"/>
            <a:ext cx="2743200" cy="838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circle"/>
          <p:cNvSpPr/>
          <p:nvPr/>
        </p:nvSpPr>
        <p:spPr>
          <a:xfrm>
            <a:off x="762000" y="4267200"/>
            <a:ext cx="4800600" cy="838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27340" r="17268"/>
          <a:stretch>
            <a:fillRect/>
          </a:stretch>
        </p:blipFill>
        <p:spPr bwMode="auto">
          <a:xfrm>
            <a:off x="2743018" y="335612"/>
            <a:ext cx="6400982" cy="65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438400"/>
            <a:ext cx="25558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55626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American Community Survey, 5-year estimates, U.S. Census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ot Spot"/>
          <p:cNvPicPr>
            <a:picLocks noChangeAspect="1" noChangeArrowheads="1"/>
          </p:cNvPicPr>
          <p:nvPr/>
        </p:nvPicPr>
        <p:blipFill>
          <a:blip r:embed="rId5" cstate="print"/>
          <a:srcRect l="27843" r="16765"/>
          <a:stretch>
            <a:fillRect/>
          </a:stretch>
        </p:blipFill>
        <p:spPr bwMode="auto">
          <a:xfrm>
            <a:off x="2583773" y="171450"/>
            <a:ext cx="6560227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Leg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1828800" cy="250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HIV clusters"/>
          <p:cNvPicPr>
            <a:picLocks noChangeAspect="1" noChangeArrowheads="1"/>
          </p:cNvPicPr>
          <p:nvPr/>
        </p:nvPicPr>
        <p:blipFill>
          <a:blip r:embed="rId7" cstate="print"/>
          <a:srcRect l="27843" r="16765"/>
          <a:stretch>
            <a:fillRect/>
          </a:stretch>
        </p:blipFill>
        <p:spPr bwMode="auto">
          <a:xfrm>
            <a:off x="2590800" y="185751"/>
            <a:ext cx="6553200" cy="67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28600" y="55626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American Community Survey, 5-year estimates, U.S. Census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3048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Getis-Ord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Gi</a:t>
            </a:r>
            <a:r>
              <a:rPr lang="en-US" sz="1100" dirty="0" smtClean="0">
                <a:solidFill>
                  <a:schemeClr val="bg1"/>
                </a:solidFill>
              </a:rPr>
              <a:t>* calculated at 6,000 foot  threshold using the zone of indifference spatial  conceptualization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7545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Population-based measure of community’s viral burden (community = Ryan White patients)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Potential biologic indicator of effectiveness: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Antiretroviral treatment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HIV prevention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US" sz="1000" i="1" dirty="0" smtClean="0">
              <a:solidFill>
                <a:srgbClr val="FFFFFF"/>
              </a:solidFill>
              <a:latin typeface="Arial" charset="0"/>
              <a:cs typeface="Arial" charset="0"/>
              <a:sym typeface="Wingdings" charset="2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Wingdings" charset="2"/>
              </a:rPr>
              <a:t>Definitions: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  <a:sym typeface="Wingdings" charset="2"/>
              </a:rPr>
              <a:t>Analysis of most recent VL of clients in the RW system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  <a:sym typeface="Wingdings" charset="2"/>
              </a:rPr>
              <a:t> </a:t>
            </a:r>
            <a:r>
              <a:rPr lang="en-US" sz="2400" b="1" u="sng" dirty="0" smtClean="0">
                <a:solidFill>
                  <a:srgbClr val="FFFFFF"/>
                </a:solidFill>
                <a:latin typeface="Arial" charset="0"/>
                <a:cs typeface="Arial" charset="0"/>
                <a:sym typeface="Wingdings" charset="2"/>
              </a:rPr>
              <a:t>Mean VL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cs typeface="Arial" charset="0"/>
                <a:sym typeface="Wingdings" charset="2"/>
              </a:rPr>
              <a:t>:  Average of each clients most recent VL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US" i="1" dirty="0" smtClean="0">
              <a:solidFill>
                <a:srgbClr val="FFFFFF"/>
              </a:solidFill>
              <a:latin typeface="Arial" charset="0"/>
              <a:cs typeface="Arial" charset="0"/>
              <a:sym typeface="Wingdings" charset="2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F0B-B9E5-4DE2-A548-085040800B7D}" type="slidenum">
              <a:rPr lang="en-US"/>
              <a:pPr/>
              <a:t>34</a:t>
            </a:fld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Community Viral Load (</a:t>
            </a:r>
            <a:r>
              <a:rPr lang="en-US" sz="3600" dirty="0" err="1">
                <a:solidFill>
                  <a:srgbClr val="FFFF00"/>
                </a:solidFill>
              </a:rPr>
              <a:t>cVL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8274" r="13919"/>
          <a:stretch>
            <a:fillRect/>
          </a:stretch>
        </p:blipFill>
        <p:spPr bwMode="auto">
          <a:xfrm>
            <a:off x="2640457" y="152400"/>
            <a:ext cx="6427343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25198"/>
            <a:ext cx="2209800" cy="25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55626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Ryan White Treatment Data,  March, 2009 – February ,2010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e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1828800" cy="250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8600" y="55626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Ryan White Treatment Data,  March, 2009 – February ,2010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050" name="VL"/>
          <p:cNvPicPr>
            <a:picLocks noChangeAspect="1" noChangeArrowheads="1"/>
          </p:cNvPicPr>
          <p:nvPr/>
        </p:nvPicPr>
        <p:blipFill>
          <a:blip r:embed="rId6" cstate="print"/>
          <a:srcRect l="18274" r="13919"/>
          <a:stretch>
            <a:fillRect/>
          </a:stretch>
        </p:blipFill>
        <p:spPr bwMode="auto">
          <a:xfrm>
            <a:off x="2514600" y="0"/>
            <a:ext cx="65921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22807" r="19786"/>
          <a:stretch>
            <a:fillRect/>
          </a:stretch>
        </p:blipFill>
        <p:spPr bwMode="auto">
          <a:xfrm>
            <a:off x="2667000" y="609600"/>
            <a:ext cx="6096000" cy="623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 HIV Testing Sites, OAPP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Cluster Areas and HIV Testing Sites, 2009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2362200" cy="3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2304" r="19786"/>
          <a:stretch>
            <a:fillRect/>
          </a:stretch>
        </p:blipFill>
        <p:spPr bwMode="auto">
          <a:xfrm>
            <a:off x="2507973" y="609600"/>
            <a:ext cx="616023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 Ryan White Medical Outpatient Sites, OAPP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Cluster Areas and Medical Outpatient Sites, 2009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71800"/>
            <a:ext cx="31993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25325" r="23815" b="4572"/>
          <a:stretch>
            <a:fillRect/>
          </a:stretch>
        </p:blipFill>
        <p:spPr bwMode="auto">
          <a:xfrm>
            <a:off x="2941081" y="609600"/>
            <a:ext cx="566951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28600" y="5486400"/>
            <a:ext cx="304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 HIV Testing Sites, OAPP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103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Central Cluster and HIV Testing Sites, 2009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2362200" cy="3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4267200"/>
            <a:ext cx="35988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Spatial Analysis 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Opportunity to examine disease burden without regard to arbitrary boundaries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Analysis conducted without preconceived ideas about where clusters would occur related to SPAs</a:t>
            </a:r>
          </a:p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Next Steps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algn="ctr" eaLnBrk="1" hangingPunct="1">
              <a:spcAft>
                <a:spcPts val="1000"/>
              </a:spcAft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Analyze additional co-factors</a:t>
            </a:r>
          </a:p>
          <a:p>
            <a:pPr marL="800100" lvl="1" indent="-34290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Meth use</a:t>
            </a:r>
          </a:p>
          <a:p>
            <a:pPr marL="800100" lvl="1" indent="-34290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Hepatitis B/C</a:t>
            </a:r>
          </a:p>
          <a:p>
            <a:pPr marL="342900" indent="-342900"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Analyze service allocation and compare with disease burden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Limitations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Spatial Model limited to new cases for 2009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Assumes that infection occurs within resident case clusters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Co-infection data not included for all HIV cases</a:t>
            </a:r>
          </a:p>
          <a:p>
            <a:pPr algn="ctr" eaLnBrk="1" hangingPunct="1">
              <a:spcAft>
                <a:spcPts val="1000"/>
              </a:spcAft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Recommendations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algn="ctr" eaLnBrk="1" hangingPunct="1">
              <a:spcAft>
                <a:spcPts val="1000"/>
              </a:spcAft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Include multiple years of new cases to assess trends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Include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prevalence cases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Match STD case data with HIV case data for all HIV cases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cs typeface="Arial" charset="0"/>
              </a:rPr>
              <a:t>Use multi-level clustering to identify smaller clusters within larger clusters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Mitchell, Andy. </a:t>
            </a:r>
            <a:r>
              <a:rPr lang="en-US" sz="2800" i="1" dirty="0" smtClean="0"/>
              <a:t>The ESRI Guide to GIS Analysis Volume 2: Spatial Measurements &amp; Statistics</a:t>
            </a:r>
            <a:r>
              <a:rPr lang="en-US" sz="2800" dirty="0" smtClean="0"/>
              <a:t>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Edition. Redlands (CA): ESRI Press; 2005.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2.  de Smith, Michael J; </a:t>
            </a:r>
            <a:r>
              <a:rPr lang="en-US" sz="2800" dirty="0" err="1" smtClean="0"/>
              <a:t>Goodchild</a:t>
            </a:r>
            <a:r>
              <a:rPr lang="en-US" sz="2800" dirty="0" smtClean="0"/>
              <a:t>, Michael F; Longley, Paul A. </a:t>
            </a:r>
            <a:r>
              <a:rPr lang="en-US" sz="2800" i="1" dirty="0" smtClean="0"/>
              <a:t>Geospatial Analysis: A Comprehensive Guide to Principles, Techniques and Software Tools</a:t>
            </a:r>
            <a:r>
              <a:rPr lang="en-US" sz="2800" dirty="0" smtClean="0"/>
              <a:t>.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Edition. UK: Splint Spatial Literacy in Teaching; 2011</a:t>
            </a:r>
          </a:p>
          <a:p>
            <a:pPr eaLnBrk="1" hangingPunct="1">
              <a:spcAft>
                <a:spcPts val="1000"/>
              </a:spcAft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algn="ctr" eaLnBrk="1" hangingPunct="1">
              <a:spcAft>
                <a:spcPts val="1000"/>
              </a:spcAft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27339" r="16765"/>
          <a:stretch>
            <a:fillRect/>
          </a:stretch>
        </p:blipFill>
        <p:spPr bwMode="auto">
          <a:xfrm>
            <a:off x="2590800" y="163355"/>
            <a:ext cx="6553200" cy="66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2362200"/>
            <a:ext cx="31242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Service Planning Areas (SPAs)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HIV Positivity Rates by Service Planning Area (SPA), </a:t>
            </a:r>
            <a:r>
              <a:rPr lang="en-US" sz="2400" b="1" dirty="0" smtClean="0">
                <a:solidFill>
                  <a:schemeClr val="accent1"/>
                </a:solidFill>
              </a:rPr>
              <a:t>2007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Source:  HIRS, Calendar Year 2007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5" cstate="print"/>
          <a:srcRect l="16696" r="16522"/>
          <a:stretch>
            <a:fillRect/>
          </a:stretch>
        </p:blipFill>
        <p:spPr bwMode="auto">
          <a:xfrm>
            <a:off x="3124200" y="753263"/>
            <a:ext cx="5773738" cy="61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429000"/>
            <a:ext cx="22653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SPA Planning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that burden of disease is fairly equal across the area of a given SPA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00750"/>
            <a:ext cx="214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7030" t="1982" r="7698" b="3715"/>
          <a:stretch>
            <a:fillRect/>
          </a:stretch>
        </p:blipFill>
        <p:spPr bwMode="auto">
          <a:xfrm>
            <a:off x="2895600" y="1066800"/>
            <a:ext cx="59436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HIV Case Density,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2009, SPA 8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1" name="Legen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362200"/>
            <a:ext cx="1860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uster 3"/>
          <p:cNvSpPr/>
          <p:nvPr/>
        </p:nvSpPr>
        <p:spPr>
          <a:xfrm>
            <a:off x="6248400" y="4267200"/>
            <a:ext cx="1524000" cy="114300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cluster 3"/>
          <p:cNvSpPr/>
          <p:nvPr/>
        </p:nvSpPr>
        <p:spPr>
          <a:xfrm>
            <a:off x="3124200" y="4495800"/>
            <a:ext cx="2057400" cy="137160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543300" y="2095500"/>
            <a:ext cx="2971800" cy="18288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172200" y="3048000"/>
            <a:ext cx="1828800" cy="4572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Very Low Density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8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Very High Density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Source"/>
          <p:cNvSpPr txBox="1">
            <a:spLocks noChangeArrowheads="1"/>
          </p:cNvSpPr>
          <p:nvPr/>
        </p:nvSpPr>
        <p:spPr bwMode="auto">
          <a:xfrm>
            <a:off x="228600" y="54864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2009 New HIV Cases, HIV Epidemiology Program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AB26-C64B-4072-B8E1-809DC339E47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Syndemic</a:t>
            </a:r>
            <a:r>
              <a:rPr lang="en-US" dirty="0" smtClean="0">
                <a:latin typeface="Arial" charset="0"/>
                <a:cs typeface="Arial" charset="0"/>
              </a:rPr>
              <a:t> Planning Model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dirty="0" smtClean="0"/>
              <a:t>Focuses on connections among cofactors of disease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/>
              <a:t>Considers those connections when developing health policies</a:t>
            </a:r>
          </a:p>
          <a:p>
            <a:pPr eaLnBrk="1" hangingPunct="1">
              <a:spcAft>
                <a:spcPts val="1000"/>
              </a:spcAft>
            </a:pPr>
            <a:r>
              <a:rPr lang="en-US" sz="2800" dirty="0" smtClean="0"/>
              <a:t>Aligns with other avenues of social change to assure the conditions in which all people can be healthy. </a:t>
            </a:r>
            <a:r>
              <a:rPr lang="en-US" sz="2800" dirty="0" smtClean="0">
                <a:latin typeface="Arial" charset="0"/>
                <a:cs typeface="Arial" charset="0"/>
              </a:rPr>
              <a:t>															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FF00"/>
      </a:accent1>
      <a:accent2>
        <a:srgbClr val="00B0F0"/>
      </a:accent2>
      <a:accent3>
        <a:srgbClr val="FFFFFF"/>
      </a:accent3>
      <a:accent4>
        <a:srgbClr val="00FF00"/>
      </a:accent4>
      <a:accent5>
        <a:srgbClr val="FF990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1955</Words>
  <Application>Microsoft Office PowerPoint</Application>
  <PresentationFormat>On-screen Show (4:3)</PresentationFormat>
  <Paragraphs>384</Paragraphs>
  <Slides>43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Spatial Analysis of HIV and STD Disease Burden</vt:lpstr>
      <vt:lpstr>HIV Prevention Strategy</vt:lpstr>
      <vt:lpstr>Spatial Analysis Background</vt:lpstr>
      <vt:lpstr>Spatial Analysis Background</vt:lpstr>
      <vt:lpstr>Slide 5</vt:lpstr>
      <vt:lpstr>Slide 6</vt:lpstr>
      <vt:lpstr>SPA Planning Model</vt:lpstr>
      <vt:lpstr>Slide 8</vt:lpstr>
      <vt:lpstr>Syndemic Planning Model</vt:lpstr>
      <vt:lpstr>Syndemic Spatial Analysis</vt:lpstr>
      <vt:lpstr>Data Sources</vt:lpstr>
      <vt:lpstr>2009 New HIV Cases</vt:lpstr>
      <vt:lpstr>2009 STD Cases</vt:lpstr>
      <vt:lpstr>Cluster Analysis Methodology</vt:lpstr>
      <vt:lpstr>HIV Case Distribution, 2009</vt:lpstr>
      <vt:lpstr>Slide 16</vt:lpstr>
      <vt:lpstr>Slide 17</vt:lpstr>
      <vt:lpstr>Cluster Analysis Methodology</vt:lpstr>
      <vt:lpstr>Cluster Analysis Methodology</vt:lpstr>
      <vt:lpstr>Nnh Clustering</vt:lpstr>
      <vt:lpstr>Preliminary Results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Additional Spatial Factors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Next Steps</vt:lpstr>
      <vt:lpstr>Limitations</vt:lpstr>
      <vt:lpstr>Recommendations</vt:lpstr>
      <vt:lpstr>References</vt:lpstr>
    </vt:vector>
  </TitlesOfParts>
  <Company>LA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Health</dc:creator>
  <cp:lastModifiedBy>TBeck</cp:lastModifiedBy>
  <cp:revision>334</cp:revision>
  <dcterms:created xsi:type="dcterms:W3CDTF">2011-01-20T16:46:37Z</dcterms:created>
  <dcterms:modified xsi:type="dcterms:W3CDTF">2011-05-10T15:38:41Z</dcterms:modified>
</cp:coreProperties>
</file>