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rawings/drawing3.xml" ContentType="application/vnd.openxmlformats-officedocument.drawingml.chartshapes+xml"/>
  <Override PartName="/ppt/notesSlides/notesSlide68.xml" ContentType="application/vnd.openxmlformats-officedocument.presentationml.notesSlide+xml"/>
  <Override PartName="/ppt/diagrams/drawing3.xml" ContentType="application/vnd.ms-office.drawingml.diagramDrawing+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charts/chart18.xml" ContentType="application/vnd.openxmlformats-officedocument.drawingml.chart+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charts/chart14.xml" ContentType="application/vnd.openxmlformats-officedocument.drawingml.char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Layouts/slideLayout99.xml" ContentType="application/vnd.openxmlformats-officedocument.presentationml.slideLayout+xml"/>
  <Override PartName="/ppt/charts/chart4.xml" ContentType="application/vnd.openxmlformats-officedocument.drawingml.chart+xml"/>
  <Override PartName="/ppt/diagrams/data3.xml" ContentType="application/vnd.openxmlformats-officedocument.drawingml.diagramData+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rawings/drawing6.xml" ContentType="application/vnd.openxmlformats-officedocument.drawingml.chartshape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charts/chart13.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notesSlides/notesSlide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1" r:id="rId5"/>
    <p:sldMasterId id="2147483737" r:id="rId6"/>
    <p:sldMasterId id="2147483785" r:id="rId7"/>
    <p:sldMasterId id="2147483797" r:id="rId8"/>
    <p:sldMasterId id="2147483810" r:id="rId9"/>
    <p:sldMasterId id="2147483824" r:id="rId10"/>
    <p:sldMasterId id="2147483837" r:id="rId11"/>
    <p:sldMasterId id="2147483850" r:id="rId12"/>
  </p:sldMasterIdLst>
  <p:notesMasterIdLst>
    <p:notesMasterId r:id="rId106"/>
  </p:notesMasterIdLst>
  <p:sldIdLst>
    <p:sldId id="256" r:id="rId13"/>
    <p:sldId id="436" r:id="rId14"/>
    <p:sldId id="439" r:id="rId15"/>
    <p:sldId id="380" r:id="rId16"/>
    <p:sldId id="391" r:id="rId17"/>
    <p:sldId id="381" r:id="rId18"/>
    <p:sldId id="259" r:id="rId19"/>
    <p:sldId id="340" r:id="rId20"/>
    <p:sldId id="403" r:id="rId21"/>
    <p:sldId id="264" r:id="rId22"/>
    <p:sldId id="446" r:id="rId23"/>
    <p:sldId id="441" r:id="rId24"/>
    <p:sldId id="437" r:id="rId25"/>
    <p:sldId id="398" r:id="rId26"/>
    <p:sldId id="438" r:id="rId27"/>
    <p:sldId id="347" r:id="rId28"/>
    <p:sldId id="342" r:id="rId29"/>
    <p:sldId id="339" r:id="rId30"/>
    <p:sldId id="274" r:id="rId31"/>
    <p:sldId id="447" r:id="rId32"/>
    <p:sldId id="397" r:id="rId33"/>
    <p:sldId id="312" r:id="rId34"/>
    <p:sldId id="404" r:id="rId35"/>
    <p:sldId id="405" r:id="rId36"/>
    <p:sldId id="402" r:id="rId37"/>
    <p:sldId id="409" r:id="rId38"/>
    <p:sldId id="410" r:id="rId39"/>
    <p:sldId id="401" r:id="rId40"/>
    <p:sldId id="306" r:id="rId41"/>
    <p:sldId id="440" r:id="rId42"/>
    <p:sldId id="384" r:id="rId43"/>
    <p:sldId id="385" r:id="rId44"/>
    <p:sldId id="386" r:id="rId45"/>
    <p:sldId id="300" r:id="rId46"/>
    <p:sldId id="430" r:id="rId47"/>
    <p:sldId id="431" r:id="rId48"/>
    <p:sldId id="432" r:id="rId49"/>
    <p:sldId id="433" r:id="rId50"/>
    <p:sldId id="434" r:id="rId51"/>
    <p:sldId id="374" r:id="rId52"/>
    <p:sldId id="399" r:id="rId53"/>
    <p:sldId id="400" r:id="rId54"/>
    <p:sldId id="406" r:id="rId55"/>
    <p:sldId id="325" r:id="rId56"/>
    <p:sldId id="275" r:id="rId57"/>
    <p:sldId id="411" r:id="rId58"/>
    <p:sldId id="273" r:id="rId59"/>
    <p:sldId id="413" r:id="rId60"/>
    <p:sldId id="317" r:id="rId61"/>
    <p:sldId id="373" r:id="rId62"/>
    <p:sldId id="314" r:id="rId63"/>
    <p:sldId id="320" r:id="rId64"/>
    <p:sldId id="321" r:id="rId65"/>
    <p:sldId id="379" r:id="rId66"/>
    <p:sldId id="448" r:id="rId67"/>
    <p:sldId id="375" r:id="rId68"/>
    <p:sldId id="294" r:id="rId69"/>
    <p:sldId id="295" r:id="rId70"/>
    <p:sldId id="293" r:id="rId71"/>
    <p:sldId id="346" r:id="rId72"/>
    <p:sldId id="367" r:id="rId73"/>
    <p:sldId id="352" r:id="rId74"/>
    <p:sldId id="344" r:id="rId75"/>
    <p:sldId id="353" r:id="rId76"/>
    <p:sldId id="354" r:id="rId77"/>
    <p:sldId id="376" r:id="rId78"/>
    <p:sldId id="271" r:id="rId79"/>
    <p:sldId id="395" r:id="rId80"/>
    <p:sldId id="356" r:id="rId81"/>
    <p:sldId id="365" r:id="rId82"/>
    <p:sldId id="343" r:id="rId83"/>
    <p:sldId id="357" r:id="rId84"/>
    <p:sldId id="419" r:id="rId85"/>
    <p:sldId id="420" r:id="rId86"/>
    <p:sldId id="421" r:id="rId87"/>
    <p:sldId id="422" r:id="rId88"/>
    <p:sldId id="423" r:id="rId89"/>
    <p:sldId id="424" r:id="rId90"/>
    <p:sldId id="425" r:id="rId91"/>
    <p:sldId id="426" r:id="rId92"/>
    <p:sldId id="427" r:id="rId93"/>
    <p:sldId id="428" r:id="rId94"/>
    <p:sldId id="429" r:id="rId95"/>
    <p:sldId id="358" r:id="rId96"/>
    <p:sldId id="378" r:id="rId97"/>
    <p:sldId id="291" r:id="rId98"/>
    <p:sldId id="372" r:id="rId99"/>
    <p:sldId id="443" r:id="rId100"/>
    <p:sldId id="435" r:id="rId101"/>
    <p:sldId id="371" r:id="rId102"/>
    <p:sldId id="444" r:id="rId103"/>
    <p:sldId id="258" r:id="rId104"/>
    <p:sldId id="445" r:id="rId10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D2C85"/>
    <a:srgbClr val="338F99"/>
    <a:srgbClr val="347B80"/>
    <a:srgbClr val="3366FF"/>
    <a:srgbClr val="D6ED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42" autoAdjust="0"/>
    <p:restoredTop sz="88105" autoAdjust="0"/>
  </p:normalViewPr>
  <p:slideViewPr>
    <p:cSldViewPr>
      <p:cViewPr>
        <p:scale>
          <a:sx n="70" d="100"/>
          <a:sy n="70" d="100"/>
        </p:scale>
        <p:origin x="-1374" y="-318"/>
      </p:cViewPr>
      <p:guideLst>
        <p:guide orient="horz" pos="2160"/>
        <p:guide pos="2880"/>
      </p:guideLst>
    </p:cSldViewPr>
  </p:slideViewPr>
  <p:outlineViewPr>
    <p:cViewPr>
      <p:scale>
        <a:sx n="33" d="100"/>
        <a:sy n="33" d="100"/>
      </p:scale>
      <p:origin x="0" y="14196"/>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OA4\VOL1\HOME\JUWU\JW%20Working%20Folder\Assigments\State%20of%20the%20Epidemic%20Dec%201%202011\PLWA%20by%20age%202001%20to%202010.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solidFill>
                  <a:schemeClr val="bg1"/>
                </a:solidFill>
              </a:rPr>
              <a:t>Land Area (Square Miles)</a:t>
            </a:r>
          </a:p>
        </c:rich>
      </c:tx>
      <c:layout/>
    </c:title>
    <c:view3D>
      <c:rotX val="30"/>
      <c:perspective val="30"/>
    </c:view3D>
    <c:plotArea>
      <c:layout>
        <c:manualLayout>
          <c:layoutTarget val="inner"/>
          <c:xMode val="edge"/>
          <c:yMode val="edge"/>
          <c:x val="3.0521434820647397E-2"/>
          <c:y val="0.15990303295421587"/>
          <c:w val="0.59119050743657586"/>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2.6032482896145806E-2</c:v>
                </c:pt>
                <c:pt idx="1">
                  <c:v>0.97396751710385554</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2.6032482896145806E-2</c:v>
                </c:pt>
                <c:pt idx="1">
                  <c:v>0.97396751710385554</c:v>
                </c:pt>
              </c:numCache>
            </c:numRef>
          </c:val>
        </c:ser>
      </c:pie3DChart>
    </c:plotArea>
    <c:legend>
      <c:legendPos val="r"/>
      <c:layout>
        <c:manualLayout>
          <c:xMode val="edge"/>
          <c:yMode val="edge"/>
          <c:x val="0.62445559930008865"/>
          <c:y val="0.373377442403033"/>
          <c:w val="0.34776662292213584"/>
          <c:h val="0.36886993292505416"/>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845466155811221E-2"/>
          <c:y val="0.13202933985330098"/>
          <c:w val="0.85568326947637363"/>
          <c:h val="0.55012224938875309"/>
        </c:manualLayout>
      </c:layout>
      <c:lineChart>
        <c:grouping val="standard"/>
        <c:ser>
          <c:idx val="1"/>
          <c:order val="0"/>
          <c:tx>
            <c:strRef>
              <c:f>Sheet1!$B$1</c:f>
              <c:strCache>
                <c:ptCount val="1"/>
                <c:pt idx="0">
                  <c:v>MSM</c:v>
                </c:pt>
              </c:strCache>
            </c:strRef>
          </c:tx>
          <c:spPr>
            <a:ln w="44971">
              <a:solidFill>
                <a:srgbClr val="CC99FF"/>
              </a:solidFill>
              <a:prstDash val="solid"/>
            </a:ln>
          </c:spPr>
          <c:marker>
            <c:symbol val="square"/>
            <c:size val="8"/>
            <c:spPr>
              <a:solidFill>
                <a:srgbClr val="FFFFFF"/>
              </a:solidFill>
              <a:ln>
                <a:solidFill>
                  <a:srgbClr val="CC99FF"/>
                </a:solidFill>
                <a:prstDash val="solid"/>
              </a:ln>
            </c:spPr>
          </c:marker>
          <c:dPt>
            <c:idx val="16"/>
            <c:spPr>
              <a:ln w="44971">
                <a:solidFill>
                  <a:srgbClr val="CC99FF"/>
                </a:solidFill>
                <a:prstDash val="sysDash"/>
              </a:ln>
            </c:spPr>
          </c:dPt>
          <c:dPt>
            <c:idx val="17"/>
            <c:spPr>
              <a:ln w="44971">
                <a:solidFill>
                  <a:srgbClr val="CC99FF"/>
                </a:solidFill>
                <a:prstDash val="sysDash"/>
              </a:ln>
            </c:spPr>
          </c:dPt>
          <c:dPt>
            <c:idx val="18"/>
            <c:spPr>
              <a:ln w="44971">
                <a:solidFill>
                  <a:srgbClr val="CC99FF"/>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Sheet1!$B$2:$B$20</c:f>
              <c:numCache>
                <c:formatCode>General</c:formatCode>
                <c:ptCount val="19"/>
                <c:pt idx="0">
                  <c:v>76.8</c:v>
                </c:pt>
                <c:pt idx="1">
                  <c:v>74.5</c:v>
                </c:pt>
                <c:pt idx="2">
                  <c:v>72.3</c:v>
                </c:pt>
                <c:pt idx="3">
                  <c:v>71.8</c:v>
                </c:pt>
                <c:pt idx="4">
                  <c:v>75</c:v>
                </c:pt>
                <c:pt idx="5">
                  <c:v>70.2</c:v>
                </c:pt>
                <c:pt idx="6">
                  <c:v>71.7</c:v>
                </c:pt>
                <c:pt idx="7">
                  <c:v>73.3</c:v>
                </c:pt>
                <c:pt idx="8">
                  <c:v>70.599999999999994</c:v>
                </c:pt>
                <c:pt idx="9">
                  <c:v>70.7</c:v>
                </c:pt>
                <c:pt idx="10">
                  <c:v>72.5</c:v>
                </c:pt>
                <c:pt idx="11">
                  <c:v>74.2</c:v>
                </c:pt>
                <c:pt idx="12">
                  <c:v>75.8</c:v>
                </c:pt>
                <c:pt idx="13">
                  <c:v>76.8</c:v>
                </c:pt>
                <c:pt idx="14">
                  <c:v>76.2</c:v>
                </c:pt>
                <c:pt idx="15">
                  <c:v>79.3</c:v>
                </c:pt>
                <c:pt idx="16">
                  <c:v>80.099999999999994</c:v>
                </c:pt>
                <c:pt idx="17">
                  <c:v>81.5</c:v>
                </c:pt>
                <c:pt idx="18">
                  <c:v>81.900000000000006</c:v>
                </c:pt>
              </c:numCache>
            </c:numRef>
          </c:val>
        </c:ser>
        <c:ser>
          <c:idx val="2"/>
          <c:order val="1"/>
          <c:tx>
            <c:strRef>
              <c:f>Sheet1!$C$1</c:f>
              <c:strCache>
                <c:ptCount val="1"/>
                <c:pt idx="0">
                  <c:v>IDU</c:v>
                </c:pt>
              </c:strCache>
            </c:strRef>
          </c:tx>
          <c:spPr>
            <a:ln w="44971">
              <a:solidFill>
                <a:srgbClr val="FF00FF"/>
              </a:solidFill>
              <a:prstDash val="solid"/>
            </a:ln>
          </c:spPr>
          <c:marker>
            <c:symbol val="x"/>
            <c:size val="7"/>
            <c:spPr>
              <a:solidFill>
                <a:srgbClr val="FFFFFF"/>
              </a:solidFill>
              <a:ln>
                <a:solidFill>
                  <a:srgbClr val="FF00FF"/>
                </a:solidFill>
                <a:prstDash val="solid"/>
              </a:ln>
            </c:spPr>
          </c:marker>
          <c:dPt>
            <c:idx val="16"/>
            <c:spPr>
              <a:ln w="44971">
                <a:solidFill>
                  <a:srgbClr val="FF00FF"/>
                </a:solidFill>
                <a:prstDash val="sysDash"/>
              </a:ln>
            </c:spPr>
          </c:dPt>
          <c:dPt>
            <c:idx val="17"/>
            <c:spPr>
              <a:ln w="44971">
                <a:solidFill>
                  <a:srgbClr val="FF00FF"/>
                </a:solidFill>
                <a:prstDash val="sysDash"/>
              </a:ln>
            </c:spPr>
          </c:dPt>
          <c:dPt>
            <c:idx val="18"/>
            <c:spPr>
              <a:ln w="44971">
                <a:solidFill>
                  <a:srgbClr val="FF00FF"/>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Sheet1!$C$2:$C$20</c:f>
              <c:numCache>
                <c:formatCode>General</c:formatCode>
                <c:ptCount val="19"/>
                <c:pt idx="0">
                  <c:v>8.8000000000000007</c:v>
                </c:pt>
                <c:pt idx="1">
                  <c:v>9.5</c:v>
                </c:pt>
                <c:pt idx="2">
                  <c:v>10.7</c:v>
                </c:pt>
                <c:pt idx="3">
                  <c:v>9</c:v>
                </c:pt>
                <c:pt idx="4">
                  <c:v>8</c:v>
                </c:pt>
                <c:pt idx="5">
                  <c:v>9.7000000000000011</c:v>
                </c:pt>
                <c:pt idx="6">
                  <c:v>8.4</c:v>
                </c:pt>
                <c:pt idx="7">
                  <c:v>6.9</c:v>
                </c:pt>
                <c:pt idx="8">
                  <c:v>8</c:v>
                </c:pt>
                <c:pt idx="9">
                  <c:v>8.2000000000000011</c:v>
                </c:pt>
                <c:pt idx="10">
                  <c:v>7.4</c:v>
                </c:pt>
                <c:pt idx="11">
                  <c:v>6.6</c:v>
                </c:pt>
                <c:pt idx="12">
                  <c:v>6.4</c:v>
                </c:pt>
                <c:pt idx="13">
                  <c:v>6.2</c:v>
                </c:pt>
                <c:pt idx="14">
                  <c:v>5.8</c:v>
                </c:pt>
                <c:pt idx="15">
                  <c:v>4.9000000000000004</c:v>
                </c:pt>
                <c:pt idx="16">
                  <c:v>4.9000000000000004</c:v>
                </c:pt>
                <c:pt idx="17">
                  <c:v>4.0999999999999996</c:v>
                </c:pt>
                <c:pt idx="18">
                  <c:v>4.3</c:v>
                </c:pt>
              </c:numCache>
            </c:numRef>
          </c:val>
        </c:ser>
        <c:ser>
          <c:idx val="7"/>
          <c:order val="2"/>
          <c:tx>
            <c:strRef>
              <c:f>Sheet1!$D$1</c:f>
              <c:strCache>
                <c:ptCount val="1"/>
                <c:pt idx="0">
                  <c:v>MSM/IDU</c:v>
                </c:pt>
              </c:strCache>
            </c:strRef>
          </c:tx>
          <c:spPr>
            <a:ln w="44971">
              <a:solidFill>
                <a:srgbClr val="00FF00"/>
              </a:solidFill>
              <a:prstDash val="solid"/>
            </a:ln>
          </c:spPr>
          <c:marker>
            <c:symbol val="triangle"/>
            <c:size val="5"/>
            <c:spPr>
              <a:solidFill>
                <a:srgbClr val="FFFFFF"/>
              </a:solidFill>
              <a:ln>
                <a:solidFill>
                  <a:srgbClr val="339966"/>
                </a:solidFill>
                <a:prstDash val="solid"/>
              </a:ln>
            </c:spPr>
          </c:marker>
          <c:dPt>
            <c:idx val="11"/>
            <c:marker>
              <c:spPr>
                <a:solidFill>
                  <a:srgbClr val="FFFFFF"/>
                </a:solidFill>
                <a:ln>
                  <a:solidFill>
                    <a:srgbClr val="00FF00"/>
                  </a:solidFill>
                  <a:prstDash val="solid"/>
                </a:ln>
              </c:spPr>
            </c:marker>
          </c:dPt>
          <c:dPt>
            <c:idx val="12"/>
            <c:marker>
              <c:spPr>
                <a:solidFill>
                  <a:srgbClr val="FFFFFF"/>
                </a:solidFill>
                <a:ln>
                  <a:solidFill>
                    <a:srgbClr val="00FF00"/>
                  </a:solidFill>
                  <a:prstDash val="solid"/>
                </a:ln>
              </c:spPr>
            </c:marker>
          </c:dPt>
          <c:dPt>
            <c:idx val="16"/>
            <c:spPr>
              <a:ln w="44971">
                <a:solidFill>
                  <a:srgbClr val="00FF00"/>
                </a:solidFill>
                <a:prstDash val="sysDash"/>
              </a:ln>
            </c:spPr>
          </c:dPt>
          <c:dPt>
            <c:idx val="17"/>
            <c:spPr>
              <a:ln w="44971">
                <a:solidFill>
                  <a:srgbClr val="00FF00"/>
                </a:solidFill>
                <a:prstDash val="sysDash"/>
              </a:ln>
            </c:spPr>
          </c:dPt>
          <c:dPt>
            <c:idx val="18"/>
            <c:spPr>
              <a:ln w="44971">
                <a:solidFill>
                  <a:srgbClr val="00FF00"/>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Sheet1!$D$2:$D$20</c:f>
              <c:numCache>
                <c:formatCode>General</c:formatCode>
                <c:ptCount val="19"/>
                <c:pt idx="0">
                  <c:v>6.5</c:v>
                </c:pt>
                <c:pt idx="1">
                  <c:v>6.5</c:v>
                </c:pt>
                <c:pt idx="2">
                  <c:v>6.4</c:v>
                </c:pt>
                <c:pt idx="3">
                  <c:v>7.3</c:v>
                </c:pt>
                <c:pt idx="4">
                  <c:v>5.5</c:v>
                </c:pt>
                <c:pt idx="5">
                  <c:v>6</c:v>
                </c:pt>
                <c:pt idx="6">
                  <c:v>6.8</c:v>
                </c:pt>
                <c:pt idx="7">
                  <c:v>6.1</c:v>
                </c:pt>
                <c:pt idx="8">
                  <c:v>7.3</c:v>
                </c:pt>
                <c:pt idx="9">
                  <c:v>6.5</c:v>
                </c:pt>
                <c:pt idx="10">
                  <c:v>6.7</c:v>
                </c:pt>
                <c:pt idx="11">
                  <c:v>6.5</c:v>
                </c:pt>
                <c:pt idx="12">
                  <c:v>5.4</c:v>
                </c:pt>
                <c:pt idx="13">
                  <c:v>5.8</c:v>
                </c:pt>
                <c:pt idx="14">
                  <c:v>4.5999999999999996</c:v>
                </c:pt>
                <c:pt idx="15">
                  <c:v>3.8</c:v>
                </c:pt>
                <c:pt idx="16">
                  <c:v>3.9</c:v>
                </c:pt>
                <c:pt idx="17">
                  <c:v>3.4</c:v>
                </c:pt>
                <c:pt idx="18">
                  <c:v>3.2</c:v>
                </c:pt>
              </c:numCache>
            </c:numRef>
          </c:val>
        </c:ser>
        <c:ser>
          <c:idx val="3"/>
          <c:order val="3"/>
          <c:tx>
            <c:strRef>
              <c:f>Sheet1!$E$1</c:f>
              <c:strCache>
                <c:ptCount val="1"/>
                <c:pt idx="0">
                  <c:v>Heterosexual contact</c:v>
                </c:pt>
              </c:strCache>
            </c:strRef>
          </c:tx>
          <c:spPr>
            <a:ln w="44971">
              <a:solidFill>
                <a:srgbClr val="00CCFF"/>
              </a:solidFill>
              <a:prstDash val="solid"/>
            </a:ln>
          </c:spPr>
          <c:marker>
            <c:symbol val="plus"/>
            <c:size val="5"/>
            <c:spPr>
              <a:solidFill>
                <a:srgbClr val="FFFFFF"/>
              </a:solidFill>
              <a:ln>
                <a:solidFill>
                  <a:srgbClr val="00CCFF"/>
                </a:solidFill>
                <a:prstDash val="solid"/>
              </a:ln>
            </c:spPr>
          </c:marker>
          <c:dPt>
            <c:idx val="16"/>
            <c:spPr>
              <a:ln w="44971">
                <a:solidFill>
                  <a:srgbClr val="00CCFF"/>
                </a:solidFill>
                <a:prstDash val="sysDash"/>
              </a:ln>
            </c:spPr>
          </c:dPt>
          <c:dPt>
            <c:idx val="17"/>
            <c:spPr>
              <a:ln w="44971">
                <a:solidFill>
                  <a:srgbClr val="00CCFF"/>
                </a:solidFill>
                <a:prstDash val="sysDash"/>
              </a:ln>
            </c:spPr>
          </c:dPt>
          <c:dPt>
            <c:idx val="18"/>
            <c:spPr>
              <a:ln w="44971">
                <a:solidFill>
                  <a:srgbClr val="00CCFF"/>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Sheet1!$E$2:$E$20</c:f>
              <c:numCache>
                <c:formatCode>General</c:formatCode>
                <c:ptCount val="19"/>
                <c:pt idx="0">
                  <c:v>7.2</c:v>
                </c:pt>
                <c:pt idx="1">
                  <c:v>8.5</c:v>
                </c:pt>
                <c:pt idx="2">
                  <c:v>9.7000000000000011</c:v>
                </c:pt>
                <c:pt idx="3">
                  <c:v>11.3</c:v>
                </c:pt>
                <c:pt idx="4">
                  <c:v>11</c:v>
                </c:pt>
                <c:pt idx="5">
                  <c:v>13.5</c:v>
                </c:pt>
                <c:pt idx="6">
                  <c:v>12.8</c:v>
                </c:pt>
                <c:pt idx="7">
                  <c:v>13.5</c:v>
                </c:pt>
                <c:pt idx="8">
                  <c:v>13.9</c:v>
                </c:pt>
                <c:pt idx="9">
                  <c:v>14.3</c:v>
                </c:pt>
                <c:pt idx="10">
                  <c:v>13.1</c:v>
                </c:pt>
                <c:pt idx="11">
                  <c:v>12.5</c:v>
                </c:pt>
                <c:pt idx="12">
                  <c:v>12.3</c:v>
                </c:pt>
                <c:pt idx="13">
                  <c:v>10.6</c:v>
                </c:pt>
                <c:pt idx="14">
                  <c:v>13.1</c:v>
                </c:pt>
                <c:pt idx="15">
                  <c:v>12</c:v>
                </c:pt>
                <c:pt idx="16">
                  <c:v>10.7</c:v>
                </c:pt>
                <c:pt idx="17">
                  <c:v>11</c:v>
                </c:pt>
                <c:pt idx="18">
                  <c:v>10.5</c:v>
                </c:pt>
              </c:numCache>
            </c:numRef>
          </c:val>
        </c:ser>
        <c:ser>
          <c:idx val="4"/>
          <c:order val="4"/>
          <c:tx>
            <c:strRef>
              <c:f>Sheet1!$F$1</c:f>
              <c:strCache>
                <c:ptCount val="1"/>
                <c:pt idx="0">
                  <c:v>Other*</c:v>
                </c:pt>
              </c:strCache>
            </c:strRef>
          </c:tx>
          <c:spPr>
            <a:ln w="44971">
              <a:solidFill>
                <a:srgbClr val="FF9900"/>
              </a:solidFill>
              <a:prstDash val="solid"/>
            </a:ln>
          </c:spPr>
          <c:marker>
            <c:symbol val="diamond"/>
            <c:size val="5"/>
            <c:spPr>
              <a:solidFill>
                <a:srgbClr val="FFFFFF"/>
              </a:solidFill>
              <a:ln>
                <a:solidFill>
                  <a:srgbClr val="FF9900"/>
                </a:solidFill>
                <a:prstDash val="solid"/>
              </a:ln>
            </c:spPr>
          </c:marker>
          <c:dPt>
            <c:idx val="15"/>
            <c:spPr>
              <a:ln w="44971">
                <a:solidFill>
                  <a:srgbClr val="FF9900"/>
                </a:solidFill>
                <a:prstDash val="sysDash"/>
              </a:ln>
            </c:spPr>
          </c:dPt>
          <c:dPt>
            <c:idx val="16"/>
            <c:spPr>
              <a:ln w="44971">
                <a:solidFill>
                  <a:srgbClr val="FF9900"/>
                </a:solidFill>
                <a:prstDash val="sysDash"/>
              </a:ln>
            </c:spPr>
          </c:dPt>
          <c:dPt>
            <c:idx val="17"/>
            <c:spPr>
              <a:ln w="44971">
                <a:solidFill>
                  <a:srgbClr val="FF9900"/>
                </a:solidFill>
                <a:prstDash val="sysDash"/>
              </a:ln>
            </c:spPr>
          </c:dPt>
          <c:dPt>
            <c:idx val="18"/>
            <c:spPr>
              <a:ln w="44971">
                <a:solidFill>
                  <a:srgbClr val="FF9900"/>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Sheet1!$F$2:$F$20</c:f>
              <c:numCache>
                <c:formatCode>General</c:formatCode>
                <c:ptCount val="19"/>
                <c:pt idx="0">
                  <c:v>0.70000000000000062</c:v>
                </c:pt>
                <c:pt idx="1">
                  <c:v>1</c:v>
                </c:pt>
                <c:pt idx="2">
                  <c:v>0.8</c:v>
                </c:pt>
                <c:pt idx="3">
                  <c:v>0.5</c:v>
                </c:pt>
                <c:pt idx="4">
                  <c:v>0.4</c:v>
                </c:pt>
                <c:pt idx="5">
                  <c:v>0.60000000000000064</c:v>
                </c:pt>
                <c:pt idx="6">
                  <c:v>0.1</c:v>
                </c:pt>
                <c:pt idx="7">
                  <c:v>0.2</c:v>
                </c:pt>
                <c:pt idx="8">
                  <c:v>0.2</c:v>
                </c:pt>
                <c:pt idx="9">
                  <c:v>0.30000000000000032</c:v>
                </c:pt>
                <c:pt idx="10">
                  <c:v>0.30000000000000032</c:v>
                </c:pt>
                <c:pt idx="11">
                  <c:v>0.1</c:v>
                </c:pt>
                <c:pt idx="12">
                  <c:v>0.1</c:v>
                </c:pt>
                <c:pt idx="13">
                  <c:v>0.2</c:v>
                </c:pt>
                <c:pt idx="14">
                  <c:v>0.1</c:v>
                </c:pt>
                <c:pt idx="15">
                  <c:v>0</c:v>
                </c:pt>
                <c:pt idx="16">
                  <c:v>0</c:v>
                </c:pt>
                <c:pt idx="17">
                  <c:v>0</c:v>
                </c:pt>
                <c:pt idx="18">
                  <c:v>0</c:v>
                </c:pt>
              </c:numCache>
            </c:numRef>
          </c:val>
        </c:ser>
        <c:ser>
          <c:idx val="5"/>
          <c:order val="5"/>
          <c:tx>
            <c:strRef>
              <c:f>Sheet1!$G$1</c:f>
              <c:strCache>
                <c:ptCount val="1"/>
                <c:pt idx="0">
                  <c:v>Undetermined</c:v>
                </c:pt>
              </c:strCache>
            </c:strRef>
          </c:tx>
          <c:spPr>
            <a:ln w="44971">
              <a:solidFill>
                <a:srgbClr val="808080"/>
              </a:solidFill>
              <a:prstDash val="solid"/>
            </a:ln>
          </c:spPr>
          <c:marker>
            <c:symbol val="star"/>
            <c:size val="7"/>
            <c:spPr>
              <a:solidFill>
                <a:srgbClr val="FFFFFF"/>
              </a:solidFill>
              <a:ln>
                <a:solidFill>
                  <a:srgbClr val="808080"/>
                </a:solidFill>
                <a:prstDash val="solid"/>
              </a:ln>
            </c:spPr>
          </c:marker>
          <c:dPt>
            <c:idx val="16"/>
            <c:spPr>
              <a:ln w="44971">
                <a:solidFill>
                  <a:srgbClr val="808080"/>
                </a:solidFill>
                <a:prstDash val="sysDash"/>
              </a:ln>
            </c:spPr>
          </c:dPt>
          <c:dPt>
            <c:idx val="17"/>
            <c:spPr>
              <a:ln w="44971">
                <a:solidFill>
                  <a:srgbClr val="808080"/>
                </a:solidFill>
                <a:prstDash val="sysDash"/>
              </a:ln>
            </c:spPr>
          </c:dPt>
          <c:dPt>
            <c:idx val="18"/>
            <c:spPr>
              <a:ln w="44971">
                <a:solidFill>
                  <a:srgbClr val="808080"/>
                </a:solidFill>
                <a:prstDash val="sysDash"/>
              </a:ln>
            </c:spPr>
          </c:dPt>
          <c:cat>
            <c:strRef>
              <c:f>Sheet1!$A$2:$A$20</c:f>
              <c:strCache>
                <c:ptCount val="19"/>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strCache>
            </c:strRef>
          </c:cat>
          <c:val>
            <c:numRef>
              <c:f>Sheet1!$G$2:$G$20</c:f>
              <c:numCache>
                <c:formatCode>General</c:formatCode>
                <c:ptCount val="19"/>
                <c:pt idx="0">
                  <c:v>0</c:v>
                </c:pt>
                <c:pt idx="1">
                  <c:v>0</c:v>
                </c:pt>
                <c:pt idx="2">
                  <c:v>0</c:v>
                </c:pt>
                <c:pt idx="3">
                  <c:v>0</c:v>
                </c:pt>
                <c:pt idx="4">
                  <c:v>0.1</c:v>
                </c:pt>
                <c:pt idx="5">
                  <c:v>0</c:v>
                </c:pt>
                <c:pt idx="6">
                  <c:v>0.1</c:v>
                </c:pt>
                <c:pt idx="7">
                  <c:v>0</c:v>
                </c:pt>
                <c:pt idx="8">
                  <c:v>0</c:v>
                </c:pt>
                <c:pt idx="9">
                  <c:v>0</c:v>
                </c:pt>
                <c:pt idx="10">
                  <c:v>0</c:v>
                </c:pt>
                <c:pt idx="11">
                  <c:v>0.1</c:v>
                </c:pt>
                <c:pt idx="12">
                  <c:v>0</c:v>
                </c:pt>
                <c:pt idx="13">
                  <c:v>0.4</c:v>
                </c:pt>
                <c:pt idx="14">
                  <c:v>0.1</c:v>
                </c:pt>
                <c:pt idx="15">
                  <c:v>0.1</c:v>
                </c:pt>
                <c:pt idx="16">
                  <c:v>0.30000000000000032</c:v>
                </c:pt>
                <c:pt idx="17">
                  <c:v>0</c:v>
                </c:pt>
                <c:pt idx="18">
                  <c:v>0</c:v>
                </c:pt>
              </c:numCache>
            </c:numRef>
          </c:val>
        </c:ser>
        <c:marker val="1"/>
        <c:axId val="137994624"/>
        <c:axId val="137996544"/>
      </c:lineChart>
      <c:catAx>
        <c:axId val="137994624"/>
        <c:scaling>
          <c:orientation val="minMax"/>
        </c:scaling>
        <c:axPos val="b"/>
        <c:title>
          <c:tx>
            <c:rich>
              <a:bodyPr/>
              <a:lstStyle/>
              <a:p>
                <a:pPr>
                  <a:defRPr sz="1889" b="1" i="0" u="none" strike="noStrike" baseline="0">
                    <a:solidFill>
                      <a:srgbClr val="FFFFFF"/>
                    </a:solidFill>
                    <a:latin typeface="+mj-lt"/>
                    <a:ea typeface="Times New Roman"/>
                    <a:cs typeface="Times New Roman"/>
                  </a:defRPr>
                </a:pPr>
                <a:r>
                  <a:rPr lang="en-US">
                    <a:latin typeface="+mj-lt"/>
                  </a:rPr>
                  <a:t>Year of Diagnosis</a:t>
                </a:r>
              </a:p>
            </c:rich>
          </c:tx>
          <c:layout>
            <c:manualLayout>
              <c:xMode val="edge"/>
              <c:yMode val="edge"/>
              <c:x val="0.42911877394636105"/>
              <c:y val="0.7652811735941335"/>
            </c:manualLayout>
          </c:layout>
          <c:spPr>
            <a:noFill/>
            <a:ln w="29981">
              <a:noFill/>
            </a:ln>
          </c:spPr>
        </c:title>
        <c:numFmt formatCode="General" sourceLinked="1"/>
        <c:tickLblPos val="nextTo"/>
        <c:spPr>
          <a:ln w="14990">
            <a:solidFill>
              <a:srgbClr val="FFFFFF"/>
            </a:solidFill>
            <a:prstDash val="solid"/>
          </a:ln>
        </c:spPr>
        <c:txPr>
          <a:bodyPr rot="0" vert="horz"/>
          <a:lstStyle/>
          <a:p>
            <a:pPr>
              <a:defRPr sz="1700" b="1" i="0" u="none" strike="noStrike" baseline="0">
                <a:solidFill>
                  <a:srgbClr val="FFFFFF"/>
                </a:solidFill>
                <a:latin typeface="+mj-lt"/>
                <a:ea typeface="Times New Roman"/>
                <a:cs typeface="Times New Roman"/>
              </a:defRPr>
            </a:pPr>
            <a:endParaRPr lang="en-US"/>
          </a:p>
        </c:txPr>
        <c:crossAx val="137996544"/>
        <c:crosses val="autoZero"/>
        <c:auto val="1"/>
        <c:lblAlgn val="ctr"/>
        <c:lblOffset val="100"/>
        <c:tickLblSkip val="2"/>
        <c:tickMarkSkip val="1"/>
      </c:catAx>
      <c:valAx>
        <c:axId val="137996544"/>
        <c:scaling>
          <c:orientation val="minMax"/>
          <c:max val="100"/>
          <c:min val="0"/>
        </c:scaling>
        <c:axPos val="l"/>
        <c:majorGridlines>
          <c:spPr>
            <a:ln w="14990">
              <a:solidFill>
                <a:srgbClr val="FFFFFF"/>
              </a:solidFill>
              <a:prstDash val="sysDash"/>
            </a:ln>
          </c:spPr>
        </c:majorGridlines>
        <c:numFmt formatCode="General" sourceLinked="0"/>
        <c:tickLblPos val="nextTo"/>
        <c:spPr>
          <a:ln w="14990">
            <a:solidFill>
              <a:srgbClr val="FFFFFF"/>
            </a:solidFill>
            <a:prstDash val="solid"/>
          </a:ln>
        </c:spPr>
        <c:txPr>
          <a:bodyPr rot="0" vert="horz"/>
          <a:lstStyle/>
          <a:p>
            <a:pPr>
              <a:defRPr sz="1700" b="1" i="0" u="none" strike="noStrike" baseline="0">
                <a:solidFill>
                  <a:srgbClr val="FFFFFF"/>
                </a:solidFill>
                <a:latin typeface="+mj-lt"/>
                <a:ea typeface="Times New Roman"/>
                <a:cs typeface="Times New Roman"/>
              </a:defRPr>
            </a:pPr>
            <a:endParaRPr lang="en-US"/>
          </a:p>
        </c:txPr>
        <c:crossAx val="137994624"/>
        <c:crosses val="autoZero"/>
        <c:crossBetween val="midCat"/>
        <c:majorUnit val="20"/>
        <c:minorUnit val="10"/>
      </c:valAx>
      <c:spPr>
        <a:noFill/>
        <a:ln w="29981">
          <a:noFill/>
        </a:ln>
      </c:spPr>
    </c:plotArea>
    <c:legend>
      <c:legendPos val="r"/>
      <c:layout>
        <c:manualLayout>
          <c:xMode val="edge"/>
          <c:yMode val="edge"/>
          <c:x val="1.404853128991063E-2"/>
          <c:y val="0.83129584352078434"/>
          <c:w val="0.98595146871008943"/>
          <c:h val="9.7799511002444994E-2"/>
        </c:manualLayout>
      </c:layout>
      <c:spPr>
        <a:noFill/>
        <a:ln w="29981">
          <a:noFill/>
        </a:ln>
      </c:spPr>
      <c:txPr>
        <a:bodyPr/>
        <a:lstStyle/>
        <a:p>
          <a:pPr>
            <a:defRPr sz="1298" b="1" i="0" u="none" strike="noStrike" baseline="0">
              <a:solidFill>
                <a:srgbClr val="FFFFFF"/>
              </a:solidFill>
              <a:latin typeface="+mj-lt"/>
              <a:ea typeface="Times New Roman"/>
              <a:cs typeface="Times New Roman"/>
            </a:defRPr>
          </a:pPr>
          <a:endParaRPr lang="en-US"/>
        </a:p>
      </c:txPr>
    </c:legend>
    <c:plotVisOnly val="1"/>
    <c:dispBlanksAs val="gap"/>
  </c:chart>
  <c:spPr>
    <a:noFill/>
    <a:ln>
      <a:noFill/>
    </a:ln>
  </c:spPr>
  <c:txPr>
    <a:bodyPr/>
    <a:lstStyle/>
    <a:p>
      <a:pPr>
        <a:defRPr sz="2007" b="1" i="0" u="none" strike="noStrike" baseline="0">
          <a:solidFill>
            <a:schemeClr val="tx1"/>
          </a:solidFill>
          <a:latin typeface="Times New Roman"/>
          <a:ea typeface="Times New Roman"/>
          <a:cs typeface="Times New Roman"/>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0"/>
      <c:rotY val="20"/>
      <c:perspective val="30"/>
    </c:view3D>
    <c:plotArea>
      <c:layout>
        <c:manualLayout>
          <c:layoutTarget val="inner"/>
          <c:xMode val="edge"/>
          <c:yMode val="edge"/>
          <c:x val="0.15540859075307928"/>
          <c:y val="0.16834450480483401"/>
          <c:w val="0.59369446874695986"/>
          <c:h val="0.73019288933648063"/>
        </c:manualLayout>
      </c:layout>
      <c:pie3DChart>
        <c:varyColors val="1"/>
        <c:ser>
          <c:idx val="0"/>
          <c:order val="0"/>
          <c:tx>
            <c:strRef>
              <c:f>Sheet1!$A$2</c:f>
              <c:strCache>
                <c:ptCount val="1"/>
                <c:pt idx="0">
                  <c:v>STD</c:v>
                </c:pt>
              </c:strCache>
            </c:strRef>
          </c:tx>
          <c:dPt>
            <c:idx val="4"/>
            <c:spPr>
              <a:solidFill>
                <a:srgbClr val="7030A0"/>
              </a:solidFill>
            </c:spPr>
          </c:dPt>
          <c:dPt>
            <c:idx val="5"/>
            <c:spPr>
              <a:solidFill>
                <a:schemeClr val="accent5"/>
              </a:solidFill>
            </c:spPr>
          </c:dPt>
          <c:dPt>
            <c:idx val="6"/>
            <c:spPr>
              <a:solidFill>
                <a:srgbClr val="FF0000"/>
              </a:solidFill>
            </c:spPr>
          </c:dPt>
          <c:dLbls>
            <c:dLbl>
              <c:idx val="0"/>
              <c:spPr/>
              <c:txPr>
                <a:bodyPr/>
                <a:lstStyle/>
                <a:p>
                  <a:pPr>
                    <a:defRPr b="1">
                      <a:solidFill>
                        <a:schemeClr val="tx1"/>
                      </a:solidFill>
                    </a:defRPr>
                  </a:pPr>
                  <a:endParaRPr lang="en-US"/>
                </a:p>
              </c:txPr>
            </c:dLbl>
            <c:dLbl>
              <c:idx val="1"/>
              <c:spPr/>
              <c:txPr>
                <a:bodyPr/>
                <a:lstStyle/>
                <a:p>
                  <a:pPr>
                    <a:defRPr b="1">
                      <a:solidFill>
                        <a:schemeClr val="tx1"/>
                      </a:solidFill>
                    </a:defRPr>
                  </a:pPr>
                  <a:endParaRPr lang="en-US"/>
                </a:p>
              </c:txPr>
            </c:dLbl>
            <c:dLbl>
              <c:idx val="2"/>
              <c:tx>
                <c:rich>
                  <a:bodyPr/>
                  <a:lstStyle/>
                  <a:p>
                    <a:pPr>
                      <a:defRPr b="1">
                        <a:solidFill>
                          <a:schemeClr val="tx1"/>
                        </a:solidFill>
                      </a:defRPr>
                    </a:pPr>
                    <a:r>
                      <a:rPr lang="en-US" b="1" dirty="0">
                        <a:solidFill>
                          <a:schemeClr val="tx1"/>
                        </a:solidFill>
                      </a:rPr>
                      <a:t>4%</a:t>
                    </a:r>
                  </a:p>
                </c:rich>
              </c:tx>
              <c:spPr/>
              <c:showVal val="1"/>
              <c:showPercent val="1"/>
            </c:dLbl>
            <c:dLbl>
              <c:idx val="3"/>
              <c:layout>
                <c:manualLayout>
                  <c:x val="-0.14114804159095512"/>
                  <c:y val="-1.1922324596997393E-3"/>
                </c:manualLayout>
              </c:layout>
              <c:showVal val="1"/>
              <c:showPercent val="1"/>
            </c:dLbl>
            <c:dLbl>
              <c:idx val="4"/>
              <c:layout>
                <c:manualLayout>
                  <c:x val="-4.0632634262063434E-2"/>
                  <c:y val="9.1229203597113047E-4"/>
                </c:manualLayout>
              </c:layout>
              <c:numFmt formatCode="0%" sourceLinked="0"/>
              <c:spPr/>
              <c:txPr>
                <a:bodyPr/>
                <a:lstStyle/>
                <a:p>
                  <a:pPr>
                    <a:defRPr b="1"/>
                  </a:pPr>
                  <a:endParaRPr lang="en-US"/>
                </a:p>
              </c:txPr>
              <c:showVal val="1"/>
              <c:showPercent val="1"/>
            </c:dLbl>
            <c:dLbl>
              <c:idx val="5"/>
              <c:layout>
                <c:manualLayout>
                  <c:x val="3.9880627902281446E-2"/>
                  <c:y val="-7.1012511591455801E-2"/>
                </c:manualLayout>
              </c:layout>
              <c:showVal val="1"/>
              <c:showPercent val="1"/>
            </c:dLbl>
            <c:dLbl>
              <c:idx val="6"/>
              <c:layout>
                <c:manualLayout>
                  <c:x val="0.13854677720573388"/>
                  <c:y val="-4.6212043713128009E-2"/>
                </c:manualLayout>
              </c:layout>
              <c:showVal val="1"/>
              <c:showPercent val="1"/>
            </c:dLbl>
            <c:dLbl>
              <c:idx val="7"/>
              <c:layout>
                <c:manualLayout>
                  <c:x val="0.13530650615788414"/>
                  <c:y val="6.2516198210193094E-2"/>
                </c:manualLayout>
              </c:layout>
              <c:numFmt formatCode="0.00%" sourceLinked="0"/>
              <c:spPr/>
              <c:txPr>
                <a:bodyPr/>
                <a:lstStyle/>
                <a:p>
                  <a:pPr>
                    <a:defRPr b="1"/>
                  </a:pPr>
                  <a:endParaRPr lang="en-US"/>
                </a:p>
              </c:txPr>
              <c:showVal val="1"/>
              <c:showPercent val="1"/>
            </c:dLbl>
            <c:txPr>
              <a:bodyPr/>
              <a:lstStyle/>
              <a:p>
                <a:pPr>
                  <a:defRPr b="1"/>
                </a:pPr>
                <a:endParaRPr lang="en-US"/>
              </a:p>
            </c:txPr>
            <c:showVal val="1"/>
            <c:showPercent val="1"/>
            <c:showLeaderLines val="1"/>
            <c:leaderLines>
              <c:spPr>
                <a:ln>
                  <a:solidFill>
                    <a:schemeClr val="bg1"/>
                  </a:solidFill>
                </a:ln>
              </c:spPr>
            </c:leaderLines>
          </c:dLbls>
          <c:cat>
            <c:strRef>
              <c:f>Sheet1!$B$1:$I$1</c:f>
              <c:strCache>
                <c:ptCount val="8"/>
                <c:pt idx="0">
                  <c:v>Chlamydia</c:v>
                </c:pt>
                <c:pt idx="1">
                  <c:v>Gonorrhea</c:v>
                </c:pt>
                <c:pt idx="2">
                  <c:v>HIV</c:v>
                </c:pt>
                <c:pt idx="3">
                  <c:v>AIDS</c:v>
                </c:pt>
                <c:pt idx="4">
                  <c:v>P&amp;S Syphilis</c:v>
                </c:pt>
                <c:pt idx="5">
                  <c:v>EL Syphilis</c:v>
                </c:pt>
                <c:pt idx="6">
                  <c:v>LL Syphilis</c:v>
                </c:pt>
                <c:pt idx="7">
                  <c:v>Congenital Syphilis</c:v>
                </c:pt>
              </c:strCache>
            </c:strRef>
          </c:cat>
          <c:val>
            <c:numRef>
              <c:f>Sheet1!$B$2:$I$2</c:f>
              <c:numCache>
                <c:formatCode>#,##0</c:formatCode>
                <c:ptCount val="8"/>
                <c:pt idx="0">
                  <c:v>43790</c:v>
                </c:pt>
                <c:pt idx="1">
                  <c:v>8484</c:v>
                </c:pt>
                <c:pt idx="2">
                  <c:v>2670</c:v>
                </c:pt>
                <c:pt idx="3">
                  <c:v>1490</c:v>
                </c:pt>
                <c:pt idx="4">
                  <c:v>705</c:v>
                </c:pt>
                <c:pt idx="5">
                  <c:v>958</c:v>
                </c:pt>
                <c:pt idx="6">
                  <c:v>1105</c:v>
                </c:pt>
                <c:pt idx="7">
                  <c:v>15</c:v>
                </c:pt>
              </c:numCache>
            </c:numRef>
          </c:val>
        </c:ser>
        <c:dLbls>
          <c:showPercent val="1"/>
        </c:dLbls>
      </c:pie3DChart>
    </c:plotArea>
    <c:legend>
      <c:legendPos val="r"/>
      <c:layout>
        <c:manualLayout>
          <c:xMode val="edge"/>
          <c:yMode val="edge"/>
          <c:x val="1.2591134441528222E-3"/>
          <c:y val="0.26801809913161057"/>
          <c:w val="0.28394886937210012"/>
          <c:h val="0.581609703835405"/>
        </c:manualLayout>
      </c:layout>
    </c:legend>
    <c:plotVisOnly val="1"/>
    <c:dispBlanksAs val="zero"/>
  </c:chart>
  <c:spPr>
    <a:noFill/>
  </c:spPr>
  <c:txPr>
    <a:bodyPr/>
    <a:lstStyle/>
    <a:p>
      <a:pPr>
        <a:defRPr sz="1800">
          <a:solidFill>
            <a:schemeClr val="bg1"/>
          </a:solidFil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42"/>
  <c:chart>
    <c:view3D>
      <c:rotX val="10"/>
      <c:depthPercent val="100"/>
      <c:rAngAx val="1"/>
    </c:view3D>
    <c:plotArea>
      <c:layout>
        <c:manualLayout>
          <c:layoutTarget val="inner"/>
          <c:xMode val="edge"/>
          <c:yMode val="edge"/>
          <c:x val="0.10571720210829602"/>
          <c:y val="0.134365472873575"/>
          <c:w val="0.87791283782538565"/>
          <c:h val="0.74190345953951475"/>
        </c:manualLayout>
      </c:layout>
      <c:bar3DChart>
        <c:barDir val="col"/>
        <c:grouping val="standard"/>
        <c:ser>
          <c:idx val="0"/>
          <c:order val="0"/>
          <c:tx>
            <c:strRef>
              <c:f>Sheet1!$B$1</c:f>
              <c:strCache>
                <c:ptCount val="1"/>
                <c:pt idx="0">
                  <c:v>Early Syphilis</c:v>
                </c:pt>
              </c:strCache>
            </c:strRef>
          </c:tx>
          <c:dLbls>
            <c:showVal val="1"/>
          </c:dLbls>
          <c:cat>
            <c:strRef>
              <c:f>Sheet1!$A$2:$A$4</c:f>
              <c:strCache>
                <c:ptCount val="3"/>
                <c:pt idx="0">
                  <c:v>Male</c:v>
                </c:pt>
                <c:pt idx="1">
                  <c:v>Female</c:v>
                </c:pt>
                <c:pt idx="2">
                  <c:v>Total</c:v>
                </c:pt>
              </c:strCache>
            </c:strRef>
          </c:cat>
          <c:val>
            <c:numRef>
              <c:f>Sheet1!$B$2:$B$4</c:f>
              <c:numCache>
                <c:formatCode>General</c:formatCode>
                <c:ptCount val="3"/>
                <c:pt idx="0">
                  <c:v>34.700000000000003</c:v>
                </c:pt>
                <c:pt idx="1">
                  <c:v>4.0999999999999996</c:v>
                </c:pt>
                <c:pt idx="2">
                  <c:v>17</c:v>
                </c:pt>
              </c:numCache>
            </c:numRef>
          </c:val>
        </c:ser>
        <c:ser>
          <c:idx val="1"/>
          <c:order val="1"/>
          <c:tx>
            <c:strRef>
              <c:f>Sheet1!$C$1</c:f>
              <c:strCache>
                <c:ptCount val="1"/>
                <c:pt idx="0">
                  <c:v>Gonorrhea</c:v>
                </c:pt>
              </c:strCache>
            </c:strRef>
          </c:tx>
          <c:dLbls>
            <c:dLbl>
              <c:idx val="1"/>
              <c:layout>
                <c:manualLayout>
                  <c:x val="-6.1728395061727802E-3"/>
                  <c:y val="-2.2448261287155956E-2"/>
                </c:manualLayout>
              </c:layout>
              <c:showVal val="1"/>
            </c:dLbl>
            <c:showVal val="1"/>
          </c:dLbls>
          <c:cat>
            <c:strRef>
              <c:f>Sheet1!$A$2:$A$4</c:f>
              <c:strCache>
                <c:ptCount val="3"/>
                <c:pt idx="0">
                  <c:v>Male</c:v>
                </c:pt>
                <c:pt idx="1">
                  <c:v>Female</c:v>
                </c:pt>
                <c:pt idx="2">
                  <c:v>Total</c:v>
                </c:pt>
              </c:strCache>
            </c:strRef>
          </c:cat>
          <c:val>
            <c:numRef>
              <c:f>Sheet1!$C$2:$C$4</c:f>
              <c:numCache>
                <c:formatCode>General</c:formatCode>
                <c:ptCount val="3"/>
                <c:pt idx="0">
                  <c:v>113.5</c:v>
                </c:pt>
                <c:pt idx="1">
                  <c:v>72.900000000000006</c:v>
                </c:pt>
                <c:pt idx="2">
                  <c:v>86.9</c:v>
                </c:pt>
              </c:numCache>
            </c:numRef>
          </c:val>
        </c:ser>
        <c:ser>
          <c:idx val="2"/>
          <c:order val="2"/>
          <c:tx>
            <c:strRef>
              <c:f>Sheet1!$D$1</c:f>
              <c:strCache>
                <c:ptCount val="1"/>
                <c:pt idx="0">
                  <c:v>Chlamydia</c:v>
                </c:pt>
              </c:strCache>
            </c:strRef>
          </c:tx>
          <c:dLbls>
            <c:dLbl>
              <c:idx val="0"/>
              <c:layout>
                <c:manualLayout>
                  <c:x val="-1.6975308641975335E-2"/>
                  <c:y val="-1.6836195965366903E-2"/>
                </c:manualLayout>
              </c:layout>
              <c:showVal val="1"/>
            </c:dLbl>
            <c:dLbl>
              <c:idx val="1"/>
              <c:layout>
                <c:manualLayout>
                  <c:x val="-2.6234567901234612E-2"/>
                  <c:y val="0"/>
                </c:manualLayout>
              </c:layout>
              <c:showVal val="1"/>
            </c:dLbl>
            <c:dLbl>
              <c:idx val="2"/>
              <c:layout>
                <c:manualLayout>
                  <c:x val="-3.0864197530864252E-3"/>
                  <c:y val="-2.5254293948050403E-2"/>
                </c:manualLayout>
              </c:layout>
              <c:showVal val="1"/>
            </c:dLbl>
            <c:showVal val="1"/>
          </c:dLbls>
          <c:cat>
            <c:strRef>
              <c:f>Sheet1!$A$2:$A$4</c:f>
              <c:strCache>
                <c:ptCount val="3"/>
                <c:pt idx="0">
                  <c:v>Male</c:v>
                </c:pt>
                <c:pt idx="1">
                  <c:v>Female</c:v>
                </c:pt>
                <c:pt idx="2">
                  <c:v>Total</c:v>
                </c:pt>
              </c:strCache>
            </c:strRef>
          </c:cat>
          <c:val>
            <c:numRef>
              <c:f>Sheet1!$D$2:$D$4</c:f>
              <c:numCache>
                <c:formatCode>General</c:formatCode>
                <c:ptCount val="3"/>
                <c:pt idx="0">
                  <c:v>306.5</c:v>
                </c:pt>
                <c:pt idx="1">
                  <c:v>591</c:v>
                </c:pt>
                <c:pt idx="2">
                  <c:v>448.5</c:v>
                </c:pt>
              </c:numCache>
            </c:numRef>
          </c:val>
        </c:ser>
        <c:gapWidth val="300"/>
        <c:shape val="box"/>
        <c:axId val="137444736"/>
        <c:axId val="137475200"/>
        <c:axId val="136104128"/>
      </c:bar3DChart>
      <c:catAx>
        <c:axId val="137444736"/>
        <c:scaling>
          <c:orientation val="minMax"/>
        </c:scaling>
        <c:axPos val="b"/>
        <c:numFmt formatCode="General" sourceLinked="1"/>
        <c:majorTickMark val="none"/>
        <c:tickLblPos val="nextTo"/>
        <c:crossAx val="137475200"/>
        <c:crosses val="autoZero"/>
        <c:auto val="1"/>
        <c:lblAlgn val="ctr"/>
        <c:lblOffset val="100"/>
      </c:catAx>
      <c:valAx>
        <c:axId val="137475200"/>
        <c:scaling>
          <c:orientation val="minMax"/>
        </c:scaling>
        <c:axPos val="l"/>
        <c:majorGridlines/>
        <c:title>
          <c:tx>
            <c:rich>
              <a:bodyPr rot="-5400000" vert="horz"/>
              <a:lstStyle/>
              <a:p>
                <a:pPr>
                  <a:defRPr/>
                </a:pPr>
                <a:r>
                  <a:rPr lang="en-US"/>
                  <a:t>Rates per 100,000</a:t>
                </a:r>
              </a:p>
            </c:rich>
          </c:tx>
          <c:layout>
            <c:manualLayout>
              <c:xMode val="edge"/>
              <c:yMode val="edge"/>
              <c:x val="7.3309063685976323E-3"/>
              <c:y val="0.45342078185631463"/>
            </c:manualLayout>
          </c:layout>
        </c:title>
        <c:numFmt formatCode="General" sourceLinked="1"/>
        <c:tickLblPos val="nextTo"/>
        <c:crossAx val="137444736"/>
        <c:crosses val="autoZero"/>
        <c:crossBetween val="between"/>
      </c:valAx>
      <c:serAx>
        <c:axId val="136104128"/>
        <c:scaling>
          <c:orientation val="minMax"/>
        </c:scaling>
        <c:delete val="1"/>
        <c:axPos val="b"/>
        <c:tickLblPos val="none"/>
        <c:crossAx val="137475200"/>
        <c:crosses val="autoZero"/>
      </c:serAx>
      <c:spPr>
        <a:noFill/>
      </c:spPr>
    </c:plotArea>
    <c:legend>
      <c:legendPos val="t"/>
      <c:layout>
        <c:manualLayout>
          <c:xMode val="edge"/>
          <c:yMode val="edge"/>
          <c:x val="0.147537601278101"/>
          <c:y val="4.2333659454584123E-2"/>
          <c:w val="0.72976444143054064"/>
          <c:h val="8.3621376399212605E-2"/>
        </c:manualLayout>
      </c:layout>
    </c:legend>
    <c:plotVisOnly val="1"/>
    <c:dispBlanksAs val="gap"/>
  </c:chart>
  <c:spPr>
    <a:noFill/>
  </c:spPr>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43"/>
  <c:chart>
    <c:plotArea>
      <c:layout>
        <c:manualLayout>
          <c:layoutTarget val="inner"/>
          <c:xMode val="edge"/>
          <c:yMode val="edge"/>
          <c:x val="0.13073130792279344"/>
          <c:y val="3.480392156862782E-2"/>
          <c:w val="0.70096369590969254"/>
          <c:h val="0.74510884668828692"/>
        </c:manualLayout>
      </c:layout>
      <c:barChart>
        <c:barDir val="col"/>
        <c:grouping val="clustered"/>
        <c:ser>
          <c:idx val="0"/>
          <c:order val="0"/>
          <c:tx>
            <c:strRef>
              <c:f>Sheet1!$B$1</c:f>
              <c:strCache>
                <c:ptCount val="1"/>
                <c:pt idx="0">
                  <c:v>HIV Tests</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2"/>
            <c:spPr>
              <a:solidFill>
                <a:srgbClr val="FF0000">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3"/>
            <c:spPr>
              <a:solidFill>
                <a:srgbClr val="FF0000">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4"/>
            <c:spPr>
              <a:solidFill>
                <a:srgbClr val="FF0000">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5"/>
            <c:spPr>
              <a:solidFill>
                <a:srgbClr val="FF0000">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c:formatCode>
                <c:ptCount val="16"/>
                <c:pt idx="0">
                  <c:v>78481</c:v>
                </c:pt>
                <c:pt idx="1">
                  <c:v>75404</c:v>
                </c:pt>
                <c:pt idx="2">
                  <c:v>70229</c:v>
                </c:pt>
                <c:pt idx="3">
                  <c:v>72171</c:v>
                </c:pt>
                <c:pt idx="4">
                  <c:v>61612</c:v>
                </c:pt>
                <c:pt idx="5">
                  <c:v>55853</c:v>
                </c:pt>
                <c:pt idx="6">
                  <c:v>52148</c:v>
                </c:pt>
                <c:pt idx="7">
                  <c:v>54367</c:v>
                </c:pt>
                <c:pt idx="8">
                  <c:v>57332</c:v>
                </c:pt>
                <c:pt idx="9">
                  <c:v>74254</c:v>
                </c:pt>
                <c:pt idx="10">
                  <c:v>100800</c:v>
                </c:pt>
                <c:pt idx="11">
                  <c:v>109000</c:v>
                </c:pt>
                <c:pt idx="12">
                  <c:v>159222</c:v>
                </c:pt>
                <c:pt idx="13">
                  <c:v>215655</c:v>
                </c:pt>
                <c:pt idx="14">
                  <c:v>225701</c:v>
                </c:pt>
                <c:pt idx="15">
                  <c:v>236950</c:v>
                </c:pt>
              </c:numCache>
            </c:numRef>
          </c:val>
        </c:ser>
        <c:gapWidth val="25"/>
        <c:axId val="138389376"/>
        <c:axId val="138387456"/>
      </c:barChart>
      <c:lineChart>
        <c:grouping val="standard"/>
        <c:ser>
          <c:idx val="1"/>
          <c:order val="1"/>
          <c:tx>
            <c:strRef>
              <c:f>Sheet1!$C$1</c:f>
              <c:strCache>
                <c:ptCount val="1"/>
                <c:pt idx="0">
                  <c:v>New Positives</c:v>
                </c:pt>
              </c:strCache>
            </c:strRef>
          </c:tx>
          <c:spPr>
            <a:ln>
              <a:solidFill>
                <a:schemeClr val="accent1"/>
              </a:solidFill>
            </a:ln>
          </c:spPr>
          <c:marker>
            <c:spPr>
              <a:solidFill>
                <a:schemeClr val="accent1"/>
              </a:solidFill>
              <a:ln>
                <a:solidFill>
                  <a:schemeClr val="accent1"/>
                </a:solidFill>
              </a:ln>
            </c:spPr>
          </c:marker>
          <c:dPt>
            <c:idx val="12"/>
            <c:marker>
              <c:spPr>
                <a:solidFill>
                  <a:schemeClr val="accent1">
                    <a:alpha val="50000"/>
                  </a:schemeClr>
                </a:solidFill>
                <a:ln>
                  <a:solidFill>
                    <a:schemeClr val="accent1"/>
                  </a:solidFill>
                </a:ln>
              </c:spPr>
            </c:marker>
          </c:dPt>
          <c:dPt>
            <c:idx val="13"/>
            <c:marker>
              <c:spPr>
                <a:solidFill>
                  <a:schemeClr val="accent1">
                    <a:alpha val="50000"/>
                  </a:schemeClr>
                </a:solidFill>
                <a:ln>
                  <a:solidFill>
                    <a:schemeClr val="accent1"/>
                  </a:solidFill>
                </a:ln>
              </c:spPr>
            </c:marker>
          </c:dPt>
          <c:dPt>
            <c:idx val="14"/>
            <c:marker>
              <c:spPr>
                <a:solidFill>
                  <a:schemeClr val="accent1">
                    <a:alpha val="50000"/>
                  </a:schemeClr>
                </a:solidFill>
                <a:ln>
                  <a:solidFill>
                    <a:schemeClr val="accent1"/>
                  </a:solidFill>
                </a:ln>
              </c:spPr>
            </c:marker>
          </c:dPt>
          <c:dPt>
            <c:idx val="15"/>
            <c:marker>
              <c:spPr>
                <a:solidFill>
                  <a:schemeClr val="accent1">
                    <a:alpha val="50000"/>
                  </a:schemeClr>
                </a:solidFill>
                <a:ln>
                  <a:solidFill>
                    <a:schemeClr val="accent1"/>
                  </a:solidFill>
                </a:ln>
              </c:spPr>
            </c:marker>
          </c:dPt>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0</c:formatCode>
                <c:ptCount val="16"/>
                <c:pt idx="0">
                  <c:v>911</c:v>
                </c:pt>
                <c:pt idx="1">
                  <c:v>886</c:v>
                </c:pt>
                <c:pt idx="2">
                  <c:v>908</c:v>
                </c:pt>
                <c:pt idx="3">
                  <c:v>981</c:v>
                </c:pt>
                <c:pt idx="4">
                  <c:v>678</c:v>
                </c:pt>
                <c:pt idx="5">
                  <c:v>382</c:v>
                </c:pt>
                <c:pt idx="6">
                  <c:v>466</c:v>
                </c:pt>
                <c:pt idx="7">
                  <c:v>451</c:v>
                </c:pt>
                <c:pt idx="8">
                  <c:v>482</c:v>
                </c:pt>
                <c:pt idx="9">
                  <c:v>645</c:v>
                </c:pt>
                <c:pt idx="10">
                  <c:v>1024</c:v>
                </c:pt>
                <c:pt idx="11">
                  <c:v>1090</c:v>
                </c:pt>
                <c:pt idx="12">
                  <c:v>1592</c:v>
                </c:pt>
                <c:pt idx="13">
                  <c:v>2156</c:v>
                </c:pt>
                <c:pt idx="14">
                  <c:v>2257</c:v>
                </c:pt>
                <c:pt idx="15">
                  <c:v>2395</c:v>
                </c:pt>
              </c:numCache>
            </c:numRef>
          </c:val>
        </c:ser>
        <c:marker val="1"/>
        <c:axId val="138379648"/>
        <c:axId val="138381184"/>
      </c:lineChart>
      <c:catAx>
        <c:axId val="138379648"/>
        <c:scaling>
          <c:orientation val="minMax"/>
        </c:scaling>
        <c:axPos val="b"/>
        <c:numFmt formatCode="General" sourceLinked="1"/>
        <c:tickLblPos val="nextTo"/>
        <c:txPr>
          <a:bodyPr rot="2700000"/>
          <a:lstStyle/>
          <a:p>
            <a:pPr>
              <a:defRPr sz="1400" b="1"/>
            </a:pPr>
            <a:endParaRPr lang="en-US"/>
          </a:p>
        </c:txPr>
        <c:crossAx val="138381184"/>
        <c:crosses val="autoZero"/>
        <c:auto val="1"/>
        <c:lblAlgn val="ctr"/>
        <c:lblOffset val="100"/>
      </c:catAx>
      <c:valAx>
        <c:axId val="138381184"/>
        <c:scaling>
          <c:orientation val="minMax"/>
        </c:scaling>
        <c:axPos val="l"/>
        <c:majorGridlines/>
        <c:title>
          <c:tx>
            <c:rich>
              <a:bodyPr rot="-5400000" vert="horz"/>
              <a:lstStyle/>
              <a:p>
                <a:pPr>
                  <a:defRPr/>
                </a:pPr>
                <a:r>
                  <a:rPr lang="en-US" dirty="0"/>
                  <a:t>HIV New </a:t>
                </a:r>
                <a:r>
                  <a:rPr lang="en-US" dirty="0" smtClean="0"/>
                  <a:t>Positive</a:t>
                </a:r>
                <a:r>
                  <a:rPr lang="en-US" baseline="0" dirty="0" smtClean="0"/>
                  <a:t> Tests</a:t>
                </a:r>
                <a:endParaRPr lang="en-US" dirty="0"/>
              </a:p>
            </c:rich>
          </c:tx>
        </c:title>
        <c:numFmt formatCode="#,##0" sourceLinked="0"/>
        <c:tickLblPos val="nextTo"/>
        <c:crossAx val="138379648"/>
        <c:crosses val="autoZero"/>
        <c:crossBetween val="between"/>
      </c:valAx>
      <c:valAx>
        <c:axId val="138387456"/>
        <c:scaling>
          <c:orientation val="minMax"/>
        </c:scaling>
        <c:axPos val="r"/>
        <c:title>
          <c:tx>
            <c:rich>
              <a:bodyPr rot="-5400000" vert="horz"/>
              <a:lstStyle/>
              <a:p>
                <a:pPr>
                  <a:defRPr/>
                </a:pPr>
                <a:r>
                  <a:rPr lang="en-US"/>
                  <a:t>Number of HIV Tests</a:t>
                </a:r>
              </a:p>
            </c:rich>
          </c:tx>
        </c:title>
        <c:numFmt formatCode="#,##0" sourceLinked="1"/>
        <c:tickLblPos val="nextTo"/>
        <c:crossAx val="138389376"/>
        <c:crosses val="max"/>
        <c:crossBetween val="between"/>
      </c:valAx>
      <c:catAx>
        <c:axId val="138389376"/>
        <c:scaling>
          <c:orientation val="minMax"/>
        </c:scaling>
        <c:delete val="1"/>
        <c:axPos val="b"/>
        <c:numFmt formatCode="General" sourceLinked="1"/>
        <c:tickLblPos val="none"/>
        <c:crossAx val="138387456"/>
        <c:crosses val="autoZero"/>
        <c:auto val="1"/>
        <c:lblAlgn val="ctr"/>
        <c:lblOffset val="100"/>
      </c:catAx>
    </c:plotArea>
    <c:legend>
      <c:legendPos val="b"/>
    </c:legend>
    <c:plotVisOnly val="1"/>
    <c:dispBlanksAs val="gap"/>
  </c:chart>
  <c:spPr>
    <a:noFill/>
  </c:spPr>
  <c:txPr>
    <a:bodyPr/>
    <a:lstStyle/>
    <a:p>
      <a:pPr>
        <a:defRPr sz="1800">
          <a:solidFill>
            <a:schemeClr val="bg1"/>
          </a:solidFil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solidFill>
                  <a:schemeClr val="bg1"/>
                </a:solidFill>
              </a:rPr>
              <a:t>Los Angeles County</a:t>
            </a:r>
            <a:endParaRPr lang="en-US" sz="1800" dirty="0">
              <a:solidFill>
                <a:schemeClr val="bg1"/>
              </a:solidFill>
            </a:endParaRPr>
          </a:p>
        </c:rich>
      </c:tx>
      <c:layout>
        <c:manualLayout>
          <c:xMode val="edge"/>
          <c:yMode val="edge"/>
          <c:x val="0.12816777710478439"/>
          <c:y val="0"/>
        </c:manualLayout>
      </c:layout>
    </c:title>
    <c:view3D>
      <c:rAngAx val="1"/>
    </c:view3D>
    <c:plotArea>
      <c:layout>
        <c:manualLayout>
          <c:layoutTarget val="inner"/>
          <c:xMode val="edge"/>
          <c:yMode val="edge"/>
          <c:x val="0.11693014334746603"/>
          <c:y val="0.18269476258649614"/>
          <c:w val="0.43595951948314232"/>
          <c:h val="0.67273760187871545"/>
        </c:manualLayout>
      </c:layout>
      <c:bar3DChart>
        <c:barDir val="col"/>
        <c:grouping val="clustered"/>
        <c:ser>
          <c:idx val="0"/>
          <c:order val="0"/>
          <c:tx>
            <c:strRef>
              <c:f>Sheet1!$B$1</c:f>
              <c:strCache>
                <c:ptCount val="1"/>
                <c:pt idx="0">
                  <c:v>HIV</c:v>
                </c:pt>
              </c:strCache>
            </c:strRef>
          </c:tx>
          <c:spPr>
            <a:solidFill>
              <a:srgbClr val="FF0000"/>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Sheet1!$B$2</c:f>
              <c:numCache>
                <c:formatCode>0.0%</c:formatCode>
                <c:ptCount val="1"/>
                <c:pt idx="0">
                  <c:v>0.82300000000000062</c:v>
                </c:pt>
              </c:numCache>
            </c:numRef>
          </c:val>
        </c:ser>
        <c:ser>
          <c:idx val="1"/>
          <c:order val="1"/>
          <c:tx>
            <c:strRef>
              <c:f>Sheet1!$C$1</c:f>
              <c:strCache>
                <c:ptCount val="1"/>
                <c:pt idx="0">
                  <c:v>Syphilis+HIV</c:v>
                </c:pt>
              </c:strCache>
            </c:strRef>
          </c:tx>
          <c:spPr>
            <a:solidFill>
              <a:schemeClr val="accent5"/>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Sheet1!$C$2</c:f>
              <c:numCache>
                <c:formatCode>0.0%</c:formatCode>
                <c:ptCount val="1"/>
                <c:pt idx="0">
                  <c:v>0.81900000000000062</c:v>
                </c:pt>
              </c:numCache>
            </c:numRef>
          </c:val>
        </c:ser>
        <c:ser>
          <c:idx val="2"/>
          <c:order val="2"/>
          <c:tx>
            <c:strRef>
              <c:f>Sheet1!$D$1</c:f>
              <c:strCache>
                <c:ptCount val="1"/>
                <c:pt idx="0">
                  <c:v>Syphilis, no HIV</c:v>
                </c:pt>
              </c:strCache>
            </c:strRef>
          </c:tx>
          <c:spPr>
            <a:solidFill>
              <a:schemeClr val="accent4">
                <a:lumMod val="60000"/>
                <a:lumOff val="4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Sheet1!$D$2</c:f>
              <c:numCache>
                <c:formatCode>0.0%</c:formatCode>
                <c:ptCount val="1"/>
                <c:pt idx="0">
                  <c:v>0.78900000000000003</c:v>
                </c:pt>
              </c:numCache>
            </c:numRef>
          </c:val>
        </c:ser>
        <c:ser>
          <c:idx val="3"/>
          <c:order val="3"/>
          <c:tx>
            <c:strRef>
              <c:f>Sheet1!$E$1</c:f>
              <c:strCache>
                <c:ptCount val="1"/>
                <c:pt idx="0">
                  <c:v>GC + HIV</c:v>
                </c:pt>
              </c:strCache>
            </c:strRef>
          </c:tx>
          <c:spPr>
            <a:solidFill>
              <a:schemeClr val="accent6">
                <a:lumMod val="20000"/>
                <a:lumOff val="8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Sheet1!$E$2</c:f>
              <c:numCache>
                <c:formatCode>0.0%</c:formatCode>
                <c:ptCount val="1"/>
                <c:pt idx="0">
                  <c:v>0.83200000000000063</c:v>
                </c:pt>
              </c:numCache>
            </c:numRef>
          </c:val>
        </c:ser>
        <c:ser>
          <c:idx val="4"/>
          <c:order val="4"/>
          <c:tx>
            <c:strRef>
              <c:f>Sheet1!$F$1</c:f>
              <c:strCache>
                <c:ptCount val="1"/>
                <c:pt idx="0">
                  <c:v>GC, No HIV</c:v>
                </c:pt>
              </c:strCache>
            </c:strRef>
          </c:tx>
          <c:spPr>
            <a:solidFill>
              <a:schemeClr val="accent2">
                <a:lumMod val="20000"/>
                <a:lumOff val="8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Sheet1!$F$2</c:f>
              <c:numCache>
                <c:formatCode>0.0%</c:formatCode>
                <c:ptCount val="1"/>
                <c:pt idx="0">
                  <c:v>0.75400000000000245</c:v>
                </c:pt>
              </c:numCache>
            </c:numRef>
          </c:val>
        </c:ser>
        <c:shape val="box"/>
        <c:axId val="138707328"/>
        <c:axId val="138708864"/>
        <c:axId val="0"/>
      </c:bar3DChart>
      <c:catAx>
        <c:axId val="138707328"/>
        <c:scaling>
          <c:orientation val="minMax"/>
        </c:scaling>
        <c:delete val="1"/>
        <c:axPos val="b"/>
        <c:tickLblPos val="none"/>
        <c:crossAx val="138708864"/>
        <c:crosses val="autoZero"/>
        <c:auto val="1"/>
        <c:lblAlgn val="ctr"/>
        <c:lblOffset val="100"/>
      </c:catAx>
      <c:valAx>
        <c:axId val="138708864"/>
        <c:scaling>
          <c:orientation val="minMax"/>
          <c:max val="1"/>
          <c:min val="0"/>
        </c:scaling>
        <c:axPos val="l"/>
        <c:majorGridlines/>
        <c:numFmt formatCode="0%" sourceLinked="0"/>
        <c:tickLblPos val="nextTo"/>
        <c:txPr>
          <a:bodyPr/>
          <a:lstStyle/>
          <a:p>
            <a:pPr>
              <a:defRPr sz="1400">
                <a:solidFill>
                  <a:schemeClr val="bg1"/>
                </a:solidFill>
              </a:defRPr>
            </a:pPr>
            <a:endParaRPr lang="en-US"/>
          </a:p>
        </c:txPr>
        <c:crossAx val="138707328"/>
        <c:crosses val="autoZero"/>
        <c:crossBetween val="between"/>
        <c:majorUnit val="0.2"/>
      </c:valAx>
    </c:plotArea>
    <c:legend>
      <c:legendPos val="r"/>
      <c:layout>
        <c:manualLayout>
          <c:xMode val="edge"/>
          <c:yMode val="edge"/>
          <c:x val="0.5879016084527906"/>
          <c:y val="6.6119362920544003E-2"/>
          <c:w val="0.37208964264082517"/>
          <c:h val="0.63291278931042649"/>
        </c:manualLayout>
      </c:layout>
      <c:spPr>
        <a:solidFill>
          <a:schemeClr val="tx1"/>
        </a:solidFill>
      </c:spPr>
      <c:txPr>
        <a:bodyPr/>
        <a:lstStyle/>
        <a:p>
          <a:pPr>
            <a:defRPr>
              <a:solidFill>
                <a:schemeClr val="bg1"/>
              </a:solidFill>
            </a:defRPr>
          </a:pPr>
          <a:endParaRPr lang="en-US"/>
        </a:p>
      </c:txPr>
    </c:legend>
    <c:plotVisOnly val="1"/>
    <c:dispBlanksAs val="gap"/>
  </c:chart>
  <c:spPr>
    <a:solidFill>
      <a:srgbClr val="002060"/>
    </a:solidFill>
  </c:spPr>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Race/Ethnicity</a:t>
            </a:r>
            <a:endParaRPr lang="en-US" dirty="0">
              <a:solidFill>
                <a:schemeClr val="bg1"/>
              </a:solidFill>
            </a:endParaRPr>
          </a:p>
        </c:rich>
      </c:tx>
    </c:title>
    <c:view3D>
      <c:rotX val="30"/>
      <c:perspective val="30"/>
    </c:view3D>
    <c:plotArea>
      <c:layout/>
      <c:pie3DChart>
        <c:varyColors val="1"/>
        <c:ser>
          <c:idx val="0"/>
          <c:order val="0"/>
          <c:tx>
            <c:strRef>
              <c:f>Sheet1!$B$1</c:f>
              <c:strCache>
                <c:ptCount val="1"/>
                <c:pt idx="0">
                  <c:v>Sales</c:v>
                </c:pt>
              </c:strCache>
            </c:strRef>
          </c:tx>
          <c:explosion val="25"/>
          <c:dPt>
            <c:idx val="2"/>
            <c:spPr>
              <a:solidFill>
                <a:srgbClr val="FF0000"/>
              </a:solidFill>
            </c:spPr>
          </c:dPt>
          <c:dLbls>
            <c:dLbl>
              <c:idx val="0"/>
              <c:numFmt formatCode="0.0%" sourceLinked="0"/>
              <c:spPr/>
              <c:txPr>
                <a:bodyPr/>
                <a:lstStyle/>
                <a:p>
                  <a:pPr>
                    <a:defRPr b="1">
                      <a:solidFill>
                        <a:srgbClr val="002060"/>
                      </a:solidFill>
                    </a:defRPr>
                  </a:pPr>
                  <a:endParaRPr lang="en-US"/>
                </a:p>
              </c:txPr>
            </c:dLbl>
            <c:dLbl>
              <c:idx val="2"/>
              <c:layout>
                <c:manualLayout>
                  <c:x val="0.1125"/>
                  <c:y val="-2.5568053993250767E-2"/>
                </c:manualLayout>
              </c:layout>
              <c:showVal val="1"/>
            </c:dLbl>
            <c:numFmt formatCode="0.0%" sourceLinked="0"/>
            <c:txPr>
              <a:bodyPr/>
              <a:lstStyle/>
              <a:p>
                <a:pPr>
                  <a:defRPr b="1">
                    <a:solidFill>
                      <a:schemeClr val="bg1"/>
                    </a:solidFill>
                  </a:defRPr>
                </a:pPr>
                <a:endParaRPr lang="en-US"/>
              </a:p>
            </c:txPr>
            <c:showVal val="1"/>
            <c:showLeaderLines val="1"/>
            <c:leaderLines>
              <c:spPr>
                <a:ln>
                  <a:solidFill>
                    <a:schemeClr val="bg1"/>
                  </a:solidFill>
                </a:ln>
              </c:spPr>
            </c:leaderLines>
          </c:dLbls>
          <c:cat>
            <c:strRef>
              <c:f>Sheet1!$A$2:$A$6</c:f>
              <c:strCache>
                <c:ptCount val="5"/>
                <c:pt idx="0">
                  <c:v>Black</c:v>
                </c:pt>
                <c:pt idx="1">
                  <c:v>White</c:v>
                </c:pt>
                <c:pt idx="2">
                  <c:v>Latino</c:v>
                </c:pt>
                <c:pt idx="3">
                  <c:v>API</c:v>
                </c:pt>
                <c:pt idx="4">
                  <c:v>Nat. Am.</c:v>
                </c:pt>
              </c:strCache>
            </c:strRef>
          </c:cat>
          <c:val>
            <c:numRef>
              <c:f>Sheet1!$B$2:$B$6</c:f>
              <c:numCache>
                <c:formatCode>General</c:formatCode>
                <c:ptCount val="5"/>
                <c:pt idx="0">
                  <c:v>0.24600000000000036</c:v>
                </c:pt>
                <c:pt idx="1">
                  <c:v>0.25800000000000001</c:v>
                </c:pt>
                <c:pt idx="2">
                  <c:v>0.45200000000000001</c:v>
                </c:pt>
                <c:pt idx="3">
                  <c:v>4.0000000000000022E-2</c:v>
                </c:pt>
                <c:pt idx="4">
                  <c:v>3.0000000000000061E-3</c:v>
                </c:pt>
              </c:numCache>
            </c:numRef>
          </c:val>
        </c:ser>
      </c:pie3DChart>
    </c:plotArea>
    <c:legend>
      <c:legendPos val="r"/>
      <c:txPr>
        <a:bodyPr/>
        <a:lstStyle/>
        <a:p>
          <a:pPr>
            <a:defRPr b="1">
              <a:solidFill>
                <a:schemeClr val="bg1"/>
              </a:solidFill>
            </a:defRPr>
          </a:pPr>
          <a:endParaRPr lang="en-US"/>
        </a:p>
      </c:txPr>
    </c:legend>
    <c:plotVisOnly val="1"/>
    <c:dispBlanksAs val="zero"/>
  </c:chart>
  <c:spPr>
    <a:solidFill>
      <a:schemeClr val="tx1"/>
    </a:solidFill>
  </c:spPr>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US" dirty="0" smtClean="0">
                <a:solidFill>
                  <a:schemeClr val="bg1"/>
                </a:solidFill>
              </a:rPr>
              <a:t>Race/Ethnicity</a:t>
            </a:r>
            <a:endParaRPr lang="en-US" dirty="0">
              <a:solidFill>
                <a:schemeClr val="bg1"/>
              </a:solidFill>
            </a:endParaRPr>
          </a:p>
        </c:rich>
      </c:tx>
    </c:title>
    <c:view3D>
      <c:rotX val="30"/>
      <c:perspective val="30"/>
    </c:view3D>
    <c:plotArea>
      <c:layout/>
      <c:pie3DChart>
        <c:varyColors val="1"/>
        <c:ser>
          <c:idx val="0"/>
          <c:order val="0"/>
          <c:tx>
            <c:strRef>
              <c:f>Sheet1!$B$1</c:f>
              <c:strCache>
                <c:ptCount val="1"/>
                <c:pt idx="0">
                  <c:v>Sales</c:v>
                </c:pt>
              </c:strCache>
            </c:strRef>
          </c:tx>
          <c:explosion val="25"/>
          <c:dPt>
            <c:idx val="2"/>
            <c:spPr>
              <a:solidFill>
                <a:srgbClr val="FF0000"/>
              </a:solidFill>
            </c:spPr>
          </c:dPt>
          <c:dLbls>
            <c:dLbl>
              <c:idx val="0"/>
              <c:numFmt formatCode="0.0%" sourceLinked="0"/>
              <c:spPr/>
              <c:txPr>
                <a:bodyPr/>
                <a:lstStyle/>
                <a:p>
                  <a:pPr>
                    <a:defRPr b="1">
                      <a:solidFill>
                        <a:srgbClr val="002060"/>
                      </a:solidFill>
                    </a:defRPr>
                  </a:pPr>
                  <a:endParaRPr lang="en-US"/>
                </a:p>
              </c:txPr>
            </c:dLbl>
            <c:dLbl>
              <c:idx val="2"/>
              <c:layout>
                <c:manualLayout>
                  <c:x val="0.1125"/>
                  <c:y val="-2.5568053993250767E-2"/>
                </c:manualLayout>
              </c:layout>
              <c:showVal val="1"/>
            </c:dLbl>
            <c:numFmt formatCode="0.0%" sourceLinked="0"/>
            <c:txPr>
              <a:bodyPr/>
              <a:lstStyle/>
              <a:p>
                <a:pPr>
                  <a:defRPr b="1">
                    <a:solidFill>
                      <a:schemeClr val="bg1"/>
                    </a:solidFill>
                  </a:defRPr>
                </a:pPr>
                <a:endParaRPr lang="en-US"/>
              </a:p>
            </c:txPr>
            <c:showVal val="1"/>
            <c:showLeaderLines val="1"/>
            <c:leaderLines>
              <c:spPr>
                <a:ln>
                  <a:solidFill>
                    <a:schemeClr val="bg1"/>
                  </a:solidFill>
                </a:ln>
              </c:spPr>
            </c:leaderLines>
          </c:dLbls>
          <c:cat>
            <c:strRef>
              <c:f>Sheet1!$A$2:$A$6</c:f>
              <c:strCache>
                <c:ptCount val="5"/>
                <c:pt idx="0">
                  <c:v>Black</c:v>
                </c:pt>
                <c:pt idx="1">
                  <c:v>White</c:v>
                </c:pt>
                <c:pt idx="2">
                  <c:v>Latino</c:v>
                </c:pt>
                <c:pt idx="3">
                  <c:v>API</c:v>
                </c:pt>
                <c:pt idx="4">
                  <c:v>Nat. Am.</c:v>
                </c:pt>
              </c:strCache>
            </c:strRef>
          </c:cat>
          <c:val>
            <c:numRef>
              <c:f>Sheet1!$B$2:$B$6</c:f>
              <c:numCache>
                <c:formatCode>General</c:formatCode>
                <c:ptCount val="5"/>
                <c:pt idx="0">
                  <c:v>0.27800000000000002</c:v>
                </c:pt>
                <c:pt idx="1">
                  <c:v>0.23900000000000021</c:v>
                </c:pt>
                <c:pt idx="2">
                  <c:v>0.44400000000000001</c:v>
                </c:pt>
                <c:pt idx="3">
                  <c:v>3.3000000000000002E-2</c:v>
                </c:pt>
                <c:pt idx="4">
                  <c:v>3.0000000000000066E-3</c:v>
                </c:pt>
              </c:numCache>
            </c:numRef>
          </c:val>
        </c:ser>
      </c:pie3DChart>
    </c:plotArea>
    <c:legend>
      <c:legendPos val="r"/>
      <c:txPr>
        <a:bodyPr/>
        <a:lstStyle/>
        <a:p>
          <a:pPr>
            <a:defRPr b="1">
              <a:solidFill>
                <a:schemeClr val="bg1"/>
              </a:solidFill>
            </a:defRPr>
          </a:pPr>
          <a:endParaRPr lang="en-US"/>
        </a:p>
      </c:txPr>
    </c:legend>
    <c:plotVisOnly val="1"/>
    <c:dispBlanksAs val="zero"/>
  </c:chart>
  <c:spPr>
    <a:solidFill>
      <a:schemeClr val="tx1"/>
    </a:solidFill>
  </c:spPr>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47"/>
  <c:chart>
    <c:title/>
    <c:plotArea>
      <c:layout/>
      <c:barChart>
        <c:barDir val="bar"/>
        <c:grouping val="clustered"/>
        <c:ser>
          <c:idx val="0"/>
          <c:order val="0"/>
          <c:tx>
            <c:strRef>
              <c:f>Sheet1!$B$1</c:f>
              <c:strCache>
                <c:ptCount val="1"/>
                <c:pt idx="0">
                  <c:v>Number of Individuals</c:v>
                </c:pt>
              </c:strCache>
            </c:strRef>
          </c:tx>
          <c:dPt>
            <c:idx val="0"/>
            <c:spPr>
              <a:solidFill>
                <a:schemeClr val="accent5">
                  <a:lumMod val="50000"/>
                </a:schemeClr>
              </a:solidFill>
            </c:spPr>
          </c:dPt>
          <c:dPt>
            <c:idx val="4"/>
            <c:spPr>
              <a:solidFill>
                <a:srgbClr val="FF0000"/>
              </a:solidFill>
              <a:ln>
                <a:solidFill>
                  <a:srgbClr val="FF0000"/>
                </a:solidFill>
              </a:ln>
            </c:spPr>
          </c:dPt>
          <c:dLbls>
            <c:dLbl>
              <c:idx val="2"/>
              <c:tx>
                <c:rich>
                  <a:bodyPr/>
                  <a:lstStyle/>
                  <a:p>
                    <a:r>
                      <a:rPr lang="en-US" dirty="0" smtClean="0"/>
                      <a:t>80%</a:t>
                    </a:r>
                    <a:endParaRPr lang="en-US" dirty="0"/>
                  </a:p>
                </c:rich>
              </c:tx>
              <c:showVal val="1"/>
            </c:dLbl>
            <c:dLbl>
              <c:idx val="4"/>
              <c:tx>
                <c:rich>
                  <a:bodyPr/>
                  <a:lstStyle/>
                  <a:p>
                    <a:r>
                      <a:rPr lang="en-US" dirty="0" smtClean="0"/>
                      <a:t>58%</a:t>
                    </a:r>
                    <a:endParaRPr lang="en-US" dirty="0"/>
                  </a:p>
                </c:rich>
              </c:tx>
              <c:showVal val="1"/>
            </c:dLbl>
            <c:showVal val="1"/>
          </c:dLbls>
          <c:cat>
            <c:strRef>
              <c:f>Sheet1!$A$2:$A$6</c:f>
              <c:strCache>
                <c:ptCount val="5"/>
                <c:pt idx="0">
                  <c:v>HIV Diagnosed</c:v>
                </c:pt>
                <c:pt idx="1">
                  <c:v>In Care</c:v>
                </c:pt>
                <c:pt idx="2">
                  <c:v>Retained in HIV Care</c:v>
                </c:pt>
                <c:pt idx="3">
                  <c:v>On ART</c:v>
                </c:pt>
                <c:pt idx="4">
                  <c:v>Undetectable VL</c:v>
                </c:pt>
              </c:strCache>
            </c:strRef>
          </c:cat>
          <c:val>
            <c:numRef>
              <c:f>Sheet1!$B$2:$B$6</c:f>
              <c:numCache>
                <c:formatCode>#,##0</c:formatCode>
                <c:ptCount val="5"/>
                <c:pt idx="0">
                  <c:v>41059</c:v>
                </c:pt>
                <c:pt idx="1">
                  <c:v>27396</c:v>
                </c:pt>
                <c:pt idx="2">
                  <c:v>21797</c:v>
                </c:pt>
                <c:pt idx="4">
                  <c:v>16016</c:v>
                </c:pt>
              </c:numCache>
            </c:numRef>
          </c:val>
        </c:ser>
        <c:gapWidth val="81"/>
        <c:axId val="139329920"/>
        <c:axId val="139331456"/>
      </c:barChart>
      <c:catAx>
        <c:axId val="139329920"/>
        <c:scaling>
          <c:orientation val="maxMin"/>
        </c:scaling>
        <c:axPos val="l"/>
        <c:tickLblPos val="nextTo"/>
        <c:crossAx val="139331456"/>
        <c:crosses val="autoZero"/>
        <c:auto val="1"/>
        <c:lblAlgn val="ctr"/>
        <c:lblOffset val="100"/>
      </c:catAx>
      <c:valAx>
        <c:axId val="139331456"/>
        <c:scaling>
          <c:orientation val="minMax"/>
        </c:scaling>
        <c:axPos val="t"/>
        <c:numFmt formatCode="#,##0" sourceLinked="1"/>
        <c:tickLblPos val="nextTo"/>
        <c:crossAx val="139329920"/>
        <c:crosses val="autoZero"/>
        <c:crossBetween val="between"/>
      </c:valAx>
      <c:spPr>
        <a:noFill/>
        <a:ln w="25400">
          <a:noFill/>
        </a:ln>
      </c:spPr>
    </c:plotArea>
    <c:plotVisOnly val="1"/>
    <c:dispBlanksAs val="gap"/>
  </c:chart>
  <c:spPr>
    <a:noFill/>
  </c:spPr>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46"/>
  <c:chart>
    <c:title/>
    <c:plotArea>
      <c:layout/>
      <c:barChart>
        <c:barDir val="bar"/>
        <c:grouping val="clustered"/>
        <c:ser>
          <c:idx val="0"/>
          <c:order val="0"/>
          <c:tx>
            <c:strRef>
              <c:f>Sheet1!$B$1</c:f>
              <c:strCache>
                <c:ptCount val="1"/>
                <c:pt idx="0">
                  <c:v>Number of Individuals</c:v>
                </c:pt>
              </c:strCache>
            </c:strRef>
          </c:tx>
          <c:dPt>
            <c:idx val="0"/>
            <c:spPr>
              <a:solidFill>
                <a:srgbClr val="006600"/>
              </a:solidFill>
            </c:spPr>
          </c:dPt>
          <c:dPt>
            <c:idx val="4"/>
            <c:spPr>
              <a:solidFill>
                <a:srgbClr val="FF0000"/>
              </a:solidFill>
            </c:spPr>
          </c:dPt>
          <c:dLbls>
            <c:dLbl>
              <c:idx val="2"/>
              <c:tx>
                <c:rich>
                  <a:bodyPr/>
                  <a:lstStyle/>
                  <a:p>
                    <a:r>
                      <a:rPr lang="en-US" smtClean="0"/>
                      <a:t>90%</a:t>
                    </a:r>
                    <a:endParaRPr lang="en-US" dirty="0"/>
                  </a:p>
                </c:rich>
              </c:tx>
              <c:showVal val="1"/>
            </c:dLbl>
            <c:dLbl>
              <c:idx val="3"/>
              <c:tx>
                <c:rich>
                  <a:bodyPr/>
                  <a:lstStyle/>
                  <a:p>
                    <a:r>
                      <a:rPr lang="en-US"/>
                      <a:t> </a:t>
                    </a:r>
                    <a:r>
                      <a:rPr lang="en-US" smtClean="0"/>
                      <a:t>74% </a:t>
                    </a:r>
                    <a:endParaRPr lang="en-US" dirty="0"/>
                  </a:p>
                </c:rich>
              </c:tx>
              <c:showVal val="1"/>
            </c:dLbl>
            <c:dLbl>
              <c:idx val="4"/>
              <c:tx>
                <c:rich>
                  <a:bodyPr/>
                  <a:lstStyle/>
                  <a:p>
                    <a:r>
                      <a:rPr lang="en-US"/>
                      <a:t> </a:t>
                    </a:r>
                    <a:r>
                      <a:rPr lang="en-US" smtClean="0"/>
                      <a:t>65%</a:t>
                    </a:r>
                    <a:endParaRPr lang="en-US" dirty="0"/>
                  </a:p>
                </c:rich>
              </c:tx>
              <c:showVal val="1"/>
            </c:dLbl>
            <c:showVal val="1"/>
          </c:dLbls>
          <c:cat>
            <c:strRef>
              <c:f>Sheet1!$A$2:$A$6</c:f>
              <c:strCache>
                <c:ptCount val="5"/>
                <c:pt idx="0">
                  <c:v>RW System of Care</c:v>
                </c:pt>
                <c:pt idx="1">
                  <c:v>RW Medical Care</c:v>
                </c:pt>
                <c:pt idx="2">
                  <c:v>On ART</c:v>
                </c:pt>
                <c:pt idx="3">
                  <c:v>Retained in HIV Care</c:v>
                </c:pt>
                <c:pt idx="4">
                  <c:v>Undetectable VL</c:v>
                </c:pt>
              </c:strCache>
            </c:strRef>
          </c:cat>
          <c:val>
            <c:numRef>
              <c:f>Sheet1!$B$2:$B$6</c:f>
              <c:numCache>
                <c:formatCode>_(* #,##0_);_(* \(#,##0\);_(* "-"??_);_(@_)</c:formatCode>
                <c:ptCount val="5"/>
                <c:pt idx="0">
                  <c:v>18345</c:v>
                </c:pt>
                <c:pt idx="1">
                  <c:v>12752</c:v>
                </c:pt>
                <c:pt idx="2">
                  <c:v>11424</c:v>
                </c:pt>
                <c:pt idx="3">
                  <c:v>9412</c:v>
                </c:pt>
                <c:pt idx="4">
                  <c:v>8247</c:v>
                </c:pt>
              </c:numCache>
            </c:numRef>
          </c:val>
        </c:ser>
        <c:gapWidth val="81"/>
        <c:axId val="2554496"/>
        <c:axId val="139268480"/>
      </c:barChart>
      <c:catAx>
        <c:axId val="2554496"/>
        <c:scaling>
          <c:orientation val="maxMin"/>
        </c:scaling>
        <c:axPos val="l"/>
        <c:tickLblPos val="nextTo"/>
        <c:crossAx val="139268480"/>
        <c:crosses val="autoZero"/>
        <c:auto val="1"/>
        <c:lblAlgn val="ctr"/>
        <c:lblOffset val="100"/>
      </c:catAx>
      <c:valAx>
        <c:axId val="139268480"/>
        <c:scaling>
          <c:orientation val="minMax"/>
          <c:max val="20000"/>
        </c:scaling>
        <c:axPos val="t"/>
        <c:numFmt formatCode="_(* #,##0_);_(* \(#,##0\);_(* &quot;-&quot;??_);_(@_)" sourceLinked="1"/>
        <c:tickLblPos val="nextTo"/>
        <c:crossAx val="2554496"/>
        <c:crosses val="autoZero"/>
        <c:crossBetween val="between"/>
        <c:majorUnit val="5000"/>
      </c:valAx>
      <c:spPr>
        <a:noFill/>
        <a:ln w="25400">
          <a:noFill/>
        </a:ln>
      </c:spPr>
    </c:plotArea>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46"/>
  <c:chart>
    <c:title/>
    <c:plotArea>
      <c:layout/>
      <c:barChart>
        <c:barDir val="bar"/>
        <c:grouping val="clustered"/>
        <c:ser>
          <c:idx val="0"/>
          <c:order val="0"/>
          <c:tx>
            <c:strRef>
              <c:f>Sheet1!$B$1</c:f>
              <c:strCache>
                <c:ptCount val="1"/>
                <c:pt idx="0">
                  <c:v>Number of Individuals</c:v>
                </c:pt>
              </c:strCache>
            </c:strRef>
          </c:tx>
          <c:dPt>
            <c:idx val="0"/>
            <c:spPr>
              <a:solidFill>
                <a:srgbClr val="006600"/>
              </a:solidFill>
            </c:spPr>
          </c:dPt>
          <c:dPt>
            <c:idx val="4"/>
            <c:spPr>
              <a:solidFill>
                <a:srgbClr val="FF0000"/>
              </a:solidFill>
            </c:spPr>
          </c:dPt>
          <c:dLbls>
            <c:dLbl>
              <c:idx val="2"/>
              <c:tx>
                <c:rich>
                  <a:bodyPr/>
                  <a:lstStyle/>
                  <a:p>
                    <a:r>
                      <a:rPr lang="en-US" smtClean="0"/>
                      <a:t>90%</a:t>
                    </a:r>
                    <a:endParaRPr lang="en-US" dirty="0"/>
                  </a:p>
                </c:rich>
              </c:tx>
              <c:showVal val="1"/>
            </c:dLbl>
            <c:dLbl>
              <c:idx val="3"/>
              <c:tx>
                <c:rich>
                  <a:bodyPr/>
                  <a:lstStyle/>
                  <a:p>
                    <a:r>
                      <a:rPr lang="en-US" dirty="0"/>
                      <a:t> </a:t>
                    </a:r>
                    <a:r>
                      <a:rPr lang="en-US" dirty="0" smtClean="0"/>
                      <a:t>87% </a:t>
                    </a:r>
                    <a:endParaRPr lang="en-US" dirty="0"/>
                  </a:p>
                </c:rich>
              </c:tx>
              <c:showVal val="1"/>
            </c:dLbl>
            <c:dLbl>
              <c:idx val="4"/>
              <c:tx>
                <c:rich>
                  <a:bodyPr/>
                  <a:lstStyle/>
                  <a:p>
                    <a:r>
                      <a:rPr lang="en-US" dirty="0"/>
                      <a:t> </a:t>
                    </a:r>
                    <a:r>
                      <a:rPr lang="en-US" dirty="0" smtClean="0"/>
                      <a:t>75%</a:t>
                    </a:r>
                    <a:endParaRPr lang="en-US" dirty="0"/>
                  </a:p>
                </c:rich>
              </c:tx>
              <c:showVal val="1"/>
            </c:dLbl>
            <c:showVal val="1"/>
          </c:dLbls>
          <c:cat>
            <c:strRef>
              <c:f>Sheet1!$A$2:$A$6</c:f>
              <c:strCache>
                <c:ptCount val="5"/>
                <c:pt idx="0">
                  <c:v>RW System of Care</c:v>
                </c:pt>
                <c:pt idx="1">
                  <c:v>RW Medical Care</c:v>
                </c:pt>
                <c:pt idx="2">
                  <c:v>On ART</c:v>
                </c:pt>
                <c:pt idx="3">
                  <c:v>Retained in HIV Care</c:v>
                </c:pt>
                <c:pt idx="4">
                  <c:v>Undetectable VL</c:v>
                </c:pt>
              </c:strCache>
            </c:strRef>
          </c:cat>
          <c:val>
            <c:numRef>
              <c:f>Sheet1!$B$2:$B$6</c:f>
              <c:numCache>
                <c:formatCode>_(* #,##0_);_(* \(#,##0\);_(* "-"??_);_(@_)</c:formatCode>
                <c:ptCount val="5"/>
                <c:pt idx="0">
                  <c:v>19228</c:v>
                </c:pt>
                <c:pt idx="1">
                  <c:v>14753</c:v>
                </c:pt>
                <c:pt idx="2">
                  <c:v>13201</c:v>
                </c:pt>
                <c:pt idx="3">
                  <c:v>12763</c:v>
                </c:pt>
                <c:pt idx="4">
                  <c:v>11008</c:v>
                </c:pt>
              </c:numCache>
            </c:numRef>
          </c:val>
        </c:ser>
        <c:gapWidth val="81"/>
        <c:axId val="139314304"/>
        <c:axId val="139315840"/>
      </c:barChart>
      <c:catAx>
        <c:axId val="139314304"/>
        <c:scaling>
          <c:orientation val="maxMin"/>
        </c:scaling>
        <c:axPos val="l"/>
        <c:tickLblPos val="nextTo"/>
        <c:crossAx val="139315840"/>
        <c:crosses val="autoZero"/>
        <c:auto val="1"/>
        <c:lblAlgn val="ctr"/>
        <c:lblOffset val="100"/>
      </c:catAx>
      <c:valAx>
        <c:axId val="139315840"/>
        <c:scaling>
          <c:orientation val="minMax"/>
          <c:max val="20000"/>
        </c:scaling>
        <c:axPos val="t"/>
        <c:numFmt formatCode="_(* #,##0_);_(* \(#,##0\);_(* &quot;-&quot;??_);_(@_)" sourceLinked="1"/>
        <c:tickLblPos val="nextTo"/>
        <c:crossAx val="139314304"/>
        <c:crosses val="autoZero"/>
        <c:crossBetween val="between"/>
        <c:majorUnit val="5000"/>
      </c:valAx>
      <c:spPr>
        <a:noFill/>
        <a:ln w="25400">
          <a:no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a:solidFill>
                  <a:schemeClr val="bg1"/>
                </a:solidFill>
              </a:rPr>
              <a:t>Population</a:t>
            </a:r>
          </a:p>
        </c:rich>
      </c:tx>
      <c:layout/>
    </c:title>
    <c:view3D>
      <c:rotX val="30"/>
      <c:perspective val="30"/>
    </c:view3D>
    <c:plotArea>
      <c:layout>
        <c:manualLayout>
          <c:layoutTarget val="inner"/>
          <c:xMode val="edge"/>
          <c:yMode val="edge"/>
          <c:x val="3.0521434820647397E-2"/>
          <c:y val="0.15990303295421587"/>
          <c:w val="0.59119050743657164"/>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spPr/>
              <c:txPr>
                <a:bodyPr/>
                <a:lstStyle/>
                <a:p>
                  <a:pPr>
                    <a:defRPr sz="1600" b="1" i="0" baseline="0">
                      <a:solidFill>
                        <a:sysClr val="windowText" lastClr="000000"/>
                      </a:solidFill>
                    </a:defRPr>
                  </a:pPr>
                  <a:endParaRPr lang="en-US"/>
                </a:p>
              </c:txPr>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Sheet1!$E$5:$E$6</c:f>
              <c:numCache>
                <c:formatCode>0.0%</c:formatCode>
                <c:ptCount val="2"/>
                <c:pt idx="0">
                  <c:v>0.26643851856886108</c:v>
                </c:pt>
                <c:pt idx="1">
                  <c:v>0.73356148143113897</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0.97396751710385565</c:v>
                </c:pt>
              </c:numCache>
            </c:numRef>
          </c:val>
        </c:ser>
      </c:pie3DChart>
    </c:plotArea>
    <c:legend>
      <c:legendPos val="r"/>
      <c:layout>
        <c:manualLayout>
          <c:xMode val="edge"/>
          <c:yMode val="edge"/>
          <c:x val="0.62445559930008865"/>
          <c:y val="0.373377442403033"/>
          <c:w val="0.347766622922135"/>
          <c:h val="0.36886993292505416"/>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43"/>
  <c:chart>
    <c:plotArea>
      <c:layout>
        <c:manualLayout>
          <c:layoutTarget val="inner"/>
          <c:xMode val="edge"/>
          <c:yMode val="edge"/>
          <c:x val="0.13073130792279344"/>
          <c:y val="3.4803921568627751E-2"/>
          <c:w val="0.73636192599819061"/>
          <c:h val="0.73040296433533958"/>
        </c:manualLayout>
      </c:layout>
      <c:barChart>
        <c:barDir val="col"/>
        <c:grouping val="clustered"/>
        <c:ser>
          <c:idx val="0"/>
          <c:order val="0"/>
          <c:tx>
            <c:strRef>
              <c:f>Sheet1!$B$1</c:f>
              <c:strCache>
                <c:ptCount val="1"/>
                <c:pt idx="0">
                  <c:v>N HIV Tests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100000</c:v>
                </c:pt>
                <c:pt idx="1">
                  <c:v>108997</c:v>
                </c:pt>
                <c:pt idx="2">
                  <c:v>159222</c:v>
                </c:pt>
                <c:pt idx="3">
                  <c:v>215655</c:v>
                </c:pt>
                <c:pt idx="4">
                  <c:v>225701</c:v>
                </c:pt>
                <c:pt idx="5">
                  <c:v>236950</c:v>
                </c:pt>
              </c:numCache>
            </c:numRef>
          </c:val>
        </c:ser>
        <c:gapWidth val="25"/>
        <c:axId val="97334016"/>
        <c:axId val="97327744"/>
      </c:barChart>
      <c:lineChart>
        <c:grouping val="standard"/>
        <c:ser>
          <c:idx val="1"/>
          <c:order val="1"/>
          <c:tx>
            <c:strRef>
              <c:f>Sheet1!$C$1</c:f>
              <c:strCache>
                <c:ptCount val="1"/>
                <c:pt idx="0">
                  <c:v>% New Positives</c:v>
                </c:pt>
              </c:strCache>
            </c:strRef>
          </c:tx>
          <c:spPr>
            <a:ln>
              <a:solidFill>
                <a:schemeClr val="accent1"/>
              </a:solidFill>
            </a:ln>
          </c:spPr>
          <c:marker>
            <c:spPr>
              <a:solidFill>
                <a:schemeClr val="accent1"/>
              </a:solidFill>
              <a:ln>
                <a:solidFill>
                  <a:schemeClr val="accent1"/>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0.78500000000000003</c:v>
                </c:pt>
                <c:pt idx="1">
                  <c:v>0.79</c:v>
                </c:pt>
                <c:pt idx="2">
                  <c:v>0.80500000000000005</c:v>
                </c:pt>
                <c:pt idx="3">
                  <c:v>0.83200000000000063</c:v>
                </c:pt>
                <c:pt idx="4">
                  <c:v>0.86300000000000099</c:v>
                </c:pt>
                <c:pt idx="5">
                  <c:v>0.9</c:v>
                </c:pt>
              </c:numCache>
            </c:numRef>
          </c:val>
        </c:ser>
        <c:ser>
          <c:idx val="2"/>
          <c:order val="2"/>
          <c:tx>
            <c:strRef>
              <c:f>Sheet1!$D$1</c:f>
              <c:strCache>
                <c:ptCount val="1"/>
                <c:pt idx="0">
                  <c:v>NHAS Goal</c:v>
                </c:pt>
              </c:strCache>
            </c:strRef>
          </c:tx>
          <c:spPr>
            <a:ln>
              <a:solidFill>
                <a:srgbClr val="FF0000"/>
              </a:solidFill>
              <a:prstDash val="lgDash"/>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General</c:formatCode>
                <c:ptCount val="6"/>
                <c:pt idx="0" formatCode="0%">
                  <c:v>0.9</c:v>
                </c:pt>
                <c:pt idx="1">
                  <c:v>0.9</c:v>
                </c:pt>
                <c:pt idx="2">
                  <c:v>0.9</c:v>
                </c:pt>
                <c:pt idx="3">
                  <c:v>0.9</c:v>
                </c:pt>
                <c:pt idx="4">
                  <c:v>0.9</c:v>
                </c:pt>
                <c:pt idx="5">
                  <c:v>0.9</c:v>
                </c:pt>
              </c:numCache>
            </c:numRef>
          </c:val>
        </c:ser>
        <c:marker val="1"/>
        <c:axId val="96205440"/>
        <c:axId val="97325824"/>
      </c:lineChart>
      <c:catAx>
        <c:axId val="96205440"/>
        <c:scaling>
          <c:orientation val="minMax"/>
        </c:scaling>
        <c:axPos val="b"/>
        <c:title>
          <c:tx>
            <c:rich>
              <a:bodyPr/>
              <a:lstStyle/>
              <a:p>
                <a:pPr>
                  <a:defRPr/>
                </a:pPr>
                <a:r>
                  <a:rPr lang="en-US"/>
                  <a:t>Year</a:t>
                </a:r>
              </a:p>
            </c:rich>
          </c:tx>
        </c:title>
        <c:numFmt formatCode="General" sourceLinked="1"/>
        <c:tickLblPos val="nextTo"/>
        <c:txPr>
          <a:bodyPr/>
          <a:lstStyle/>
          <a:p>
            <a:pPr>
              <a:defRPr sz="1400" b="1" i="0" baseline="0"/>
            </a:pPr>
            <a:endParaRPr lang="en-US"/>
          </a:p>
        </c:txPr>
        <c:crossAx val="97325824"/>
        <c:crosses val="autoZero"/>
        <c:auto val="1"/>
        <c:lblAlgn val="ctr"/>
        <c:lblOffset val="100"/>
      </c:catAx>
      <c:valAx>
        <c:axId val="97325824"/>
        <c:scaling>
          <c:orientation val="minMax"/>
          <c:max val="1"/>
          <c:min val="0.5"/>
        </c:scaling>
        <c:axPos val="l"/>
        <c:majorGridlines/>
        <c:title>
          <c:tx>
            <c:rich>
              <a:bodyPr rot="-5400000" vert="horz"/>
              <a:lstStyle/>
              <a:p>
                <a:pPr>
                  <a:defRPr sz="1600"/>
                </a:pPr>
                <a:r>
                  <a:rPr lang="en-US" sz="1600" dirty="0" smtClean="0"/>
                  <a:t>HIV-Positive,</a:t>
                </a:r>
                <a:r>
                  <a:rPr lang="en-US" sz="1600" baseline="0" dirty="0" smtClean="0"/>
                  <a:t> </a:t>
                </a:r>
                <a:r>
                  <a:rPr lang="en-US" sz="1600" dirty="0" smtClean="0"/>
                  <a:t>Aware of HIV Status (%)</a:t>
                </a:r>
                <a:endParaRPr lang="en-US" sz="1600" dirty="0"/>
              </a:p>
            </c:rich>
          </c:tx>
        </c:title>
        <c:numFmt formatCode="0.0%" sourceLinked="0"/>
        <c:tickLblPos val="nextTo"/>
        <c:txPr>
          <a:bodyPr/>
          <a:lstStyle/>
          <a:p>
            <a:pPr>
              <a:defRPr sz="1600"/>
            </a:pPr>
            <a:endParaRPr lang="en-US"/>
          </a:p>
        </c:txPr>
        <c:crossAx val="96205440"/>
        <c:crosses val="autoZero"/>
        <c:crossBetween val="between"/>
      </c:valAx>
      <c:valAx>
        <c:axId val="97327744"/>
        <c:scaling>
          <c:orientation val="minMax"/>
        </c:scaling>
        <c:axPos val="r"/>
        <c:title>
          <c:tx>
            <c:rich>
              <a:bodyPr rot="-5400000" vert="horz"/>
              <a:lstStyle/>
              <a:p>
                <a:pPr>
                  <a:defRPr sz="1600"/>
                </a:pPr>
                <a:r>
                  <a:rPr lang="en-US" sz="1600" dirty="0" smtClean="0"/>
                  <a:t>Number of</a:t>
                </a:r>
                <a:r>
                  <a:rPr lang="en-US" sz="1600" baseline="0" dirty="0" smtClean="0"/>
                  <a:t> </a:t>
                </a:r>
                <a:r>
                  <a:rPr lang="en-US" sz="1600" dirty="0" smtClean="0"/>
                  <a:t>HIV </a:t>
                </a:r>
                <a:r>
                  <a:rPr lang="en-US" sz="1600" dirty="0"/>
                  <a:t>Tests</a:t>
                </a:r>
              </a:p>
            </c:rich>
          </c:tx>
        </c:title>
        <c:numFmt formatCode="#,##0" sourceLinked="1"/>
        <c:tickLblPos val="nextTo"/>
        <c:txPr>
          <a:bodyPr/>
          <a:lstStyle/>
          <a:p>
            <a:pPr>
              <a:defRPr sz="1600"/>
            </a:pPr>
            <a:endParaRPr lang="en-US"/>
          </a:p>
        </c:txPr>
        <c:crossAx val="97334016"/>
        <c:crosses val="max"/>
        <c:crossBetween val="between"/>
      </c:valAx>
      <c:catAx>
        <c:axId val="97334016"/>
        <c:scaling>
          <c:orientation val="minMax"/>
        </c:scaling>
        <c:delete val="1"/>
        <c:axPos val="b"/>
        <c:numFmt formatCode="General" sourceLinked="1"/>
        <c:tickLblPos val="none"/>
        <c:crossAx val="97327744"/>
        <c:crosses val="autoZero"/>
        <c:auto val="1"/>
        <c:lblAlgn val="ctr"/>
        <c:lblOffset val="100"/>
      </c:catAx>
    </c:plotArea>
    <c:legend>
      <c:legendPos val="b"/>
      <c:layout>
        <c:manualLayout>
          <c:xMode val="edge"/>
          <c:yMode val="edge"/>
          <c:x val="9.2094627552087374E-3"/>
          <c:y val="0.9119879959857955"/>
          <c:w val="0.7239303891361405"/>
          <c:h val="6.3502200092635699E-2"/>
        </c:manualLayout>
      </c:layout>
    </c:legend>
    <c:plotVisOnly val="1"/>
    <c:dispBlanksAs val="gap"/>
  </c:chart>
  <c:spPr>
    <a:no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HIV/AIDS </a:t>
            </a:r>
            <a:r>
              <a:rPr lang="en-US" dirty="0">
                <a:solidFill>
                  <a:schemeClr val="bg1"/>
                </a:solidFill>
              </a:rPr>
              <a:t>Cases, 2010</a:t>
            </a:r>
          </a:p>
        </c:rich>
      </c:tx>
      <c:layout/>
    </c:title>
    <c:view3D>
      <c:rotX val="30"/>
      <c:perspective val="30"/>
    </c:view3D>
    <c:plotArea>
      <c:layout>
        <c:manualLayout>
          <c:layoutTarget val="inner"/>
          <c:xMode val="edge"/>
          <c:yMode val="edge"/>
          <c:x val="3.0521434820647397E-2"/>
          <c:y val="0.15990303295421587"/>
          <c:w val="0.59119050743657164"/>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layout/>
              <c:tx>
                <c:rich>
                  <a:bodyPr/>
                  <a:lstStyle/>
                  <a:p>
                    <a:pPr>
                      <a:defRPr sz="1600" b="1" i="0" baseline="0">
                        <a:solidFill>
                          <a:sysClr val="windowText" lastClr="000000"/>
                        </a:solidFill>
                      </a:defRPr>
                    </a:pPr>
                    <a:r>
                      <a:rPr lang="en-US" dirty="0" smtClean="0"/>
                      <a:t>45.9%</a:t>
                    </a:r>
                    <a:endParaRPr lang="en-US" dirty="0"/>
                  </a:p>
                </c:rich>
              </c:tx>
              <c:spPr/>
              <c:showVal val="1"/>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Sheet1!$F$5:$F$6</c:f>
              <c:numCache>
                <c:formatCode>0.0%</c:formatCode>
                <c:ptCount val="2"/>
                <c:pt idx="0">
                  <c:v>0.46146367001982275</c:v>
                </c:pt>
                <c:pt idx="1">
                  <c:v>0.5385363299801762</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0.97396751710385565</c:v>
                </c:pt>
              </c:numCache>
            </c:numRef>
          </c:val>
        </c:ser>
      </c:pie3DChart>
    </c:plotArea>
    <c:legend>
      <c:legendPos val="r"/>
      <c:layout>
        <c:manualLayout>
          <c:xMode val="edge"/>
          <c:yMode val="edge"/>
          <c:x val="0.62445559930008865"/>
          <c:y val="0.373377442403033"/>
          <c:w val="0.347766622922135"/>
          <c:h val="0.36886993292505516"/>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bg1"/>
                </a:solidFill>
              </a:rPr>
              <a:t>HIV/AIDS </a:t>
            </a:r>
            <a:r>
              <a:rPr lang="en-US" dirty="0" smtClean="0">
                <a:solidFill>
                  <a:schemeClr val="bg1"/>
                </a:solidFill>
              </a:rPr>
              <a:t>Cases</a:t>
            </a:r>
            <a:endParaRPr lang="en-US" dirty="0">
              <a:solidFill>
                <a:schemeClr val="bg1"/>
              </a:solidFill>
            </a:endParaRPr>
          </a:p>
        </c:rich>
      </c:tx>
      <c:layout>
        <c:manualLayout>
          <c:xMode val="edge"/>
          <c:yMode val="edge"/>
          <c:x val="0.13182633420822401"/>
          <c:y val="0.12851312335957987"/>
        </c:manualLayout>
      </c:layout>
    </c:title>
    <c:view3D>
      <c:rotX val="30"/>
      <c:perspective val="30"/>
    </c:view3D>
    <c:plotArea>
      <c:layout>
        <c:manualLayout>
          <c:layoutTarget val="inner"/>
          <c:xMode val="edge"/>
          <c:yMode val="edge"/>
          <c:x val="3.3299212598425401E-2"/>
          <c:y val="0.26420577427821501"/>
          <c:w val="0.58285717410323656"/>
          <c:h val="0.71579422572178564"/>
        </c:manualLayout>
      </c:layout>
      <c:pie3DChart>
        <c:varyColors val="1"/>
        <c:ser>
          <c:idx val="2"/>
          <c:order val="2"/>
          <c:explosion val="25"/>
          <c:dPt>
            <c:idx val="2"/>
            <c:spPr>
              <a:solidFill>
                <a:srgbClr val="FF0000"/>
              </a:solidFill>
            </c:spPr>
          </c:dPt>
          <c:dLbls>
            <c:dLbl>
              <c:idx val="0"/>
              <c:layout/>
              <c:tx>
                <c:rich>
                  <a:bodyPr/>
                  <a:lstStyle/>
                  <a:p>
                    <a:r>
                      <a:rPr lang="en-US" dirty="0">
                        <a:solidFill>
                          <a:srgbClr val="002060"/>
                        </a:solidFill>
                      </a:rPr>
                      <a:t>21.0%</a:t>
                    </a:r>
                  </a:p>
                </c:rich>
              </c:tx>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Sheet1!$G$3:$K$3</c:f>
              <c:numCache>
                <c:formatCode>0.0%</c:formatCode>
                <c:ptCount val="5"/>
                <c:pt idx="0">
                  <c:v>0.21000000000000021</c:v>
                </c:pt>
                <c:pt idx="1">
                  <c:v>0.4</c:v>
                </c:pt>
                <c:pt idx="2">
                  <c:v>0.35000000000000031</c:v>
                </c:pt>
                <c:pt idx="3">
                  <c:v>3.0000000000000002E-2</c:v>
                </c:pt>
                <c:pt idx="4">
                  <c:v>1.0000000000000005E-2</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pie3DChart>
    </c:plotArea>
    <c:legend>
      <c:legendPos val="r"/>
      <c:layout>
        <c:manualLayout>
          <c:xMode val="edge"/>
          <c:yMode val="edge"/>
          <c:x val="0.69917366579177598"/>
          <c:y val="0.30120570866141699"/>
          <c:w val="0.23672922134733279"/>
          <c:h val="0.54872834645669522"/>
        </c:manualLayout>
      </c:layout>
      <c:txPr>
        <a:bodyPr/>
        <a:lstStyle/>
        <a:p>
          <a:pPr>
            <a:defRPr sz="1600" b="1">
              <a:solidFill>
                <a:schemeClr val="bg1"/>
              </a:solidFill>
            </a:defRPr>
          </a:pPr>
          <a:endParaRPr lang="en-US"/>
        </a:p>
      </c:txPr>
    </c:legend>
    <c:plotVisOnly val="1"/>
    <c:dispBlanksAs val="zero"/>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chemeClr val="bg1"/>
                </a:solidFill>
              </a:rPr>
              <a:t>Overall, Race/Ethnicity</a:t>
            </a:r>
            <a:endParaRPr lang="en-US" dirty="0">
              <a:solidFill>
                <a:schemeClr val="bg1"/>
              </a:solidFill>
            </a:endParaRPr>
          </a:p>
        </c:rich>
      </c:tx>
      <c:layout>
        <c:manualLayout>
          <c:xMode val="edge"/>
          <c:yMode val="edge"/>
          <c:x val="5.258333333333369E-2"/>
          <c:y val="2.777777777777803E-2"/>
        </c:manualLayout>
      </c:layout>
    </c:title>
    <c:view3D>
      <c:rotX val="30"/>
      <c:perspective val="30"/>
    </c:view3D>
    <c:plotArea>
      <c:layout>
        <c:manualLayout>
          <c:layoutTarget val="inner"/>
          <c:xMode val="edge"/>
          <c:yMode val="edge"/>
          <c:x val="3.0521434820647397E-2"/>
          <c:y val="0.22008821813939924"/>
          <c:w val="0.59119050743657164"/>
          <c:h val="0.73563393117527065"/>
        </c:manualLayout>
      </c:layout>
      <c:pie3DChart>
        <c:varyColors val="1"/>
        <c:ser>
          <c:idx val="2"/>
          <c:order val="2"/>
          <c:explosion val="25"/>
          <c:dPt>
            <c:idx val="2"/>
            <c:spPr>
              <a:solidFill>
                <a:srgbClr val="FF0000"/>
              </a:solidFill>
            </c:spPr>
          </c:dPt>
          <c:dLbls>
            <c:dLbl>
              <c:idx val="0"/>
              <c:layout>
                <c:manualLayout>
                  <c:x val="1.9812773403324605E-2"/>
                  <c:y val="-3.7158063575386417E-2"/>
                </c:manualLayout>
              </c:layout>
              <c:showVal val="1"/>
            </c:dLbl>
            <c:dLbl>
              <c:idx val="3"/>
              <c:layout>
                <c:manualLayout>
                  <c:x val="-5.2950459317585304E-2"/>
                  <c:y val="-2.3902376786235011E-2"/>
                </c:manualLayout>
              </c:layout>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Sheet1!$G$5:$K$5</c:f>
              <c:numCache>
                <c:formatCode>0.0%</c:formatCode>
                <c:ptCount val="5"/>
                <c:pt idx="0">
                  <c:v>8.8000000000000245E-2</c:v>
                </c:pt>
                <c:pt idx="1">
                  <c:v>0.47300000000000031</c:v>
                </c:pt>
                <c:pt idx="2">
                  <c:v>0.30100000000000032</c:v>
                </c:pt>
                <c:pt idx="3">
                  <c:v>0.13300000000000001</c:v>
                </c:pt>
                <c:pt idx="4">
                  <c:v>5.0000000000000114E-3</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pie3DChart>
    </c:plotArea>
    <c:plotVisOnly val="1"/>
    <c:dispBlanksAs val="zero"/>
  </c:chart>
  <c:spPr>
    <a:no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1"/>
  <c:chart>
    <c:title>
      <c:layout/>
    </c:title>
    <c:plotArea>
      <c:layout/>
      <c:barChart>
        <c:barDir val="bar"/>
        <c:grouping val="clustered"/>
        <c:ser>
          <c:idx val="0"/>
          <c:order val="0"/>
          <c:tx>
            <c:strRef>
              <c:f>Sheet1!$B$1</c:f>
              <c:strCache>
                <c:ptCount val="1"/>
                <c:pt idx="0">
                  <c:v>Number of Individuals</c:v>
                </c:pt>
              </c:strCache>
            </c:strRef>
          </c:tx>
          <c:dPt>
            <c:idx val="5"/>
            <c:spPr>
              <a:solidFill>
                <a:srgbClr val="FF0000"/>
              </a:solidFill>
              <a:ln>
                <a:solidFill>
                  <a:srgbClr val="FF0000"/>
                </a:solidFill>
              </a:ln>
            </c:spPr>
          </c:dPt>
          <c:dLbls>
            <c:dLbl>
              <c:idx val="1"/>
              <c:layout/>
              <c:tx>
                <c:rich>
                  <a:bodyPr/>
                  <a:lstStyle/>
                  <a:p>
                    <a:r>
                      <a:rPr lang="en-US" smtClean="0"/>
                      <a:t>79%</a:t>
                    </a:r>
                    <a:endParaRPr lang="en-US" dirty="0"/>
                  </a:p>
                </c:rich>
              </c:tx>
              <c:showVal val="1"/>
            </c:dLbl>
            <c:dLbl>
              <c:idx val="2"/>
              <c:layout/>
              <c:tx>
                <c:rich>
                  <a:bodyPr/>
                  <a:lstStyle/>
                  <a:p>
                    <a:r>
                      <a:rPr lang="en-US" dirty="0" smtClean="0"/>
                      <a:t>44%</a:t>
                    </a:r>
                    <a:endParaRPr lang="en-US" dirty="0"/>
                  </a:p>
                </c:rich>
              </c:tx>
              <c:showVal val="1"/>
            </c:dLbl>
            <c:dLbl>
              <c:idx val="3"/>
              <c:layout/>
              <c:tx>
                <c:rich>
                  <a:bodyPr/>
                  <a:lstStyle/>
                  <a:p>
                    <a:r>
                      <a:rPr lang="en-US" dirty="0" smtClean="0"/>
                      <a:t>35%</a:t>
                    </a:r>
                    <a:endParaRPr lang="en-US" dirty="0"/>
                  </a:p>
                </c:rich>
              </c:tx>
              <c:showVal val="1"/>
            </c:dLbl>
            <c:dLbl>
              <c:idx val="4"/>
              <c:tx>
                <c:rich>
                  <a:bodyPr/>
                  <a:lstStyle/>
                  <a:p>
                    <a:r>
                      <a:rPr lang="en-US" dirty="0" smtClean="0"/>
                      <a:t>Unknown at the County</a:t>
                    </a:r>
                    <a:endParaRPr lang="en-US" dirty="0"/>
                  </a:p>
                </c:rich>
              </c:tx>
              <c:showVal val="1"/>
            </c:dLbl>
            <c:dLbl>
              <c:idx val="5"/>
              <c:layout/>
              <c:tx>
                <c:rich>
                  <a:bodyPr/>
                  <a:lstStyle/>
                  <a:p>
                    <a:r>
                      <a:rPr lang="en-US" dirty="0" smtClean="0"/>
                      <a:t>26%</a:t>
                    </a:r>
                    <a:endParaRPr lang="en-US" dirty="0"/>
                  </a:p>
                </c:rich>
              </c:tx>
              <c:showVal val="1"/>
            </c:dLbl>
            <c:showVal val="1"/>
          </c:dLbls>
          <c:cat>
            <c:strRef>
              <c:f>Sheet1!$A$2:$A$7</c:f>
              <c:strCache>
                <c:ptCount val="6"/>
                <c:pt idx="0">
                  <c:v>HIV Infected</c:v>
                </c:pt>
                <c:pt idx="1">
                  <c:v>HIV Diagnosed</c:v>
                </c:pt>
                <c:pt idx="2">
                  <c:v>Linked to HIV Care</c:v>
                </c:pt>
                <c:pt idx="3">
                  <c:v>Retained in HIV Care</c:v>
                </c:pt>
                <c:pt idx="4">
                  <c:v>On ART</c:v>
                </c:pt>
                <c:pt idx="5">
                  <c:v>Undetectable VL</c:v>
                </c:pt>
              </c:strCache>
            </c:strRef>
          </c:cat>
          <c:val>
            <c:numRef>
              <c:f>Sheet1!$B$2:$B$7</c:f>
              <c:numCache>
                <c:formatCode>#,##0</c:formatCode>
                <c:ptCount val="6"/>
                <c:pt idx="0">
                  <c:v>61700</c:v>
                </c:pt>
                <c:pt idx="1">
                  <c:v>48450</c:v>
                </c:pt>
                <c:pt idx="2">
                  <c:v>27396</c:v>
                </c:pt>
                <c:pt idx="3">
                  <c:v>21797</c:v>
                </c:pt>
                <c:pt idx="5">
                  <c:v>16016</c:v>
                </c:pt>
              </c:numCache>
            </c:numRef>
          </c:val>
        </c:ser>
        <c:gapWidth val="80"/>
        <c:axId val="119019392"/>
        <c:axId val="119020928"/>
      </c:barChart>
      <c:catAx>
        <c:axId val="119019392"/>
        <c:scaling>
          <c:orientation val="maxMin"/>
        </c:scaling>
        <c:axPos val="l"/>
        <c:tickLblPos val="nextTo"/>
        <c:crossAx val="119020928"/>
        <c:crosses val="autoZero"/>
        <c:auto val="1"/>
        <c:lblAlgn val="ctr"/>
        <c:lblOffset val="100"/>
      </c:catAx>
      <c:valAx>
        <c:axId val="119020928"/>
        <c:scaling>
          <c:orientation val="minMax"/>
        </c:scaling>
        <c:axPos val="t"/>
        <c:numFmt formatCode="#,##0" sourceLinked="1"/>
        <c:tickLblPos val="nextTo"/>
        <c:crossAx val="119019392"/>
        <c:crosses val="autoZero"/>
        <c:crossBetween val="between"/>
        <c:majorUnit val="20000"/>
      </c:valAx>
      <c:spPr>
        <a:noFill/>
        <a:ln w="25400">
          <a:noFill/>
        </a:ln>
      </c:spPr>
    </c:plotArea>
    <c:plotVisOnly val="1"/>
    <c:dispBlanksAs val="gap"/>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0952380952380953"/>
          <c:y val="9.0909090909091064E-2"/>
          <c:w val="0.77619047619047854"/>
          <c:h val="0.72966507177033491"/>
        </c:manualLayout>
      </c:layout>
      <c:barChart>
        <c:barDir val="col"/>
        <c:grouping val="clustered"/>
        <c:ser>
          <c:idx val="0"/>
          <c:order val="0"/>
          <c:tx>
            <c:strRef>
              <c:f>Sheet1!$A$2</c:f>
              <c:strCache>
                <c:ptCount val="1"/>
              </c:strCache>
            </c:strRef>
          </c:tx>
          <c:spPr>
            <a:solidFill>
              <a:srgbClr val="99CC00"/>
            </a:solidFill>
            <a:ln w="14604">
              <a:solidFill>
                <a:schemeClr val="tx1"/>
              </a:solidFill>
              <a:prstDash val="solid"/>
            </a:ln>
          </c:spPr>
          <c:dPt>
            <c:idx val="0"/>
            <c:spPr>
              <a:solidFill>
                <a:srgbClr val="CCFFCC"/>
              </a:solidFill>
              <a:ln w="14604">
                <a:solidFill>
                  <a:schemeClr val="tx1"/>
                </a:solidFill>
                <a:prstDash val="solid"/>
              </a:ln>
            </c:spPr>
          </c:dPt>
          <c:dPt>
            <c:idx val="1"/>
            <c:spPr>
              <a:solidFill>
                <a:srgbClr val="FF99CC"/>
              </a:solidFill>
              <a:ln w="14604">
                <a:solidFill>
                  <a:schemeClr val="tx1"/>
                </a:solidFill>
                <a:prstDash val="solid"/>
              </a:ln>
            </c:spPr>
          </c:dPt>
          <c:dPt>
            <c:idx val="2"/>
            <c:spPr>
              <a:solidFill>
                <a:srgbClr val="FFFF99"/>
              </a:solidFill>
              <a:ln w="14604">
                <a:solidFill>
                  <a:schemeClr val="tx1"/>
                </a:solidFill>
                <a:prstDash val="solid"/>
              </a:ln>
            </c:spPr>
          </c:dPt>
          <c:dPt>
            <c:idx val="3"/>
            <c:spPr>
              <a:solidFill>
                <a:srgbClr val="99CCFF"/>
              </a:solidFill>
              <a:ln w="14604">
                <a:solidFill>
                  <a:schemeClr val="tx1"/>
                </a:solidFill>
                <a:prstDash val="solid"/>
              </a:ln>
            </c:spPr>
          </c:dPt>
          <c:dPt>
            <c:idx val="4"/>
            <c:spPr>
              <a:solidFill>
                <a:srgbClr val="CC99FF"/>
              </a:solidFill>
              <a:ln w="14604">
                <a:solidFill>
                  <a:schemeClr val="tx1"/>
                </a:solidFill>
                <a:prstDash val="solid"/>
              </a:ln>
            </c:spPr>
          </c:dPt>
          <c:dLbls>
            <c:numFmt formatCode="0" sourceLinked="0"/>
            <c:spPr>
              <a:noFill/>
              <a:ln w="29208">
                <a:noFill/>
              </a:ln>
            </c:spPr>
            <c:txPr>
              <a:bodyPr/>
              <a:lstStyle/>
              <a:p>
                <a:pPr>
                  <a:defRPr sz="2400" b="1" i="0" u="none" strike="noStrike" baseline="0">
                    <a:solidFill>
                      <a:srgbClr val="FFFFFF"/>
                    </a:solidFill>
                    <a:latin typeface="+mj-lt"/>
                    <a:ea typeface="Times New Roman"/>
                    <a:cs typeface="Times New Roman"/>
                  </a:defRPr>
                </a:pPr>
                <a:endParaRPr lang="en-US"/>
              </a:p>
            </c:txPr>
            <c:showVal val="1"/>
          </c:dLbls>
          <c:cat>
            <c:strRef>
              <c:f>Sheet1!$B$1:$F$1</c:f>
              <c:strCache>
                <c:ptCount val="5"/>
                <c:pt idx="0">
                  <c:v>Black</c:v>
                </c:pt>
                <c:pt idx="1">
                  <c:v>AI/AN</c:v>
                </c:pt>
                <c:pt idx="2">
                  <c:v>White</c:v>
                </c:pt>
                <c:pt idx="3">
                  <c:v>Latino</c:v>
                </c:pt>
                <c:pt idx="4">
                  <c:v>A/PI</c:v>
                </c:pt>
              </c:strCache>
            </c:strRef>
          </c:cat>
          <c:val>
            <c:numRef>
              <c:f>Sheet1!$B$2:$F$2</c:f>
              <c:numCache>
                <c:formatCode>0.0</c:formatCode>
                <c:ptCount val="5"/>
                <c:pt idx="0">
                  <c:v>951</c:v>
                </c:pt>
                <c:pt idx="1">
                  <c:v>652</c:v>
                </c:pt>
                <c:pt idx="2">
                  <c:v>473</c:v>
                </c:pt>
                <c:pt idx="3">
                  <c:v>339</c:v>
                </c:pt>
                <c:pt idx="4">
                  <c:v>94</c:v>
                </c:pt>
              </c:numCache>
            </c:numRef>
          </c:val>
        </c:ser>
        <c:dLbls>
          <c:showVal val="1"/>
        </c:dLbls>
        <c:gapWidth val="40"/>
        <c:axId val="137505024"/>
        <c:axId val="137527296"/>
      </c:barChart>
      <c:catAx>
        <c:axId val="137505024"/>
        <c:scaling>
          <c:orientation val="minMax"/>
        </c:scaling>
        <c:axPos val="b"/>
        <c:numFmt formatCode="General" sourceLinked="1"/>
        <c:tickLblPos val="nextTo"/>
        <c:spPr>
          <a:ln w="14604">
            <a:solidFill>
              <a:srgbClr val="FFFFFF"/>
            </a:solidFill>
            <a:prstDash val="solid"/>
          </a:ln>
        </c:spPr>
        <c:txPr>
          <a:bodyPr rot="0" vert="horz"/>
          <a:lstStyle/>
          <a:p>
            <a:pPr>
              <a:defRPr sz="2400" b="1" i="0" u="none" strike="noStrike" baseline="0">
                <a:solidFill>
                  <a:srgbClr val="FFFFFF"/>
                </a:solidFill>
                <a:latin typeface="+mj-lt"/>
                <a:ea typeface="Times New Roman"/>
                <a:cs typeface="Times New Roman"/>
              </a:defRPr>
            </a:pPr>
            <a:endParaRPr lang="en-US"/>
          </a:p>
        </c:txPr>
        <c:crossAx val="137527296"/>
        <c:crossesAt val="0"/>
        <c:auto val="1"/>
        <c:lblAlgn val="ctr"/>
        <c:lblOffset val="100"/>
        <c:tickLblSkip val="1"/>
        <c:tickMarkSkip val="1"/>
      </c:catAx>
      <c:valAx>
        <c:axId val="137527296"/>
        <c:scaling>
          <c:orientation val="minMax"/>
          <c:min val="0"/>
        </c:scaling>
        <c:axPos val="l"/>
        <c:title>
          <c:tx>
            <c:rich>
              <a:bodyPr/>
              <a:lstStyle/>
              <a:p>
                <a:pPr>
                  <a:defRPr sz="2000" b="1" i="0" u="none" strike="noStrike" baseline="0">
                    <a:solidFill>
                      <a:srgbClr val="FFFFFF"/>
                    </a:solidFill>
                    <a:latin typeface="+mj-lt"/>
                    <a:ea typeface="Times New Roman"/>
                    <a:cs typeface="Times New Roman"/>
                  </a:defRPr>
                </a:pPr>
                <a:r>
                  <a:rPr lang="en-US" sz="2000">
                    <a:latin typeface="+mj-lt"/>
                  </a:rPr>
                  <a:t>per 100,000 Population</a:t>
                </a:r>
              </a:p>
            </c:rich>
          </c:tx>
          <c:layout>
            <c:manualLayout>
              <c:xMode val="edge"/>
              <c:yMode val="edge"/>
              <c:x val="1.4285714285714285E-2"/>
              <c:y val="0.14431597860613971"/>
            </c:manualLayout>
          </c:layout>
          <c:spPr>
            <a:noFill/>
            <a:ln w="29208">
              <a:noFill/>
            </a:ln>
          </c:spPr>
        </c:title>
        <c:numFmt formatCode="#,##0" sourceLinked="0"/>
        <c:tickLblPos val="nextTo"/>
        <c:spPr>
          <a:ln w="14604">
            <a:solidFill>
              <a:srgbClr val="FFFFFF"/>
            </a:solidFill>
            <a:prstDash val="solid"/>
          </a:ln>
        </c:spPr>
        <c:txPr>
          <a:bodyPr rot="0" vert="horz"/>
          <a:lstStyle/>
          <a:p>
            <a:pPr>
              <a:defRPr sz="2400" b="1" i="0" u="none" strike="noStrike" baseline="0">
                <a:solidFill>
                  <a:srgbClr val="FFFFFF"/>
                </a:solidFill>
                <a:latin typeface="+mj-lt"/>
                <a:ea typeface="Times New Roman"/>
                <a:cs typeface="Times New Roman"/>
              </a:defRPr>
            </a:pPr>
            <a:endParaRPr lang="en-US"/>
          </a:p>
        </c:txPr>
        <c:crossAx val="137505024"/>
        <c:crosses val="autoZero"/>
        <c:crossBetween val="between"/>
        <c:majorUnit val="200"/>
        <c:minorUnit val="2.1524999999999967"/>
      </c:valAx>
      <c:spPr>
        <a:noFill/>
        <a:ln w="29208">
          <a:noFill/>
        </a:ln>
      </c:spPr>
    </c:plotArea>
    <c:plotVisOnly val="1"/>
    <c:dispBlanksAs val="gap"/>
  </c:chart>
  <c:spPr>
    <a:noFill/>
    <a:ln>
      <a:noFill/>
    </a:ln>
  </c:spPr>
  <c:txPr>
    <a:bodyPr/>
    <a:lstStyle/>
    <a:p>
      <a:pPr>
        <a:defRPr sz="2070" b="1" i="0" u="none" strike="noStrike" baseline="0">
          <a:solidFill>
            <a:schemeClr val="tx1"/>
          </a:solidFill>
          <a:latin typeface="Times New Roman"/>
          <a:ea typeface="Times New Roman"/>
          <a:cs typeface="Times New Roman"/>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878341596189411E-2"/>
          <c:y val="6.8688108901641537E-2"/>
          <c:w val="0.70501830046473568"/>
          <c:h val="0.8464760443080207"/>
        </c:manualLayout>
      </c:layout>
      <c:lineChart>
        <c:grouping val="standard"/>
        <c:ser>
          <c:idx val="0"/>
          <c:order val="0"/>
          <c:tx>
            <c:strRef>
              <c:f>Sheet1!$A$4</c:f>
              <c:strCache>
                <c:ptCount val="1"/>
                <c:pt idx="0">
                  <c:v>&lt;20</c:v>
                </c:pt>
              </c:strCache>
            </c:strRef>
          </c:tx>
          <c:spPr>
            <a:ln w="44450">
              <a:solidFill>
                <a:srgbClr val="00B0F0"/>
              </a:solidFill>
            </a:ln>
          </c:spPr>
          <c:marker>
            <c:spPr>
              <a:solidFill>
                <a:srgbClr val="00B0F0"/>
              </a:solidFill>
              <a:ln>
                <a:solidFill>
                  <a:srgbClr val="00B0F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Sheet1!$B$4:$K$4</c:f>
              <c:numCache>
                <c:formatCode>0.00%</c:formatCode>
                <c:ptCount val="10"/>
                <c:pt idx="0">
                  <c:v>6.6000000000000164E-3</c:v>
                </c:pt>
                <c:pt idx="1">
                  <c:v>5.8000000000000178E-3</c:v>
                </c:pt>
                <c:pt idx="2">
                  <c:v>5.4000000000000306E-3</c:v>
                </c:pt>
                <c:pt idx="3">
                  <c:v>5.0000000000000114E-3</c:v>
                </c:pt>
                <c:pt idx="4">
                  <c:v>4.2000000000000197E-3</c:v>
                </c:pt>
                <c:pt idx="5">
                  <c:v>4.0000000000000114E-3</c:v>
                </c:pt>
                <c:pt idx="6">
                  <c:v>3.6000000000000181E-3</c:v>
                </c:pt>
                <c:pt idx="7">
                  <c:v>3.0000000000000152E-3</c:v>
                </c:pt>
                <c:pt idx="8">
                  <c:v>3.3000000000000091E-3</c:v>
                </c:pt>
                <c:pt idx="9">
                  <c:v>2.7000000000000171E-3</c:v>
                </c:pt>
              </c:numCache>
            </c:numRef>
          </c:val>
        </c:ser>
        <c:ser>
          <c:idx val="1"/>
          <c:order val="1"/>
          <c:tx>
            <c:strRef>
              <c:f>Sheet1!$A$5</c:f>
              <c:strCache>
                <c:ptCount val="1"/>
                <c:pt idx="0">
                  <c:v>20-29</c:v>
                </c:pt>
              </c:strCache>
            </c:strRef>
          </c:tx>
          <c:spPr>
            <a:ln w="44450">
              <a:solidFill>
                <a:srgbClr val="7030A0"/>
              </a:solidFill>
            </a:ln>
          </c:spPr>
          <c:marker>
            <c:spPr>
              <a:solidFill>
                <a:srgbClr val="7030A0"/>
              </a:solidFill>
              <a:ln>
                <a:solidFill>
                  <a:srgbClr val="7030A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Sheet1!$B$5:$K$5</c:f>
              <c:numCache>
                <c:formatCode>0.00%</c:formatCode>
                <c:ptCount val="10"/>
                <c:pt idx="0">
                  <c:v>4.9800000000000184E-2</c:v>
                </c:pt>
                <c:pt idx="1">
                  <c:v>4.6100000000000002E-2</c:v>
                </c:pt>
                <c:pt idx="2">
                  <c:v>4.5100000000000022E-2</c:v>
                </c:pt>
                <c:pt idx="3">
                  <c:v>4.0800000000000024E-2</c:v>
                </c:pt>
                <c:pt idx="4">
                  <c:v>4.0400000000000033E-2</c:v>
                </c:pt>
                <c:pt idx="5">
                  <c:v>3.9300000000000002E-2</c:v>
                </c:pt>
                <c:pt idx="6">
                  <c:v>3.9300000000000002E-2</c:v>
                </c:pt>
                <c:pt idx="7">
                  <c:v>3.7600000000000182E-2</c:v>
                </c:pt>
                <c:pt idx="8">
                  <c:v>3.8000000000000075E-2</c:v>
                </c:pt>
                <c:pt idx="9">
                  <c:v>3.5900000000000085E-2</c:v>
                </c:pt>
              </c:numCache>
            </c:numRef>
          </c:val>
        </c:ser>
        <c:ser>
          <c:idx val="2"/>
          <c:order val="2"/>
          <c:tx>
            <c:strRef>
              <c:f>Sheet1!$A$6</c:f>
              <c:strCache>
                <c:ptCount val="1"/>
                <c:pt idx="0">
                  <c:v>30-39</c:v>
                </c:pt>
              </c:strCache>
            </c:strRef>
          </c:tx>
          <c:spPr>
            <a:ln w="44450">
              <a:solidFill>
                <a:schemeClr val="bg1">
                  <a:lumMod val="60000"/>
                  <a:lumOff val="40000"/>
                </a:schemeClr>
              </a:solidFill>
            </a:ln>
          </c:spPr>
          <c:marker>
            <c:spPr>
              <a:solidFill>
                <a:schemeClr val="bg1">
                  <a:lumMod val="60000"/>
                  <a:lumOff val="40000"/>
                </a:schemeClr>
              </a:solidFill>
              <a:ln>
                <a:solidFill>
                  <a:srgbClr val="00206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Sheet1!$B$6:$K$6</c:f>
              <c:numCache>
                <c:formatCode>0.00%</c:formatCode>
                <c:ptCount val="10"/>
                <c:pt idx="0">
                  <c:v>0.35200000000000031</c:v>
                </c:pt>
                <c:pt idx="1">
                  <c:v>0.32440000000000141</c:v>
                </c:pt>
                <c:pt idx="2">
                  <c:v>0.29810000000000031</c:v>
                </c:pt>
                <c:pt idx="3">
                  <c:v>0.2702</c:v>
                </c:pt>
                <c:pt idx="4">
                  <c:v>0.24300000000000024</c:v>
                </c:pt>
                <c:pt idx="5">
                  <c:v>0.21820000000000062</c:v>
                </c:pt>
                <c:pt idx="6">
                  <c:v>0.1966000000000003</c:v>
                </c:pt>
                <c:pt idx="7">
                  <c:v>0.17760000000000001</c:v>
                </c:pt>
                <c:pt idx="8">
                  <c:v>0.1603000000000003</c:v>
                </c:pt>
                <c:pt idx="9">
                  <c:v>0.14450000000000021</c:v>
                </c:pt>
              </c:numCache>
            </c:numRef>
          </c:val>
        </c:ser>
        <c:ser>
          <c:idx val="3"/>
          <c:order val="3"/>
          <c:tx>
            <c:strRef>
              <c:f>Sheet1!$A$7</c:f>
              <c:strCache>
                <c:ptCount val="1"/>
                <c:pt idx="0">
                  <c:v>40-49</c:v>
                </c:pt>
              </c:strCache>
            </c:strRef>
          </c:tx>
          <c:spPr>
            <a:ln w="44450" cmpd="sng">
              <a:solidFill>
                <a:srgbClr val="00B050"/>
              </a:solidFill>
            </a:ln>
          </c:spPr>
          <c:marker>
            <c:spPr>
              <a:solidFill>
                <a:srgbClr val="00B050"/>
              </a:solidFill>
              <a:ln>
                <a:solidFill>
                  <a:srgbClr val="00B05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Sheet1!$B$7:$K$7</c:f>
              <c:numCache>
                <c:formatCode>0.00%</c:formatCode>
                <c:ptCount val="10"/>
                <c:pt idx="0">
                  <c:v>0.39420000000000038</c:v>
                </c:pt>
                <c:pt idx="1">
                  <c:v>0.40850000000000031</c:v>
                </c:pt>
                <c:pt idx="2">
                  <c:v>0.42160000000000031</c:v>
                </c:pt>
                <c:pt idx="3">
                  <c:v>0.43350000000000088</c:v>
                </c:pt>
                <c:pt idx="4">
                  <c:v>0.44100000000000067</c:v>
                </c:pt>
                <c:pt idx="5">
                  <c:v>0.44290000000000085</c:v>
                </c:pt>
                <c:pt idx="6">
                  <c:v>0.43960000000000032</c:v>
                </c:pt>
                <c:pt idx="7">
                  <c:v>0.43370000000000031</c:v>
                </c:pt>
                <c:pt idx="8">
                  <c:v>0.42200000000000032</c:v>
                </c:pt>
                <c:pt idx="9">
                  <c:v>0.40440000000000031</c:v>
                </c:pt>
              </c:numCache>
            </c:numRef>
          </c:val>
        </c:ser>
        <c:ser>
          <c:idx val="4"/>
          <c:order val="4"/>
          <c:tx>
            <c:strRef>
              <c:f>Sheet1!$A$8</c:f>
              <c:strCache>
                <c:ptCount val="1"/>
                <c:pt idx="0">
                  <c:v>50-59</c:v>
                </c:pt>
              </c:strCache>
            </c:strRef>
          </c:tx>
          <c:spPr>
            <a:ln w="44450">
              <a:solidFill>
                <a:srgbClr val="FF0000"/>
              </a:solidFill>
            </a:ln>
          </c:spPr>
          <c:marker>
            <c:spPr>
              <a:solidFill>
                <a:srgbClr val="FF0000"/>
              </a:solidFill>
              <a:ln>
                <a:solidFill>
                  <a:srgbClr val="FF000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Sheet1!$B$8:$K$8</c:f>
              <c:numCache>
                <c:formatCode>0.00%</c:formatCode>
                <c:ptCount val="10"/>
                <c:pt idx="0">
                  <c:v>0.15380000000000021</c:v>
                </c:pt>
                <c:pt idx="1">
                  <c:v>0.16620000000000043</c:v>
                </c:pt>
                <c:pt idx="2">
                  <c:v>0.17610000000000001</c:v>
                </c:pt>
                <c:pt idx="3">
                  <c:v>0.19060000000000019</c:v>
                </c:pt>
                <c:pt idx="4">
                  <c:v>0.20710000000000001</c:v>
                </c:pt>
                <c:pt idx="5">
                  <c:v>0.22470000000000045</c:v>
                </c:pt>
                <c:pt idx="6">
                  <c:v>0.24060000000000001</c:v>
                </c:pt>
                <c:pt idx="7">
                  <c:v>0.25850000000000001</c:v>
                </c:pt>
                <c:pt idx="8">
                  <c:v>0.25850000000000001</c:v>
                </c:pt>
                <c:pt idx="9">
                  <c:v>0.29570000000000002</c:v>
                </c:pt>
              </c:numCache>
            </c:numRef>
          </c:val>
        </c:ser>
        <c:ser>
          <c:idx val="5"/>
          <c:order val="5"/>
          <c:tx>
            <c:strRef>
              <c:f>Sheet1!$A$9</c:f>
              <c:strCache>
                <c:ptCount val="1"/>
                <c:pt idx="0">
                  <c:v>≥60</c:v>
                </c:pt>
              </c:strCache>
            </c:strRef>
          </c:tx>
          <c:spPr>
            <a:ln w="44450">
              <a:solidFill>
                <a:srgbClr val="C00000"/>
              </a:solidFill>
            </a:ln>
          </c:spPr>
          <c:marker>
            <c:spPr>
              <a:solidFill>
                <a:srgbClr val="C00000"/>
              </a:solidFill>
              <a:ln>
                <a:solidFill>
                  <a:srgbClr val="C00000"/>
                </a:solidFill>
              </a:ln>
            </c:spPr>
          </c:marker>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Sheet1!$B$9:$K$9</c:f>
              <c:numCache>
                <c:formatCode>0.00%</c:formatCode>
                <c:ptCount val="10"/>
                <c:pt idx="0">
                  <c:v>4.36E-2</c:v>
                </c:pt>
                <c:pt idx="1">
                  <c:v>4.900000000000021E-2</c:v>
                </c:pt>
                <c:pt idx="2">
                  <c:v>5.3600000000000002E-2</c:v>
                </c:pt>
                <c:pt idx="3">
                  <c:v>5.9800000000000297E-2</c:v>
                </c:pt>
                <c:pt idx="4">
                  <c:v>6.4400000000000193E-2</c:v>
                </c:pt>
                <c:pt idx="5">
                  <c:v>7.0800000000000154E-2</c:v>
                </c:pt>
                <c:pt idx="6">
                  <c:v>8.0300000000000024E-2</c:v>
                </c:pt>
                <c:pt idx="7">
                  <c:v>8.9600000000000485E-2</c:v>
                </c:pt>
                <c:pt idx="8">
                  <c:v>0.1</c:v>
                </c:pt>
                <c:pt idx="9">
                  <c:v>0.11680000000000015</c:v>
                </c:pt>
              </c:numCache>
            </c:numRef>
          </c:val>
        </c:ser>
        <c:marker val="1"/>
        <c:axId val="81103488"/>
        <c:axId val="81109760"/>
      </c:lineChart>
      <c:catAx>
        <c:axId val="81103488"/>
        <c:scaling>
          <c:orientation val="minMax"/>
        </c:scaling>
        <c:axPos val="b"/>
        <c:numFmt formatCode="General" sourceLinked="1"/>
        <c:tickLblPos val="nextTo"/>
        <c:spPr>
          <a:ln>
            <a:solidFill>
              <a:srgbClr val="000000"/>
            </a:solidFill>
          </a:ln>
        </c:spPr>
        <c:txPr>
          <a:bodyPr/>
          <a:lstStyle/>
          <a:p>
            <a:pPr>
              <a:defRPr sz="1400" b="1">
                <a:solidFill>
                  <a:schemeClr val="tx1"/>
                </a:solidFill>
              </a:defRPr>
            </a:pPr>
            <a:endParaRPr lang="en-US"/>
          </a:p>
        </c:txPr>
        <c:crossAx val="81109760"/>
        <c:crosses val="autoZero"/>
        <c:auto val="1"/>
        <c:lblAlgn val="ctr"/>
        <c:lblOffset val="100"/>
      </c:catAx>
      <c:valAx>
        <c:axId val="81109760"/>
        <c:scaling>
          <c:orientation val="minMax"/>
        </c:scaling>
        <c:axPos val="l"/>
        <c:majorGridlines/>
        <c:numFmt formatCode="0.00%" sourceLinked="1"/>
        <c:tickLblPos val="nextTo"/>
        <c:spPr>
          <a:ln>
            <a:solidFill>
              <a:srgbClr val="000000"/>
            </a:solidFill>
          </a:ln>
        </c:spPr>
        <c:txPr>
          <a:bodyPr/>
          <a:lstStyle/>
          <a:p>
            <a:pPr>
              <a:defRPr sz="1400" b="1">
                <a:solidFill>
                  <a:schemeClr val="tx1"/>
                </a:solidFill>
              </a:defRPr>
            </a:pPr>
            <a:endParaRPr lang="en-US"/>
          </a:p>
        </c:txPr>
        <c:crossAx val="81103488"/>
        <c:crosses val="autoZero"/>
        <c:crossBetween val="between"/>
      </c:valAx>
      <c:spPr>
        <a:solidFill>
          <a:srgbClr val="091F62">
            <a:lumMod val="20000"/>
            <a:lumOff val="80000"/>
          </a:srgbClr>
        </a:solidFill>
        <a:ln>
          <a:noFill/>
        </a:ln>
      </c:spPr>
    </c:plotArea>
    <c:legend>
      <c:legendPos val="r"/>
      <c:layout>
        <c:manualLayout>
          <c:xMode val="edge"/>
          <c:yMode val="edge"/>
          <c:x val="0.85267919350990529"/>
          <c:y val="0.33848124916589056"/>
          <c:w val="0.1198997521143194"/>
          <c:h val="0.39250118325373384"/>
        </c:manualLayout>
      </c:layout>
      <c:txPr>
        <a:bodyPr/>
        <a:lstStyle/>
        <a:p>
          <a:pPr>
            <a:defRPr sz="1400" b="1">
              <a:solidFill>
                <a:schemeClr val="tx1"/>
              </a:solidFill>
            </a:defRPr>
          </a:pPr>
          <a:endParaRPr lang="en-US"/>
        </a:p>
      </c:txPr>
    </c:legend>
    <c:plotVisOnly val="1"/>
    <c:dispBlanksAs val="gap"/>
  </c:chart>
  <c:spPr>
    <a:noFill/>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plotArea>
      <c:layout>
        <c:manualLayout>
          <c:layoutTarget val="inner"/>
          <c:xMode val="edge"/>
          <c:yMode val="edge"/>
          <c:x val="0.10266197628074269"/>
          <c:y val="5.1546819980631792E-2"/>
          <c:w val="0.71554790026246717"/>
          <c:h val="0.77407239078180701"/>
        </c:manualLayout>
      </c:layout>
      <c:lineChart>
        <c:grouping val="standard"/>
        <c:ser>
          <c:idx val="0"/>
          <c:order val="0"/>
          <c:tx>
            <c:strRef>
              <c:f>Sheet1!$B$1</c:f>
              <c:strCache>
                <c:ptCount val="1"/>
                <c:pt idx="0">
                  <c:v>&lt;20</c:v>
                </c:pt>
              </c:strCache>
            </c:strRef>
          </c:tx>
          <c:spPr>
            <a:ln>
              <a:solidFill>
                <a:srgbClr val="00B0F0"/>
              </a:solidFill>
            </a:ln>
          </c:spPr>
          <c:marker>
            <c:symbol val="diamond"/>
            <c:size val="9"/>
            <c:spPr>
              <a:solidFill>
                <a:srgbClr val="00B0F0"/>
              </a:solidFill>
            </c:spPr>
          </c:marker>
          <c:dPt>
            <c:idx val="0"/>
            <c:spPr>
              <a:ln>
                <a:solidFill>
                  <a:srgbClr val="00B0F0"/>
                </a:solidFill>
              </a:ln>
            </c:spPr>
          </c:dPt>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2.8899999999999999E-2</c:v>
                </c:pt>
                <c:pt idx="1">
                  <c:v>3.0100000000000002E-2</c:v>
                </c:pt>
                <c:pt idx="2">
                  <c:v>2.7700000000000002E-2</c:v>
                </c:pt>
                <c:pt idx="3">
                  <c:v>2.1100000000000001E-2</c:v>
                </c:pt>
                <c:pt idx="4">
                  <c:v>2.7000000000000024E-2</c:v>
                </c:pt>
                <c:pt idx="5">
                  <c:v>2.6900000000000011E-2</c:v>
                </c:pt>
                <c:pt idx="6">
                  <c:v>2.8799999999999999E-2</c:v>
                </c:pt>
                <c:pt idx="7">
                  <c:v>3.3099999999999997E-2</c:v>
                </c:pt>
                <c:pt idx="8">
                  <c:v>3.7300000000000035E-2</c:v>
                </c:pt>
              </c:numCache>
            </c:numRef>
          </c:val>
        </c:ser>
        <c:ser>
          <c:idx val="1"/>
          <c:order val="1"/>
          <c:tx>
            <c:strRef>
              <c:f>Sheet1!$C$1</c:f>
              <c:strCache>
                <c:ptCount val="1"/>
                <c:pt idx="0">
                  <c:v>20-29</c:v>
                </c:pt>
              </c:strCache>
            </c:strRef>
          </c:tx>
          <c:spPr>
            <a:ln>
              <a:solidFill>
                <a:srgbClr val="C00000"/>
              </a:solidFill>
            </a:ln>
          </c:spPr>
          <c:marker>
            <c:symbol val="square"/>
            <c:size val="9"/>
            <c:spPr>
              <a:solidFill>
                <a:srgbClr val="C00000"/>
              </a:solidFill>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Sheet1!$C$2:$C$10</c:f>
              <c:numCache>
                <c:formatCode>0.00%</c:formatCode>
                <c:ptCount val="9"/>
                <c:pt idx="0">
                  <c:v>0.21180000000000004</c:v>
                </c:pt>
                <c:pt idx="1">
                  <c:v>0.21150000000000013</c:v>
                </c:pt>
                <c:pt idx="2">
                  <c:v>0.21660000000000001</c:v>
                </c:pt>
                <c:pt idx="3">
                  <c:v>0.25260000000000005</c:v>
                </c:pt>
                <c:pt idx="4">
                  <c:v>0.2535</c:v>
                </c:pt>
                <c:pt idx="5">
                  <c:v>0.28410000000000002</c:v>
                </c:pt>
                <c:pt idx="6">
                  <c:v>0.29550000000000026</c:v>
                </c:pt>
                <c:pt idx="7">
                  <c:v>0.30540000000000034</c:v>
                </c:pt>
                <c:pt idx="8">
                  <c:v>0.31120000000000025</c:v>
                </c:pt>
              </c:numCache>
            </c:numRef>
          </c:val>
        </c:ser>
        <c:ser>
          <c:idx val="2"/>
          <c:order val="2"/>
          <c:tx>
            <c:strRef>
              <c:f>Sheet1!$D$1</c:f>
              <c:strCache>
                <c:ptCount val="1"/>
                <c:pt idx="0">
                  <c:v>30-39</c:v>
                </c:pt>
              </c:strCache>
            </c:strRef>
          </c:tx>
          <c:marker>
            <c:symbol val="triangle"/>
            <c:size val="9"/>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Sheet1!$D$2:$D$10</c:f>
              <c:numCache>
                <c:formatCode>0.00%</c:formatCode>
                <c:ptCount val="9"/>
                <c:pt idx="0">
                  <c:v>0.39510000000000034</c:v>
                </c:pt>
                <c:pt idx="1">
                  <c:v>0.37920000000000026</c:v>
                </c:pt>
                <c:pt idx="2">
                  <c:v>0.37490000000000034</c:v>
                </c:pt>
                <c:pt idx="3">
                  <c:v>0.34300000000000008</c:v>
                </c:pt>
                <c:pt idx="4">
                  <c:v>0.32860000000000034</c:v>
                </c:pt>
                <c:pt idx="5">
                  <c:v>0.30920000000000025</c:v>
                </c:pt>
                <c:pt idx="6">
                  <c:v>0.28890000000000032</c:v>
                </c:pt>
                <c:pt idx="7">
                  <c:v>0.29610000000000025</c:v>
                </c:pt>
                <c:pt idx="8">
                  <c:v>0.28460000000000002</c:v>
                </c:pt>
              </c:numCache>
            </c:numRef>
          </c:val>
        </c:ser>
        <c:ser>
          <c:idx val="3"/>
          <c:order val="3"/>
          <c:tx>
            <c:strRef>
              <c:f>Sheet1!$E$1</c:f>
              <c:strCache>
                <c:ptCount val="1"/>
                <c:pt idx="0">
                  <c:v>40-49</c:v>
                </c:pt>
              </c:strCache>
            </c:strRef>
          </c:tx>
          <c:spPr>
            <a:ln>
              <a:solidFill>
                <a:srgbClr val="00B050"/>
              </a:solidFill>
            </a:ln>
          </c:spPr>
          <c:marker>
            <c:symbol val="square"/>
            <c:size val="9"/>
            <c:spPr>
              <a:solidFill>
                <a:srgbClr val="00B050"/>
              </a:solidFill>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Sheet1!$E$2:$E$10</c:f>
              <c:numCache>
                <c:formatCode>0.00%</c:formatCode>
                <c:ptCount val="9"/>
                <c:pt idx="0">
                  <c:v>0.25269999999999998</c:v>
                </c:pt>
                <c:pt idx="1">
                  <c:v>0.2611</c:v>
                </c:pt>
                <c:pt idx="2">
                  <c:v>0.2626</c:v>
                </c:pt>
                <c:pt idx="3">
                  <c:v>0.27180000000000026</c:v>
                </c:pt>
                <c:pt idx="4">
                  <c:v>0.26350000000000001</c:v>
                </c:pt>
                <c:pt idx="5">
                  <c:v>0.25580000000000008</c:v>
                </c:pt>
                <c:pt idx="6">
                  <c:v>0.25319999999999998</c:v>
                </c:pt>
                <c:pt idx="7">
                  <c:v>0.23369999999999999</c:v>
                </c:pt>
                <c:pt idx="8">
                  <c:v>0.23860000000000001</c:v>
                </c:pt>
              </c:numCache>
            </c:numRef>
          </c:val>
        </c:ser>
        <c:ser>
          <c:idx val="4"/>
          <c:order val="4"/>
          <c:tx>
            <c:strRef>
              <c:f>Sheet1!$F$1</c:f>
              <c:strCache>
                <c:ptCount val="1"/>
                <c:pt idx="0">
                  <c:v>50+</c:v>
                </c:pt>
              </c:strCache>
            </c:strRef>
          </c:tx>
          <c:spPr>
            <a:ln>
              <a:solidFill>
                <a:srgbClr val="FF0000"/>
              </a:solidFill>
            </a:ln>
          </c:spPr>
          <c:marker>
            <c:symbol val="square"/>
            <c:size val="9"/>
            <c:spPr>
              <a:solidFill>
                <a:srgbClr val="FF0000"/>
              </a:solidFill>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Sheet1!$F$2:$F$10</c:f>
              <c:numCache>
                <c:formatCode>0.00%</c:formatCode>
                <c:ptCount val="9"/>
                <c:pt idx="0">
                  <c:v>0.1115</c:v>
                </c:pt>
                <c:pt idx="1">
                  <c:v>0.11810000000000002</c:v>
                </c:pt>
                <c:pt idx="2">
                  <c:v>0.11810000000000002</c:v>
                </c:pt>
                <c:pt idx="3">
                  <c:v>0.1101</c:v>
                </c:pt>
                <c:pt idx="4">
                  <c:v>0.1258</c:v>
                </c:pt>
                <c:pt idx="5">
                  <c:v>0.12400000000000007</c:v>
                </c:pt>
                <c:pt idx="6">
                  <c:v>0.1323</c:v>
                </c:pt>
                <c:pt idx="7">
                  <c:v>0.1318</c:v>
                </c:pt>
                <c:pt idx="8">
                  <c:v>0.1283</c:v>
                </c:pt>
              </c:numCache>
            </c:numRef>
          </c:val>
        </c:ser>
        <c:marker val="1"/>
        <c:axId val="136182784"/>
        <c:axId val="137696384"/>
      </c:lineChart>
      <c:catAx>
        <c:axId val="136182784"/>
        <c:scaling>
          <c:orientation val="minMax"/>
        </c:scaling>
        <c:axPos val="b"/>
        <c:numFmt formatCode="General" sourceLinked="1"/>
        <c:majorTickMark val="none"/>
        <c:tickLblPos val="nextTo"/>
        <c:crossAx val="137696384"/>
        <c:crosses val="autoZero"/>
        <c:auto val="1"/>
        <c:lblAlgn val="ctr"/>
        <c:lblOffset val="100"/>
      </c:catAx>
      <c:valAx>
        <c:axId val="137696384"/>
        <c:scaling>
          <c:orientation val="minMax"/>
          <c:min val="0"/>
        </c:scaling>
        <c:axPos val="l"/>
        <c:majorGridlines>
          <c:spPr>
            <a:ln>
              <a:solidFill>
                <a:schemeClr val="tx1"/>
              </a:solidFill>
            </a:ln>
          </c:spPr>
        </c:majorGridlines>
        <c:numFmt formatCode="0.00%" sourceLinked="0"/>
        <c:majorTickMark val="none"/>
        <c:tickLblPos val="nextTo"/>
        <c:crossAx val="136182784"/>
        <c:crosses val="autoZero"/>
        <c:crossBetween val="between"/>
      </c:valAx>
      <c:spPr>
        <a:solidFill>
          <a:schemeClr val="bg1">
            <a:lumMod val="20000"/>
            <a:lumOff val="80000"/>
          </a:schemeClr>
        </a:solidFill>
      </c:spPr>
    </c:plotArea>
    <c:legend>
      <c:legendPos val="r"/>
    </c:legend>
    <c:plotVisOnly val="1"/>
    <c:dispBlanksAs val="gap"/>
  </c:chart>
  <c:spPr>
    <a:noFill/>
  </c:spPr>
  <c:txPr>
    <a:bodyPr/>
    <a:lstStyle/>
    <a:p>
      <a:pPr>
        <a:defRPr sz="1400" b="1"/>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891BB-433F-4E39-8292-953789133B36}" type="doc">
      <dgm:prSet loTypeId="urn:microsoft.com/office/officeart/2005/8/layout/process1" loCatId="process" qsTypeId="urn:microsoft.com/office/officeart/2005/8/quickstyle/3d1" qsCatId="3D" csTypeId="urn:microsoft.com/office/officeart/2005/8/colors/accent2_1" csCatId="accent2" phldr="1"/>
      <dgm:spPr/>
      <dgm:t>
        <a:bodyPr/>
        <a:lstStyle/>
        <a:p>
          <a:endParaRPr lang="en-US"/>
        </a:p>
      </dgm:t>
    </dgm:pt>
    <dgm:pt modelId="{825BA167-097F-43E3-B631-8BEB331551FC}">
      <dgm:prSet phldrT="[Text]" custT="1"/>
      <dgm:spPr/>
      <dgm:t>
        <a:bodyPr/>
        <a:lstStyle/>
        <a:p>
          <a:r>
            <a:rPr lang="en-US" sz="1800" dirty="0" smtClean="0"/>
            <a:t>No HIV,</a:t>
          </a:r>
        </a:p>
        <a:p>
          <a:r>
            <a:rPr lang="en-US" sz="1800" dirty="0" smtClean="0"/>
            <a:t>Low Risk </a:t>
          </a:r>
          <a:endParaRPr lang="en-US" sz="1800" dirty="0"/>
        </a:p>
      </dgm:t>
    </dgm:pt>
    <dgm:pt modelId="{09A65559-259F-47CF-ADB2-3FF1EFCEB690}" type="parTrans" cxnId="{E88F0E6E-264C-4425-8606-EC34E0AA83B3}">
      <dgm:prSet/>
      <dgm:spPr/>
      <dgm:t>
        <a:bodyPr/>
        <a:lstStyle/>
        <a:p>
          <a:endParaRPr lang="en-US" sz="1800"/>
        </a:p>
      </dgm:t>
    </dgm:pt>
    <dgm:pt modelId="{4634FA76-5EA9-46C7-9DF3-01EC1C2DADD2}" type="sibTrans" cxnId="{E88F0E6E-264C-4425-8606-EC34E0AA83B3}">
      <dgm:prSet custT="1"/>
      <dgm:spPr/>
      <dgm:t>
        <a:bodyPr/>
        <a:lstStyle/>
        <a:p>
          <a:endParaRPr lang="en-US" sz="1800"/>
        </a:p>
      </dgm:t>
    </dgm:pt>
    <dgm:pt modelId="{F811A938-9D96-4119-B308-75526CAABBB7}">
      <dgm:prSet phldrT="[Text]" custT="1"/>
      <dgm:spPr/>
      <dgm:t>
        <a:bodyPr/>
        <a:lstStyle/>
        <a:p>
          <a:r>
            <a:rPr lang="en-US" sz="1800" dirty="0" smtClean="0"/>
            <a:t>High Risk for HIV</a:t>
          </a:r>
          <a:endParaRPr lang="en-US" sz="1800" dirty="0"/>
        </a:p>
      </dgm:t>
    </dgm:pt>
    <dgm:pt modelId="{3194EB78-B8CA-4B2E-A98A-AEFBFDC86816}" type="parTrans" cxnId="{93C666D6-3732-4167-9A77-9736CD0008C2}">
      <dgm:prSet/>
      <dgm:spPr/>
      <dgm:t>
        <a:bodyPr/>
        <a:lstStyle/>
        <a:p>
          <a:endParaRPr lang="en-US" sz="1800"/>
        </a:p>
      </dgm:t>
    </dgm:pt>
    <dgm:pt modelId="{DA993BC6-1298-46C5-BE4F-D49524F5C601}" type="sibTrans" cxnId="{93C666D6-3732-4167-9A77-9736CD0008C2}">
      <dgm:prSet custT="1"/>
      <dgm:spPr/>
      <dgm:t>
        <a:bodyPr/>
        <a:lstStyle/>
        <a:p>
          <a:endParaRPr lang="en-US" sz="1800"/>
        </a:p>
      </dgm:t>
    </dgm:pt>
    <dgm:pt modelId="{6045E0D8-9149-40DA-A030-B4BC7E55ED09}">
      <dgm:prSet phldrT="[Text]" custT="1"/>
      <dgm:spPr/>
      <dgm:t>
        <a:bodyPr/>
        <a:lstStyle/>
        <a:p>
          <a:r>
            <a:rPr lang="en-US" sz="1800" dirty="0" smtClean="0"/>
            <a:t>HIV+, </a:t>
          </a:r>
        </a:p>
        <a:p>
          <a:r>
            <a:rPr lang="en-US" sz="1800" dirty="0" smtClean="0"/>
            <a:t>Unaware</a:t>
          </a:r>
          <a:endParaRPr lang="en-US" sz="1800" dirty="0"/>
        </a:p>
      </dgm:t>
    </dgm:pt>
    <dgm:pt modelId="{37BA167B-B536-4B40-8EDA-48D5835CF90A}" type="parTrans" cxnId="{E1F4B445-D6FD-467E-905B-B4DBF6B9D6D6}">
      <dgm:prSet/>
      <dgm:spPr/>
      <dgm:t>
        <a:bodyPr/>
        <a:lstStyle/>
        <a:p>
          <a:endParaRPr lang="en-US" sz="1800"/>
        </a:p>
      </dgm:t>
    </dgm:pt>
    <dgm:pt modelId="{761A6A2F-CED7-4E2E-9819-31E3724833B4}" type="sibTrans" cxnId="{E1F4B445-D6FD-467E-905B-B4DBF6B9D6D6}">
      <dgm:prSet custT="1"/>
      <dgm:spPr/>
      <dgm:t>
        <a:bodyPr/>
        <a:lstStyle/>
        <a:p>
          <a:endParaRPr lang="en-US" sz="1800"/>
        </a:p>
      </dgm:t>
    </dgm:pt>
    <dgm:pt modelId="{8D050F4D-0720-4237-8A22-C67BE5F60594}">
      <dgm:prSet custT="1"/>
      <dgm:spPr/>
      <dgm:t>
        <a:bodyPr/>
        <a:lstStyle/>
        <a:p>
          <a:r>
            <a:rPr lang="en-US" sz="1800" dirty="0" smtClean="0"/>
            <a:t>PLWHA Linked to Care</a:t>
          </a:r>
          <a:endParaRPr lang="en-US" sz="1800" dirty="0"/>
        </a:p>
      </dgm:t>
    </dgm:pt>
    <dgm:pt modelId="{3AD22B71-46F0-4639-B1FB-03160F123D2E}" type="parTrans" cxnId="{8D510F81-4BA5-4286-B353-5596F3252BAB}">
      <dgm:prSet/>
      <dgm:spPr/>
      <dgm:t>
        <a:bodyPr/>
        <a:lstStyle/>
        <a:p>
          <a:endParaRPr lang="en-US" sz="1800"/>
        </a:p>
      </dgm:t>
    </dgm:pt>
    <dgm:pt modelId="{D111BCAA-BBA4-42DE-ABA1-34B43F6AF277}" type="sibTrans" cxnId="{8D510F81-4BA5-4286-B353-5596F3252BAB}">
      <dgm:prSet custT="1"/>
      <dgm:spPr/>
      <dgm:t>
        <a:bodyPr/>
        <a:lstStyle/>
        <a:p>
          <a:endParaRPr lang="en-US" sz="1800"/>
        </a:p>
      </dgm:t>
    </dgm:pt>
    <dgm:pt modelId="{9506433D-036D-42E1-88F9-E63474C6A32F}">
      <dgm:prSet custT="1"/>
      <dgm:spPr/>
      <dgm:t>
        <a:bodyPr/>
        <a:lstStyle/>
        <a:p>
          <a:r>
            <a:rPr lang="en-US" sz="1800" dirty="0" smtClean="0"/>
            <a:t>PLWHA Retained in Care</a:t>
          </a:r>
          <a:endParaRPr lang="en-US" sz="1800" dirty="0"/>
        </a:p>
      </dgm:t>
    </dgm:pt>
    <dgm:pt modelId="{B8013E34-758B-4003-B9FD-6000A622A965}" type="parTrans" cxnId="{FE67661D-BE80-44B7-8CBB-E70FA2FF2761}">
      <dgm:prSet/>
      <dgm:spPr/>
      <dgm:t>
        <a:bodyPr/>
        <a:lstStyle/>
        <a:p>
          <a:endParaRPr lang="en-US" sz="1800"/>
        </a:p>
      </dgm:t>
    </dgm:pt>
    <dgm:pt modelId="{8F0A833C-3882-4095-B9DA-76577BE904E3}" type="sibTrans" cxnId="{FE67661D-BE80-44B7-8CBB-E70FA2FF2761}">
      <dgm:prSet/>
      <dgm:spPr/>
      <dgm:t>
        <a:bodyPr/>
        <a:lstStyle/>
        <a:p>
          <a:endParaRPr lang="en-US" sz="1800"/>
        </a:p>
      </dgm:t>
    </dgm:pt>
    <dgm:pt modelId="{38F9737E-4A06-4626-BD82-1A4FB58D12BF}">
      <dgm:prSet custT="1"/>
      <dgm:spPr/>
      <dgm:t>
        <a:bodyPr/>
        <a:lstStyle/>
        <a:p>
          <a:r>
            <a:rPr lang="en-US" sz="1800" dirty="0" smtClean="0"/>
            <a:t>HIV+  Aware, But Not in Care</a:t>
          </a:r>
          <a:endParaRPr lang="en-US" sz="1800" dirty="0"/>
        </a:p>
      </dgm:t>
    </dgm:pt>
    <dgm:pt modelId="{1B3AACBB-1033-4436-A512-1EA1D99A139A}" type="sibTrans" cxnId="{DE2FE2EF-49EB-4B51-AE8B-5DC8AD45E356}">
      <dgm:prSet custT="1"/>
      <dgm:spPr/>
      <dgm:t>
        <a:bodyPr/>
        <a:lstStyle/>
        <a:p>
          <a:endParaRPr lang="en-US" sz="1800"/>
        </a:p>
      </dgm:t>
    </dgm:pt>
    <dgm:pt modelId="{204932FC-E43A-47FE-8B7B-99B6214526D6}" type="parTrans" cxnId="{DE2FE2EF-49EB-4B51-AE8B-5DC8AD45E356}">
      <dgm:prSet/>
      <dgm:spPr/>
      <dgm:t>
        <a:bodyPr/>
        <a:lstStyle/>
        <a:p>
          <a:endParaRPr lang="en-US" sz="1800"/>
        </a:p>
      </dgm:t>
    </dgm:pt>
    <dgm:pt modelId="{ACBB69CD-E069-4A5C-8327-3E396CB82E3D}" type="pres">
      <dgm:prSet presAssocID="{7BA891BB-433F-4E39-8292-953789133B36}" presName="Name0" presStyleCnt="0">
        <dgm:presLayoutVars>
          <dgm:dir/>
          <dgm:resizeHandles val="exact"/>
        </dgm:presLayoutVars>
      </dgm:prSet>
      <dgm:spPr/>
      <dgm:t>
        <a:bodyPr/>
        <a:lstStyle/>
        <a:p>
          <a:endParaRPr lang="en-US"/>
        </a:p>
      </dgm:t>
    </dgm:pt>
    <dgm:pt modelId="{28E972CE-9185-4C26-AD0E-1BD688569AA8}" type="pres">
      <dgm:prSet presAssocID="{825BA167-097F-43E3-B631-8BEB331551FC}" presName="node" presStyleLbl="node1" presStyleIdx="0" presStyleCnt="6">
        <dgm:presLayoutVars>
          <dgm:bulletEnabled val="1"/>
        </dgm:presLayoutVars>
      </dgm:prSet>
      <dgm:spPr/>
      <dgm:t>
        <a:bodyPr/>
        <a:lstStyle/>
        <a:p>
          <a:endParaRPr lang="en-US"/>
        </a:p>
      </dgm:t>
    </dgm:pt>
    <dgm:pt modelId="{FF723132-B644-401C-BE12-1196EE439AA6}" type="pres">
      <dgm:prSet presAssocID="{4634FA76-5EA9-46C7-9DF3-01EC1C2DADD2}" presName="sibTrans" presStyleLbl="sibTrans2D1" presStyleIdx="0" presStyleCnt="5" custLinFactNeighborY="-4861"/>
      <dgm:spPr/>
      <dgm:t>
        <a:bodyPr/>
        <a:lstStyle/>
        <a:p>
          <a:endParaRPr lang="en-US"/>
        </a:p>
      </dgm:t>
    </dgm:pt>
    <dgm:pt modelId="{3AADE41B-896E-4E93-8E3D-B8835F59379E}" type="pres">
      <dgm:prSet presAssocID="{4634FA76-5EA9-46C7-9DF3-01EC1C2DADD2}" presName="connectorText" presStyleLbl="sibTrans2D1" presStyleIdx="0" presStyleCnt="5"/>
      <dgm:spPr/>
      <dgm:t>
        <a:bodyPr/>
        <a:lstStyle/>
        <a:p>
          <a:endParaRPr lang="en-US"/>
        </a:p>
      </dgm:t>
    </dgm:pt>
    <dgm:pt modelId="{2591B6AE-6D7E-4530-8493-C773EC21F99C}" type="pres">
      <dgm:prSet presAssocID="{F811A938-9D96-4119-B308-75526CAABBB7}" presName="node" presStyleLbl="node1" presStyleIdx="1" presStyleCnt="6">
        <dgm:presLayoutVars>
          <dgm:bulletEnabled val="1"/>
        </dgm:presLayoutVars>
      </dgm:prSet>
      <dgm:spPr/>
      <dgm:t>
        <a:bodyPr/>
        <a:lstStyle/>
        <a:p>
          <a:endParaRPr lang="en-US"/>
        </a:p>
      </dgm:t>
    </dgm:pt>
    <dgm:pt modelId="{A9D14560-A276-4501-B476-CAC1BE459BD8}" type="pres">
      <dgm:prSet presAssocID="{DA993BC6-1298-46C5-BE4F-D49524F5C601}" presName="sibTrans" presStyleLbl="sibTrans2D1" presStyleIdx="1" presStyleCnt="5" custLinFactNeighborY="-4861"/>
      <dgm:spPr/>
      <dgm:t>
        <a:bodyPr/>
        <a:lstStyle/>
        <a:p>
          <a:endParaRPr lang="en-US"/>
        </a:p>
      </dgm:t>
    </dgm:pt>
    <dgm:pt modelId="{7BE85A35-A04A-4122-925E-ADC07A10444D}" type="pres">
      <dgm:prSet presAssocID="{DA993BC6-1298-46C5-BE4F-D49524F5C601}" presName="connectorText" presStyleLbl="sibTrans2D1" presStyleIdx="1" presStyleCnt="5"/>
      <dgm:spPr/>
      <dgm:t>
        <a:bodyPr/>
        <a:lstStyle/>
        <a:p>
          <a:endParaRPr lang="en-US"/>
        </a:p>
      </dgm:t>
    </dgm:pt>
    <dgm:pt modelId="{F51E6444-F99C-40BB-B28D-D02787BF110C}" type="pres">
      <dgm:prSet presAssocID="{6045E0D8-9149-40DA-A030-B4BC7E55ED09}" presName="node" presStyleLbl="node1" presStyleIdx="2" presStyleCnt="6">
        <dgm:presLayoutVars>
          <dgm:bulletEnabled val="1"/>
        </dgm:presLayoutVars>
      </dgm:prSet>
      <dgm:spPr/>
      <dgm:t>
        <a:bodyPr/>
        <a:lstStyle/>
        <a:p>
          <a:endParaRPr lang="en-US"/>
        </a:p>
      </dgm:t>
    </dgm:pt>
    <dgm:pt modelId="{502F88EE-0E97-4D7A-B346-EC256F99DEFD}" type="pres">
      <dgm:prSet presAssocID="{761A6A2F-CED7-4E2E-9819-31E3724833B4}" presName="sibTrans" presStyleLbl="sibTrans2D1" presStyleIdx="2" presStyleCnt="5" custLinFactNeighborY="-4861"/>
      <dgm:spPr/>
      <dgm:t>
        <a:bodyPr/>
        <a:lstStyle/>
        <a:p>
          <a:endParaRPr lang="en-US"/>
        </a:p>
      </dgm:t>
    </dgm:pt>
    <dgm:pt modelId="{2396AF81-DABA-4D14-A567-87FE585DBDCC}" type="pres">
      <dgm:prSet presAssocID="{761A6A2F-CED7-4E2E-9819-31E3724833B4}" presName="connectorText" presStyleLbl="sibTrans2D1" presStyleIdx="2" presStyleCnt="5"/>
      <dgm:spPr/>
      <dgm:t>
        <a:bodyPr/>
        <a:lstStyle/>
        <a:p>
          <a:endParaRPr lang="en-US"/>
        </a:p>
      </dgm:t>
    </dgm:pt>
    <dgm:pt modelId="{E52C3AC5-638D-4CE7-893B-337DE7C52142}" type="pres">
      <dgm:prSet presAssocID="{38F9737E-4A06-4626-BD82-1A4FB58D12BF}" presName="node" presStyleLbl="node1" presStyleIdx="3" presStyleCnt="6">
        <dgm:presLayoutVars>
          <dgm:bulletEnabled val="1"/>
        </dgm:presLayoutVars>
      </dgm:prSet>
      <dgm:spPr/>
      <dgm:t>
        <a:bodyPr/>
        <a:lstStyle/>
        <a:p>
          <a:endParaRPr lang="en-US"/>
        </a:p>
      </dgm:t>
    </dgm:pt>
    <dgm:pt modelId="{4271B5B1-67DF-4545-8B37-F3C644D957E7}" type="pres">
      <dgm:prSet presAssocID="{1B3AACBB-1033-4436-A512-1EA1D99A139A}" presName="sibTrans" presStyleLbl="sibTrans2D1" presStyleIdx="3" presStyleCnt="5" custLinFactNeighborY="-4861"/>
      <dgm:spPr/>
      <dgm:t>
        <a:bodyPr/>
        <a:lstStyle/>
        <a:p>
          <a:endParaRPr lang="en-US"/>
        </a:p>
      </dgm:t>
    </dgm:pt>
    <dgm:pt modelId="{4A66C9CE-A65E-4DE0-A9F1-721F61D2CBE2}" type="pres">
      <dgm:prSet presAssocID="{1B3AACBB-1033-4436-A512-1EA1D99A139A}" presName="connectorText" presStyleLbl="sibTrans2D1" presStyleIdx="3" presStyleCnt="5"/>
      <dgm:spPr/>
      <dgm:t>
        <a:bodyPr/>
        <a:lstStyle/>
        <a:p>
          <a:endParaRPr lang="en-US"/>
        </a:p>
      </dgm:t>
    </dgm:pt>
    <dgm:pt modelId="{93EB6B14-0B04-4CAE-8574-6D789B5E6B31}" type="pres">
      <dgm:prSet presAssocID="{8D050F4D-0720-4237-8A22-C67BE5F60594}" presName="node" presStyleLbl="node1" presStyleIdx="4" presStyleCnt="6">
        <dgm:presLayoutVars>
          <dgm:bulletEnabled val="1"/>
        </dgm:presLayoutVars>
      </dgm:prSet>
      <dgm:spPr/>
      <dgm:t>
        <a:bodyPr/>
        <a:lstStyle/>
        <a:p>
          <a:endParaRPr lang="en-US"/>
        </a:p>
      </dgm:t>
    </dgm:pt>
    <dgm:pt modelId="{1C869978-D635-451E-8D49-D9F62C256532}" type="pres">
      <dgm:prSet presAssocID="{D111BCAA-BBA4-42DE-ABA1-34B43F6AF277}" presName="sibTrans" presStyleLbl="sibTrans2D1" presStyleIdx="4" presStyleCnt="5" custLinFactNeighborY="-4861"/>
      <dgm:spPr/>
      <dgm:t>
        <a:bodyPr/>
        <a:lstStyle/>
        <a:p>
          <a:endParaRPr lang="en-US"/>
        </a:p>
      </dgm:t>
    </dgm:pt>
    <dgm:pt modelId="{292BE6B9-301B-4AB4-8F66-0E414469CA92}" type="pres">
      <dgm:prSet presAssocID="{D111BCAA-BBA4-42DE-ABA1-34B43F6AF277}" presName="connectorText" presStyleLbl="sibTrans2D1" presStyleIdx="4" presStyleCnt="5"/>
      <dgm:spPr/>
      <dgm:t>
        <a:bodyPr/>
        <a:lstStyle/>
        <a:p>
          <a:endParaRPr lang="en-US"/>
        </a:p>
      </dgm:t>
    </dgm:pt>
    <dgm:pt modelId="{DB505B47-3E9A-431F-AC2B-E697FF92E2C6}" type="pres">
      <dgm:prSet presAssocID="{9506433D-036D-42E1-88F9-E63474C6A32F}" presName="node" presStyleLbl="node1" presStyleIdx="5" presStyleCnt="6">
        <dgm:presLayoutVars>
          <dgm:bulletEnabled val="1"/>
        </dgm:presLayoutVars>
      </dgm:prSet>
      <dgm:spPr/>
      <dgm:t>
        <a:bodyPr/>
        <a:lstStyle/>
        <a:p>
          <a:endParaRPr lang="en-US"/>
        </a:p>
      </dgm:t>
    </dgm:pt>
  </dgm:ptLst>
  <dgm:cxnLst>
    <dgm:cxn modelId="{CF97E4B1-F017-4B05-B807-B236370C4703}" type="presOf" srcId="{F811A938-9D96-4119-B308-75526CAABBB7}" destId="{2591B6AE-6D7E-4530-8493-C773EC21F99C}" srcOrd="0" destOrd="0" presId="urn:microsoft.com/office/officeart/2005/8/layout/process1"/>
    <dgm:cxn modelId="{BF716BC3-516A-4A21-8F38-82A76A5B1674}" type="presOf" srcId="{7BA891BB-433F-4E39-8292-953789133B36}" destId="{ACBB69CD-E069-4A5C-8327-3E396CB82E3D}" srcOrd="0" destOrd="0" presId="urn:microsoft.com/office/officeart/2005/8/layout/process1"/>
    <dgm:cxn modelId="{4AAC435E-E517-4BB2-9421-48B9B20DC915}" type="presOf" srcId="{4634FA76-5EA9-46C7-9DF3-01EC1C2DADD2}" destId="{FF723132-B644-401C-BE12-1196EE439AA6}" srcOrd="0" destOrd="0" presId="urn:microsoft.com/office/officeart/2005/8/layout/process1"/>
    <dgm:cxn modelId="{D1D333E0-3FFC-4A1A-B81C-98E3D8C9A753}" type="presOf" srcId="{8D050F4D-0720-4237-8A22-C67BE5F60594}" destId="{93EB6B14-0B04-4CAE-8574-6D789B5E6B31}" srcOrd="0" destOrd="0" presId="urn:microsoft.com/office/officeart/2005/8/layout/process1"/>
    <dgm:cxn modelId="{3133451F-0123-4B75-9F47-4DD9C941911D}" type="presOf" srcId="{6045E0D8-9149-40DA-A030-B4BC7E55ED09}" destId="{F51E6444-F99C-40BB-B28D-D02787BF110C}" srcOrd="0" destOrd="0" presId="urn:microsoft.com/office/officeart/2005/8/layout/process1"/>
    <dgm:cxn modelId="{1FE25AF3-5105-46D3-AEEF-493FB1344ED0}" type="presOf" srcId="{825BA167-097F-43E3-B631-8BEB331551FC}" destId="{28E972CE-9185-4C26-AD0E-1BD688569AA8}" srcOrd="0" destOrd="0" presId="urn:microsoft.com/office/officeart/2005/8/layout/process1"/>
    <dgm:cxn modelId="{DE2FE2EF-49EB-4B51-AE8B-5DC8AD45E356}" srcId="{7BA891BB-433F-4E39-8292-953789133B36}" destId="{38F9737E-4A06-4626-BD82-1A4FB58D12BF}" srcOrd="3" destOrd="0" parTransId="{204932FC-E43A-47FE-8B7B-99B6214526D6}" sibTransId="{1B3AACBB-1033-4436-A512-1EA1D99A139A}"/>
    <dgm:cxn modelId="{882CD8D4-1F6F-4A38-9809-09930ECD94D8}" type="presOf" srcId="{1B3AACBB-1033-4436-A512-1EA1D99A139A}" destId="{4A66C9CE-A65E-4DE0-A9F1-721F61D2CBE2}" srcOrd="1" destOrd="0" presId="urn:microsoft.com/office/officeart/2005/8/layout/process1"/>
    <dgm:cxn modelId="{379D0306-73DC-4796-8654-69FAE5393988}" type="presOf" srcId="{DA993BC6-1298-46C5-BE4F-D49524F5C601}" destId="{7BE85A35-A04A-4122-925E-ADC07A10444D}" srcOrd="1" destOrd="0" presId="urn:microsoft.com/office/officeart/2005/8/layout/process1"/>
    <dgm:cxn modelId="{3AFF8418-1B98-4012-A0E7-38492D995C46}" type="presOf" srcId="{9506433D-036D-42E1-88F9-E63474C6A32F}" destId="{DB505B47-3E9A-431F-AC2B-E697FF92E2C6}" srcOrd="0" destOrd="0" presId="urn:microsoft.com/office/officeart/2005/8/layout/process1"/>
    <dgm:cxn modelId="{8A8CED5C-D66E-42A0-B842-68ADA9662ECE}" type="presOf" srcId="{761A6A2F-CED7-4E2E-9819-31E3724833B4}" destId="{502F88EE-0E97-4D7A-B346-EC256F99DEFD}" srcOrd="0" destOrd="0" presId="urn:microsoft.com/office/officeart/2005/8/layout/process1"/>
    <dgm:cxn modelId="{16E6B8F4-198B-4A09-9784-4CB40B66306A}" type="presOf" srcId="{DA993BC6-1298-46C5-BE4F-D49524F5C601}" destId="{A9D14560-A276-4501-B476-CAC1BE459BD8}" srcOrd="0" destOrd="0" presId="urn:microsoft.com/office/officeart/2005/8/layout/process1"/>
    <dgm:cxn modelId="{8D510F81-4BA5-4286-B353-5596F3252BAB}" srcId="{7BA891BB-433F-4E39-8292-953789133B36}" destId="{8D050F4D-0720-4237-8A22-C67BE5F60594}" srcOrd="4" destOrd="0" parTransId="{3AD22B71-46F0-4639-B1FB-03160F123D2E}" sibTransId="{D111BCAA-BBA4-42DE-ABA1-34B43F6AF277}"/>
    <dgm:cxn modelId="{93C666D6-3732-4167-9A77-9736CD0008C2}" srcId="{7BA891BB-433F-4E39-8292-953789133B36}" destId="{F811A938-9D96-4119-B308-75526CAABBB7}" srcOrd="1" destOrd="0" parTransId="{3194EB78-B8CA-4B2E-A98A-AEFBFDC86816}" sibTransId="{DA993BC6-1298-46C5-BE4F-D49524F5C601}"/>
    <dgm:cxn modelId="{E88F0E6E-264C-4425-8606-EC34E0AA83B3}" srcId="{7BA891BB-433F-4E39-8292-953789133B36}" destId="{825BA167-097F-43E3-B631-8BEB331551FC}" srcOrd="0" destOrd="0" parTransId="{09A65559-259F-47CF-ADB2-3FF1EFCEB690}" sibTransId="{4634FA76-5EA9-46C7-9DF3-01EC1C2DADD2}"/>
    <dgm:cxn modelId="{E1F4B445-D6FD-467E-905B-B4DBF6B9D6D6}" srcId="{7BA891BB-433F-4E39-8292-953789133B36}" destId="{6045E0D8-9149-40DA-A030-B4BC7E55ED09}" srcOrd="2" destOrd="0" parTransId="{37BA167B-B536-4B40-8EDA-48D5835CF90A}" sibTransId="{761A6A2F-CED7-4E2E-9819-31E3724833B4}"/>
    <dgm:cxn modelId="{8B14D7D4-5F6C-4930-8DC2-11D566FFCDAC}" type="presOf" srcId="{38F9737E-4A06-4626-BD82-1A4FB58D12BF}" destId="{E52C3AC5-638D-4CE7-893B-337DE7C52142}" srcOrd="0" destOrd="0" presId="urn:microsoft.com/office/officeart/2005/8/layout/process1"/>
    <dgm:cxn modelId="{7768D0CB-8E2A-4736-B2B2-354E1F1E142A}" type="presOf" srcId="{1B3AACBB-1033-4436-A512-1EA1D99A139A}" destId="{4271B5B1-67DF-4545-8B37-F3C644D957E7}" srcOrd="0" destOrd="0" presId="urn:microsoft.com/office/officeart/2005/8/layout/process1"/>
    <dgm:cxn modelId="{46C2B559-2B7C-4549-9864-3FE6544A563A}" type="presOf" srcId="{D111BCAA-BBA4-42DE-ABA1-34B43F6AF277}" destId="{292BE6B9-301B-4AB4-8F66-0E414469CA92}" srcOrd="1" destOrd="0" presId="urn:microsoft.com/office/officeart/2005/8/layout/process1"/>
    <dgm:cxn modelId="{3F2BCD60-C808-4670-B114-62CD955D5AAA}" type="presOf" srcId="{761A6A2F-CED7-4E2E-9819-31E3724833B4}" destId="{2396AF81-DABA-4D14-A567-87FE585DBDCC}" srcOrd="1" destOrd="0" presId="urn:microsoft.com/office/officeart/2005/8/layout/process1"/>
    <dgm:cxn modelId="{B54B8577-1A18-454D-A5EB-28DCBB7FD494}" type="presOf" srcId="{D111BCAA-BBA4-42DE-ABA1-34B43F6AF277}" destId="{1C869978-D635-451E-8D49-D9F62C256532}" srcOrd="0" destOrd="0" presId="urn:microsoft.com/office/officeart/2005/8/layout/process1"/>
    <dgm:cxn modelId="{FE67661D-BE80-44B7-8CBB-E70FA2FF2761}" srcId="{7BA891BB-433F-4E39-8292-953789133B36}" destId="{9506433D-036D-42E1-88F9-E63474C6A32F}" srcOrd="5" destOrd="0" parTransId="{B8013E34-758B-4003-B9FD-6000A622A965}" sibTransId="{8F0A833C-3882-4095-B9DA-76577BE904E3}"/>
    <dgm:cxn modelId="{30EBB712-0B3A-4F43-8AB2-F412FEF2D421}" type="presOf" srcId="{4634FA76-5EA9-46C7-9DF3-01EC1C2DADD2}" destId="{3AADE41B-896E-4E93-8E3D-B8835F59379E}" srcOrd="1" destOrd="0" presId="urn:microsoft.com/office/officeart/2005/8/layout/process1"/>
    <dgm:cxn modelId="{D5C9D17A-CA32-4033-B935-63CAC52790CF}" type="presParOf" srcId="{ACBB69CD-E069-4A5C-8327-3E396CB82E3D}" destId="{28E972CE-9185-4C26-AD0E-1BD688569AA8}" srcOrd="0" destOrd="0" presId="urn:microsoft.com/office/officeart/2005/8/layout/process1"/>
    <dgm:cxn modelId="{FE6293D5-B87A-41AA-BF69-DFAA9D76BDF7}" type="presParOf" srcId="{ACBB69CD-E069-4A5C-8327-3E396CB82E3D}" destId="{FF723132-B644-401C-BE12-1196EE439AA6}" srcOrd="1" destOrd="0" presId="urn:microsoft.com/office/officeart/2005/8/layout/process1"/>
    <dgm:cxn modelId="{E8F3F7FE-B872-4758-9319-37ABFFA1F929}" type="presParOf" srcId="{FF723132-B644-401C-BE12-1196EE439AA6}" destId="{3AADE41B-896E-4E93-8E3D-B8835F59379E}" srcOrd="0" destOrd="0" presId="urn:microsoft.com/office/officeart/2005/8/layout/process1"/>
    <dgm:cxn modelId="{423960DB-7864-4F43-B998-10D8D921B1E9}" type="presParOf" srcId="{ACBB69CD-E069-4A5C-8327-3E396CB82E3D}" destId="{2591B6AE-6D7E-4530-8493-C773EC21F99C}" srcOrd="2" destOrd="0" presId="urn:microsoft.com/office/officeart/2005/8/layout/process1"/>
    <dgm:cxn modelId="{76723F18-1ACF-4A8F-8B68-60AB6124668B}" type="presParOf" srcId="{ACBB69CD-E069-4A5C-8327-3E396CB82E3D}" destId="{A9D14560-A276-4501-B476-CAC1BE459BD8}" srcOrd="3" destOrd="0" presId="urn:microsoft.com/office/officeart/2005/8/layout/process1"/>
    <dgm:cxn modelId="{F090248E-170D-442D-9F30-DA92FA7829C7}" type="presParOf" srcId="{A9D14560-A276-4501-B476-CAC1BE459BD8}" destId="{7BE85A35-A04A-4122-925E-ADC07A10444D}" srcOrd="0" destOrd="0" presId="urn:microsoft.com/office/officeart/2005/8/layout/process1"/>
    <dgm:cxn modelId="{245BA6D8-3199-4EB7-8679-1D84353B6CCF}" type="presParOf" srcId="{ACBB69CD-E069-4A5C-8327-3E396CB82E3D}" destId="{F51E6444-F99C-40BB-B28D-D02787BF110C}" srcOrd="4" destOrd="0" presId="urn:microsoft.com/office/officeart/2005/8/layout/process1"/>
    <dgm:cxn modelId="{F3DC9907-1AE2-43C2-B2ED-CFE8C75D3B7E}" type="presParOf" srcId="{ACBB69CD-E069-4A5C-8327-3E396CB82E3D}" destId="{502F88EE-0E97-4D7A-B346-EC256F99DEFD}" srcOrd="5" destOrd="0" presId="urn:microsoft.com/office/officeart/2005/8/layout/process1"/>
    <dgm:cxn modelId="{3971329F-EC57-4188-900A-363CFEC33FA9}" type="presParOf" srcId="{502F88EE-0E97-4D7A-B346-EC256F99DEFD}" destId="{2396AF81-DABA-4D14-A567-87FE585DBDCC}" srcOrd="0" destOrd="0" presId="urn:microsoft.com/office/officeart/2005/8/layout/process1"/>
    <dgm:cxn modelId="{4E6FD1D5-EC79-47B4-9E0B-8401D2EAC962}" type="presParOf" srcId="{ACBB69CD-E069-4A5C-8327-3E396CB82E3D}" destId="{E52C3AC5-638D-4CE7-893B-337DE7C52142}" srcOrd="6" destOrd="0" presId="urn:microsoft.com/office/officeart/2005/8/layout/process1"/>
    <dgm:cxn modelId="{F6292E65-77AC-4EF5-845B-F0A5919D89D9}" type="presParOf" srcId="{ACBB69CD-E069-4A5C-8327-3E396CB82E3D}" destId="{4271B5B1-67DF-4545-8B37-F3C644D957E7}" srcOrd="7" destOrd="0" presId="urn:microsoft.com/office/officeart/2005/8/layout/process1"/>
    <dgm:cxn modelId="{0570C459-4303-4487-B2D1-04672F6C2A16}" type="presParOf" srcId="{4271B5B1-67DF-4545-8B37-F3C644D957E7}" destId="{4A66C9CE-A65E-4DE0-A9F1-721F61D2CBE2}" srcOrd="0" destOrd="0" presId="urn:microsoft.com/office/officeart/2005/8/layout/process1"/>
    <dgm:cxn modelId="{D3D2AAD8-9D3A-4379-BD80-C1A1A853EF5E}" type="presParOf" srcId="{ACBB69CD-E069-4A5C-8327-3E396CB82E3D}" destId="{93EB6B14-0B04-4CAE-8574-6D789B5E6B31}" srcOrd="8" destOrd="0" presId="urn:microsoft.com/office/officeart/2005/8/layout/process1"/>
    <dgm:cxn modelId="{1BE53DD9-5B43-4FDE-B161-7B6FEB8ED4AB}" type="presParOf" srcId="{ACBB69CD-E069-4A5C-8327-3E396CB82E3D}" destId="{1C869978-D635-451E-8D49-D9F62C256532}" srcOrd="9" destOrd="0" presId="urn:microsoft.com/office/officeart/2005/8/layout/process1"/>
    <dgm:cxn modelId="{E416E7B2-06F0-4A79-8D62-15075E0C7506}" type="presParOf" srcId="{1C869978-D635-451E-8D49-D9F62C256532}" destId="{292BE6B9-301B-4AB4-8F66-0E414469CA92}" srcOrd="0" destOrd="0" presId="urn:microsoft.com/office/officeart/2005/8/layout/process1"/>
    <dgm:cxn modelId="{6B89D221-3042-4FA2-9B6A-9CDDAB50DAB5}" type="presParOf" srcId="{ACBB69CD-E069-4A5C-8327-3E396CB82E3D}" destId="{DB505B47-3E9A-431F-AC2B-E697FF92E2C6}"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D715C-61FA-42C0-96E0-7DC986BAC0C3}" type="doc">
      <dgm:prSet loTypeId="urn:microsoft.com/office/officeart/2005/8/layout/process2" loCatId="process" qsTypeId="urn:microsoft.com/office/officeart/2005/8/quickstyle/simple1" qsCatId="simple" csTypeId="urn:microsoft.com/office/officeart/2005/8/colors/accent1_2" csCatId="accent1" phldr="1"/>
      <dgm:spPr/>
    </dgm:pt>
    <dgm:pt modelId="{9C4D4F40-126B-4C9F-B402-65088C56B75E}">
      <dgm:prSet phldrT="[Text]"/>
      <dgm:spPr/>
      <dgm:t>
        <a:bodyPr/>
        <a:lstStyle/>
        <a:p>
          <a:r>
            <a:rPr lang="en-US" dirty="0" smtClean="0">
              <a:solidFill>
                <a:schemeClr val="bg1"/>
              </a:solidFill>
            </a:rPr>
            <a:t>Uninsured</a:t>
          </a:r>
          <a:endParaRPr lang="en-US" dirty="0">
            <a:solidFill>
              <a:schemeClr val="bg1"/>
            </a:solidFill>
          </a:endParaRPr>
        </a:p>
      </dgm:t>
    </dgm:pt>
    <dgm:pt modelId="{3C81E82E-7291-4107-A6C9-89DAB87BFCD9}" type="parTrans" cxnId="{3305475B-77A2-44EB-9374-D3416597373B}">
      <dgm:prSet/>
      <dgm:spPr/>
      <dgm:t>
        <a:bodyPr/>
        <a:lstStyle/>
        <a:p>
          <a:endParaRPr lang="en-US"/>
        </a:p>
      </dgm:t>
    </dgm:pt>
    <dgm:pt modelId="{1116A8B8-BA94-4B5F-9999-40C853D9CDB0}" type="sibTrans" cxnId="{3305475B-77A2-44EB-9374-D3416597373B}">
      <dgm:prSet/>
      <dgm:spPr/>
      <dgm:t>
        <a:bodyPr/>
        <a:lstStyle/>
        <a:p>
          <a:endParaRPr lang="en-US" dirty="0"/>
        </a:p>
      </dgm:t>
    </dgm:pt>
    <dgm:pt modelId="{D2E310DC-6240-4012-BBAD-ADC25E09C65D}">
      <dgm:prSet phldrT="[Text]"/>
      <dgm:spPr/>
      <dgm:t>
        <a:bodyPr/>
        <a:lstStyle/>
        <a:p>
          <a:r>
            <a:rPr lang="en-US" dirty="0" smtClean="0">
              <a:solidFill>
                <a:schemeClr val="bg1"/>
              </a:solidFill>
            </a:rPr>
            <a:t>Ages </a:t>
          </a:r>
        </a:p>
        <a:p>
          <a:r>
            <a:rPr lang="en-US" dirty="0" smtClean="0">
              <a:solidFill>
                <a:schemeClr val="bg1"/>
              </a:solidFill>
            </a:rPr>
            <a:t>19-64</a:t>
          </a:r>
          <a:endParaRPr lang="en-US" dirty="0">
            <a:solidFill>
              <a:schemeClr val="bg1"/>
            </a:solidFill>
          </a:endParaRPr>
        </a:p>
      </dgm:t>
    </dgm:pt>
    <dgm:pt modelId="{34AA43C7-7A7B-4C38-8972-738EE8BC8099}" type="parTrans" cxnId="{C297BA13-F4FA-437F-9687-87DC1F25F382}">
      <dgm:prSet/>
      <dgm:spPr/>
      <dgm:t>
        <a:bodyPr/>
        <a:lstStyle/>
        <a:p>
          <a:endParaRPr lang="en-US"/>
        </a:p>
      </dgm:t>
    </dgm:pt>
    <dgm:pt modelId="{E3BA417E-73BB-4F8C-958B-4F742F217331}" type="sibTrans" cxnId="{C297BA13-F4FA-437F-9687-87DC1F25F382}">
      <dgm:prSet/>
      <dgm:spPr/>
      <dgm:t>
        <a:bodyPr/>
        <a:lstStyle/>
        <a:p>
          <a:endParaRPr lang="en-US" dirty="0"/>
        </a:p>
      </dgm:t>
    </dgm:pt>
    <dgm:pt modelId="{803EADDD-2D6B-4B06-8E5D-724A838C0F75}">
      <dgm:prSet phldrT="[Text]"/>
      <dgm:spPr/>
      <dgm:t>
        <a:bodyPr/>
        <a:lstStyle/>
        <a:p>
          <a:r>
            <a:rPr lang="en-US" dirty="0" smtClean="0">
              <a:solidFill>
                <a:schemeClr val="bg1"/>
              </a:solidFill>
            </a:rPr>
            <a:t>Income at or below </a:t>
          </a:r>
        </a:p>
        <a:p>
          <a:r>
            <a:rPr lang="en-US" dirty="0" smtClean="0">
              <a:solidFill>
                <a:schemeClr val="bg1"/>
              </a:solidFill>
            </a:rPr>
            <a:t>133% FPL</a:t>
          </a:r>
          <a:endParaRPr lang="en-US" dirty="0">
            <a:solidFill>
              <a:schemeClr val="bg1"/>
            </a:solidFill>
          </a:endParaRPr>
        </a:p>
      </dgm:t>
    </dgm:pt>
    <dgm:pt modelId="{617C8ADF-9C66-4611-81A7-51B505992B5F}" type="parTrans" cxnId="{E9B5894F-BC14-479A-9015-B9ED9D7A3C2F}">
      <dgm:prSet/>
      <dgm:spPr/>
      <dgm:t>
        <a:bodyPr/>
        <a:lstStyle/>
        <a:p>
          <a:endParaRPr lang="en-US"/>
        </a:p>
      </dgm:t>
    </dgm:pt>
    <dgm:pt modelId="{7F9BB99B-E6AF-4BEF-9BE4-D5ED18F07AD9}" type="sibTrans" cxnId="{E9B5894F-BC14-479A-9015-B9ED9D7A3C2F}">
      <dgm:prSet/>
      <dgm:spPr/>
      <dgm:t>
        <a:bodyPr/>
        <a:lstStyle/>
        <a:p>
          <a:endParaRPr lang="en-US" dirty="0"/>
        </a:p>
      </dgm:t>
    </dgm:pt>
    <dgm:pt modelId="{75F224FD-0BF5-47D9-A882-57D6C1CA5B9C}">
      <dgm:prSet/>
      <dgm:spPr/>
      <dgm:t>
        <a:bodyPr/>
        <a:lstStyle/>
        <a:p>
          <a:r>
            <a:rPr lang="en-US" dirty="0" smtClean="0">
              <a:solidFill>
                <a:schemeClr val="bg1"/>
              </a:solidFill>
            </a:rPr>
            <a:t>US Citizen or legal resident 5+ years</a:t>
          </a:r>
          <a:endParaRPr lang="en-US" dirty="0">
            <a:solidFill>
              <a:schemeClr val="bg1"/>
            </a:solidFill>
          </a:endParaRPr>
        </a:p>
      </dgm:t>
    </dgm:pt>
    <dgm:pt modelId="{CF8D877A-F9DC-4D80-A57B-DEDE67E7AB65}" type="parTrans" cxnId="{9E053CD7-9C70-4B02-8F67-4CAC719C51F4}">
      <dgm:prSet/>
      <dgm:spPr/>
      <dgm:t>
        <a:bodyPr/>
        <a:lstStyle/>
        <a:p>
          <a:endParaRPr lang="en-US"/>
        </a:p>
      </dgm:t>
    </dgm:pt>
    <dgm:pt modelId="{2A20042B-E8E8-471F-92BD-982FE6859F10}" type="sibTrans" cxnId="{9E053CD7-9C70-4B02-8F67-4CAC719C51F4}">
      <dgm:prSet/>
      <dgm:spPr/>
      <dgm:t>
        <a:bodyPr/>
        <a:lstStyle/>
        <a:p>
          <a:endParaRPr lang="en-US"/>
        </a:p>
      </dgm:t>
    </dgm:pt>
    <dgm:pt modelId="{BEACF689-70F0-4963-B018-C3ED3C5CE25F}">
      <dgm:prSet/>
      <dgm:spPr/>
      <dgm:t>
        <a:bodyPr/>
        <a:lstStyle/>
        <a:p>
          <a:r>
            <a:rPr lang="en-US" dirty="0" smtClean="0">
              <a:solidFill>
                <a:schemeClr val="bg1"/>
              </a:solidFill>
            </a:rPr>
            <a:t>Los Angeles County Resident</a:t>
          </a:r>
          <a:endParaRPr lang="en-US" dirty="0">
            <a:solidFill>
              <a:schemeClr val="bg1"/>
            </a:solidFill>
          </a:endParaRPr>
        </a:p>
      </dgm:t>
    </dgm:pt>
    <dgm:pt modelId="{141012A1-1CF6-4724-96BB-06862683681E}" type="parTrans" cxnId="{D43EC435-78D9-4814-8C35-272A210E6FFB}">
      <dgm:prSet/>
      <dgm:spPr/>
      <dgm:t>
        <a:bodyPr/>
        <a:lstStyle/>
        <a:p>
          <a:endParaRPr lang="en-US"/>
        </a:p>
      </dgm:t>
    </dgm:pt>
    <dgm:pt modelId="{78E422D8-0DB2-46C6-92B6-57C7FD87887E}" type="sibTrans" cxnId="{D43EC435-78D9-4814-8C35-272A210E6FFB}">
      <dgm:prSet/>
      <dgm:spPr/>
      <dgm:t>
        <a:bodyPr/>
        <a:lstStyle/>
        <a:p>
          <a:endParaRPr lang="en-US" dirty="0"/>
        </a:p>
      </dgm:t>
    </dgm:pt>
    <dgm:pt modelId="{13A4FD56-5B95-4EE6-9C2A-D04DAF6AC5DC}" type="pres">
      <dgm:prSet presAssocID="{D9BD715C-61FA-42C0-96E0-7DC986BAC0C3}" presName="linearFlow" presStyleCnt="0">
        <dgm:presLayoutVars>
          <dgm:resizeHandles val="exact"/>
        </dgm:presLayoutVars>
      </dgm:prSet>
      <dgm:spPr/>
    </dgm:pt>
    <dgm:pt modelId="{42AB092C-793B-4B86-8386-31670225E2E9}" type="pres">
      <dgm:prSet presAssocID="{BEACF689-70F0-4963-B018-C3ED3C5CE25F}" presName="node" presStyleLbl="node1" presStyleIdx="0" presStyleCnt="5">
        <dgm:presLayoutVars>
          <dgm:bulletEnabled val="1"/>
        </dgm:presLayoutVars>
      </dgm:prSet>
      <dgm:spPr/>
      <dgm:t>
        <a:bodyPr/>
        <a:lstStyle/>
        <a:p>
          <a:endParaRPr lang="en-US"/>
        </a:p>
      </dgm:t>
    </dgm:pt>
    <dgm:pt modelId="{128D19E5-3654-4FF1-A01E-EB078E8235E2}" type="pres">
      <dgm:prSet presAssocID="{78E422D8-0DB2-46C6-92B6-57C7FD87887E}" presName="sibTrans" presStyleLbl="sibTrans2D1" presStyleIdx="0" presStyleCnt="4"/>
      <dgm:spPr/>
      <dgm:t>
        <a:bodyPr/>
        <a:lstStyle/>
        <a:p>
          <a:endParaRPr lang="en-US"/>
        </a:p>
      </dgm:t>
    </dgm:pt>
    <dgm:pt modelId="{35F990D9-309F-4343-9613-365FCCF672C9}" type="pres">
      <dgm:prSet presAssocID="{78E422D8-0DB2-46C6-92B6-57C7FD87887E}" presName="connectorText" presStyleLbl="sibTrans2D1" presStyleIdx="0" presStyleCnt="4"/>
      <dgm:spPr/>
      <dgm:t>
        <a:bodyPr/>
        <a:lstStyle/>
        <a:p>
          <a:endParaRPr lang="en-US"/>
        </a:p>
      </dgm:t>
    </dgm:pt>
    <dgm:pt modelId="{A0C32F43-13D6-4445-A7FE-59B9B592619F}" type="pres">
      <dgm:prSet presAssocID="{9C4D4F40-126B-4C9F-B402-65088C56B75E}" presName="node" presStyleLbl="node1" presStyleIdx="1" presStyleCnt="5">
        <dgm:presLayoutVars>
          <dgm:bulletEnabled val="1"/>
        </dgm:presLayoutVars>
      </dgm:prSet>
      <dgm:spPr/>
      <dgm:t>
        <a:bodyPr/>
        <a:lstStyle/>
        <a:p>
          <a:endParaRPr lang="en-US"/>
        </a:p>
      </dgm:t>
    </dgm:pt>
    <dgm:pt modelId="{1955BA4F-4A80-42DC-B628-2E744F8D6605}" type="pres">
      <dgm:prSet presAssocID="{1116A8B8-BA94-4B5F-9999-40C853D9CDB0}" presName="sibTrans" presStyleLbl="sibTrans2D1" presStyleIdx="1" presStyleCnt="4"/>
      <dgm:spPr/>
      <dgm:t>
        <a:bodyPr/>
        <a:lstStyle/>
        <a:p>
          <a:endParaRPr lang="en-US"/>
        </a:p>
      </dgm:t>
    </dgm:pt>
    <dgm:pt modelId="{CFA6C749-CA4B-4D48-AEF7-43F7A2E6BBBB}" type="pres">
      <dgm:prSet presAssocID="{1116A8B8-BA94-4B5F-9999-40C853D9CDB0}" presName="connectorText" presStyleLbl="sibTrans2D1" presStyleIdx="1" presStyleCnt="4"/>
      <dgm:spPr/>
      <dgm:t>
        <a:bodyPr/>
        <a:lstStyle/>
        <a:p>
          <a:endParaRPr lang="en-US"/>
        </a:p>
      </dgm:t>
    </dgm:pt>
    <dgm:pt modelId="{105538A8-227E-4142-891A-1F0ADB109FBE}" type="pres">
      <dgm:prSet presAssocID="{D2E310DC-6240-4012-BBAD-ADC25E09C65D}" presName="node" presStyleLbl="node1" presStyleIdx="2" presStyleCnt="5">
        <dgm:presLayoutVars>
          <dgm:bulletEnabled val="1"/>
        </dgm:presLayoutVars>
      </dgm:prSet>
      <dgm:spPr/>
      <dgm:t>
        <a:bodyPr/>
        <a:lstStyle/>
        <a:p>
          <a:endParaRPr lang="en-US"/>
        </a:p>
      </dgm:t>
    </dgm:pt>
    <dgm:pt modelId="{2DC5BF53-342D-46DE-BC2C-D4E6C8DBCAD9}" type="pres">
      <dgm:prSet presAssocID="{E3BA417E-73BB-4F8C-958B-4F742F217331}" presName="sibTrans" presStyleLbl="sibTrans2D1" presStyleIdx="2" presStyleCnt="4"/>
      <dgm:spPr/>
      <dgm:t>
        <a:bodyPr/>
        <a:lstStyle/>
        <a:p>
          <a:endParaRPr lang="en-US"/>
        </a:p>
      </dgm:t>
    </dgm:pt>
    <dgm:pt modelId="{770583FE-EA10-44C2-B1FD-5695C9A80E4A}" type="pres">
      <dgm:prSet presAssocID="{E3BA417E-73BB-4F8C-958B-4F742F217331}" presName="connectorText" presStyleLbl="sibTrans2D1" presStyleIdx="2" presStyleCnt="4"/>
      <dgm:spPr/>
      <dgm:t>
        <a:bodyPr/>
        <a:lstStyle/>
        <a:p>
          <a:endParaRPr lang="en-US"/>
        </a:p>
      </dgm:t>
    </dgm:pt>
    <dgm:pt modelId="{E36FE54D-7C4E-455E-99F0-0BFFEC14DE85}" type="pres">
      <dgm:prSet presAssocID="{803EADDD-2D6B-4B06-8E5D-724A838C0F75}" presName="node" presStyleLbl="node1" presStyleIdx="3" presStyleCnt="5">
        <dgm:presLayoutVars>
          <dgm:bulletEnabled val="1"/>
        </dgm:presLayoutVars>
      </dgm:prSet>
      <dgm:spPr/>
      <dgm:t>
        <a:bodyPr/>
        <a:lstStyle/>
        <a:p>
          <a:endParaRPr lang="en-US"/>
        </a:p>
      </dgm:t>
    </dgm:pt>
    <dgm:pt modelId="{DCF58108-C1A3-4407-8296-22C8C804294C}" type="pres">
      <dgm:prSet presAssocID="{7F9BB99B-E6AF-4BEF-9BE4-D5ED18F07AD9}" presName="sibTrans" presStyleLbl="sibTrans2D1" presStyleIdx="3" presStyleCnt="4"/>
      <dgm:spPr/>
      <dgm:t>
        <a:bodyPr/>
        <a:lstStyle/>
        <a:p>
          <a:endParaRPr lang="en-US"/>
        </a:p>
      </dgm:t>
    </dgm:pt>
    <dgm:pt modelId="{9B95F447-7707-4D64-B806-82759C82E395}" type="pres">
      <dgm:prSet presAssocID="{7F9BB99B-E6AF-4BEF-9BE4-D5ED18F07AD9}" presName="connectorText" presStyleLbl="sibTrans2D1" presStyleIdx="3" presStyleCnt="4"/>
      <dgm:spPr/>
      <dgm:t>
        <a:bodyPr/>
        <a:lstStyle/>
        <a:p>
          <a:endParaRPr lang="en-US"/>
        </a:p>
      </dgm:t>
    </dgm:pt>
    <dgm:pt modelId="{81B6E9CD-AF48-4770-98ED-14B8D081BB42}" type="pres">
      <dgm:prSet presAssocID="{75F224FD-0BF5-47D9-A882-57D6C1CA5B9C}" presName="node" presStyleLbl="node1" presStyleIdx="4" presStyleCnt="5">
        <dgm:presLayoutVars>
          <dgm:bulletEnabled val="1"/>
        </dgm:presLayoutVars>
      </dgm:prSet>
      <dgm:spPr/>
      <dgm:t>
        <a:bodyPr/>
        <a:lstStyle/>
        <a:p>
          <a:endParaRPr lang="en-US"/>
        </a:p>
      </dgm:t>
    </dgm:pt>
  </dgm:ptLst>
  <dgm:cxnLst>
    <dgm:cxn modelId="{D43EC435-78D9-4814-8C35-272A210E6FFB}" srcId="{D9BD715C-61FA-42C0-96E0-7DC986BAC0C3}" destId="{BEACF689-70F0-4963-B018-C3ED3C5CE25F}" srcOrd="0" destOrd="0" parTransId="{141012A1-1CF6-4724-96BB-06862683681E}" sibTransId="{78E422D8-0DB2-46C6-92B6-57C7FD87887E}"/>
    <dgm:cxn modelId="{DE8C3D2D-90A5-4662-BD68-CF8B3B2AB12D}" type="presOf" srcId="{7F9BB99B-E6AF-4BEF-9BE4-D5ED18F07AD9}" destId="{9B95F447-7707-4D64-B806-82759C82E395}" srcOrd="1" destOrd="0" presId="urn:microsoft.com/office/officeart/2005/8/layout/process2"/>
    <dgm:cxn modelId="{A01B4082-EED8-4A38-9044-177D20384E84}" type="presOf" srcId="{78E422D8-0DB2-46C6-92B6-57C7FD87887E}" destId="{128D19E5-3654-4FF1-A01E-EB078E8235E2}" srcOrd="0" destOrd="0" presId="urn:microsoft.com/office/officeart/2005/8/layout/process2"/>
    <dgm:cxn modelId="{2246B4AC-9BF1-4236-802E-B9BB9220DC32}" type="presOf" srcId="{E3BA417E-73BB-4F8C-958B-4F742F217331}" destId="{2DC5BF53-342D-46DE-BC2C-D4E6C8DBCAD9}" srcOrd="0" destOrd="0" presId="urn:microsoft.com/office/officeart/2005/8/layout/process2"/>
    <dgm:cxn modelId="{6A97BF30-6553-4AD5-A2B9-9EFA17010D01}" type="presOf" srcId="{1116A8B8-BA94-4B5F-9999-40C853D9CDB0}" destId="{CFA6C749-CA4B-4D48-AEF7-43F7A2E6BBBB}" srcOrd="1" destOrd="0" presId="urn:microsoft.com/office/officeart/2005/8/layout/process2"/>
    <dgm:cxn modelId="{4E7E77EA-0667-4661-B2B0-99378BC3DC05}" type="presOf" srcId="{9C4D4F40-126B-4C9F-B402-65088C56B75E}" destId="{A0C32F43-13D6-4445-A7FE-59B9B592619F}" srcOrd="0" destOrd="0" presId="urn:microsoft.com/office/officeart/2005/8/layout/process2"/>
    <dgm:cxn modelId="{E2DB5E5E-770E-4F8F-9BC0-9715A52139BF}" type="presOf" srcId="{D2E310DC-6240-4012-BBAD-ADC25E09C65D}" destId="{105538A8-227E-4142-891A-1F0ADB109FBE}" srcOrd="0" destOrd="0" presId="urn:microsoft.com/office/officeart/2005/8/layout/process2"/>
    <dgm:cxn modelId="{627732C8-78F2-44B0-B5B0-985F721F9DC2}" type="presOf" srcId="{75F224FD-0BF5-47D9-A882-57D6C1CA5B9C}" destId="{81B6E9CD-AF48-4770-98ED-14B8D081BB42}" srcOrd="0" destOrd="0" presId="urn:microsoft.com/office/officeart/2005/8/layout/process2"/>
    <dgm:cxn modelId="{25E0CC7E-2908-4969-ABE5-2F336F3082D4}" type="presOf" srcId="{E3BA417E-73BB-4F8C-958B-4F742F217331}" destId="{770583FE-EA10-44C2-B1FD-5695C9A80E4A}" srcOrd="1" destOrd="0" presId="urn:microsoft.com/office/officeart/2005/8/layout/process2"/>
    <dgm:cxn modelId="{3305475B-77A2-44EB-9374-D3416597373B}" srcId="{D9BD715C-61FA-42C0-96E0-7DC986BAC0C3}" destId="{9C4D4F40-126B-4C9F-B402-65088C56B75E}" srcOrd="1" destOrd="0" parTransId="{3C81E82E-7291-4107-A6C9-89DAB87BFCD9}" sibTransId="{1116A8B8-BA94-4B5F-9999-40C853D9CDB0}"/>
    <dgm:cxn modelId="{E4A8FFEB-1AFE-46CA-B0A4-67A635EF22A1}" type="presOf" srcId="{803EADDD-2D6B-4B06-8E5D-724A838C0F75}" destId="{E36FE54D-7C4E-455E-99F0-0BFFEC14DE85}" srcOrd="0" destOrd="0" presId="urn:microsoft.com/office/officeart/2005/8/layout/process2"/>
    <dgm:cxn modelId="{63054BE5-AE2E-47F8-A419-2522F51B8458}" type="presOf" srcId="{D9BD715C-61FA-42C0-96E0-7DC986BAC0C3}" destId="{13A4FD56-5B95-4EE6-9C2A-D04DAF6AC5DC}" srcOrd="0" destOrd="0" presId="urn:microsoft.com/office/officeart/2005/8/layout/process2"/>
    <dgm:cxn modelId="{9E053CD7-9C70-4B02-8F67-4CAC719C51F4}" srcId="{D9BD715C-61FA-42C0-96E0-7DC986BAC0C3}" destId="{75F224FD-0BF5-47D9-A882-57D6C1CA5B9C}" srcOrd="4" destOrd="0" parTransId="{CF8D877A-F9DC-4D80-A57B-DEDE67E7AB65}" sibTransId="{2A20042B-E8E8-471F-92BD-982FE6859F10}"/>
    <dgm:cxn modelId="{DA633014-7712-444A-9BCB-8C2CB46730A3}" type="presOf" srcId="{1116A8B8-BA94-4B5F-9999-40C853D9CDB0}" destId="{1955BA4F-4A80-42DC-B628-2E744F8D6605}" srcOrd="0" destOrd="0" presId="urn:microsoft.com/office/officeart/2005/8/layout/process2"/>
    <dgm:cxn modelId="{E9B5894F-BC14-479A-9015-B9ED9D7A3C2F}" srcId="{D9BD715C-61FA-42C0-96E0-7DC986BAC0C3}" destId="{803EADDD-2D6B-4B06-8E5D-724A838C0F75}" srcOrd="3" destOrd="0" parTransId="{617C8ADF-9C66-4611-81A7-51B505992B5F}" sibTransId="{7F9BB99B-E6AF-4BEF-9BE4-D5ED18F07AD9}"/>
    <dgm:cxn modelId="{7489D98C-599C-4BFA-8090-167AADD992B1}" type="presOf" srcId="{BEACF689-70F0-4963-B018-C3ED3C5CE25F}" destId="{42AB092C-793B-4B86-8386-31670225E2E9}" srcOrd="0" destOrd="0" presId="urn:microsoft.com/office/officeart/2005/8/layout/process2"/>
    <dgm:cxn modelId="{C297BA13-F4FA-437F-9687-87DC1F25F382}" srcId="{D9BD715C-61FA-42C0-96E0-7DC986BAC0C3}" destId="{D2E310DC-6240-4012-BBAD-ADC25E09C65D}" srcOrd="2" destOrd="0" parTransId="{34AA43C7-7A7B-4C38-8972-738EE8BC8099}" sibTransId="{E3BA417E-73BB-4F8C-958B-4F742F217331}"/>
    <dgm:cxn modelId="{09BAA447-8318-438E-B8DA-38A528A844A9}" type="presOf" srcId="{78E422D8-0DB2-46C6-92B6-57C7FD87887E}" destId="{35F990D9-309F-4343-9613-365FCCF672C9}" srcOrd="1" destOrd="0" presId="urn:microsoft.com/office/officeart/2005/8/layout/process2"/>
    <dgm:cxn modelId="{AD5B812A-5999-408E-B634-F62C460ADEC8}" type="presOf" srcId="{7F9BB99B-E6AF-4BEF-9BE4-D5ED18F07AD9}" destId="{DCF58108-C1A3-4407-8296-22C8C804294C}" srcOrd="0" destOrd="0" presId="urn:microsoft.com/office/officeart/2005/8/layout/process2"/>
    <dgm:cxn modelId="{B5BC8A53-E471-4AE5-9E4C-FF554B2972AC}" type="presParOf" srcId="{13A4FD56-5B95-4EE6-9C2A-D04DAF6AC5DC}" destId="{42AB092C-793B-4B86-8386-31670225E2E9}" srcOrd="0" destOrd="0" presId="urn:microsoft.com/office/officeart/2005/8/layout/process2"/>
    <dgm:cxn modelId="{E59FF1C1-DC06-475E-BA56-F1B11E96318D}" type="presParOf" srcId="{13A4FD56-5B95-4EE6-9C2A-D04DAF6AC5DC}" destId="{128D19E5-3654-4FF1-A01E-EB078E8235E2}" srcOrd="1" destOrd="0" presId="urn:microsoft.com/office/officeart/2005/8/layout/process2"/>
    <dgm:cxn modelId="{3BAFD6C7-4C7A-471A-907A-D25FDAD8271A}" type="presParOf" srcId="{128D19E5-3654-4FF1-A01E-EB078E8235E2}" destId="{35F990D9-309F-4343-9613-365FCCF672C9}" srcOrd="0" destOrd="0" presId="urn:microsoft.com/office/officeart/2005/8/layout/process2"/>
    <dgm:cxn modelId="{A3602DB0-8410-4E5D-8769-A73D049B8DDC}" type="presParOf" srcId="{13A4FD56-5B95-4EE6-9C2A-D04DAF6AC5DC}" destId="{A0C32F43-13D6-4445-A7FE-59B9B592619F}" srcOrd="2" destOrd="0" presId="urn:microsoft.com/office/officeart/2005/8/layout/process2"/>
    <dgm:cxn modelId="{59F9B79B-E94E-4868-89E4-DD439B4FE45C}" type="presParOf" srcId="{13A4FD56-5B95-4EE6-9C2A-D04DAF6AC5DC}" destId="{1955BA4F-4A80-42DC-B628-2E744F8D6605}" srcOrd="3" destOrd="0" presId="urn:microsoft.com/office/officeart/2005/8/layout/process2"/>
    <dgm:cxn modelId="{889C910F-D0F6-4F0E-82E7-655D7DD85F04}" type="presParOf" srcId="{1955BA4F-4A80-42DC-B628-2E744F8D6605}" destId="{CFA6C749-CA4B-4D48-AEF7-43F7A2E6BBBB}" srcOrd="0" destOrd="0" presId="urn:microsoft.com/office/officeart/2005/8/layout/process2"/>
    <dgm:cxn modelId="{A84AA3C4-AD71-4844-B1D7-274CB699816C}" type="presParOf" srcId="{13A4FD56-5B95-4EE6-9C2A-D04DAF6AC5DC}" destId="{105538A8-227E-4142-891A-1F0ADB109FBE}" srcOrd="4" destOrd="0" presId="urn:microsoft.com/office/officeart/2005/8/layout/process2"/>
    <dgm:cxn modelId="{3ACECBFE-58C6-45EC-B77F-4F3A0FA238A8}" type="presParOf" srcId="{13A4FD56-5B95-4EE6-9C2A-D04DAF6AC5DC}" destId="{2DC5BF53-342D-46DE-BC2C-D4E6C8DBCAD9}" srcOrd="5" destOrd="0" presId="urn:microsoft.com/office/officeart/2005/8/layout/process2"/>
    <dgm:cxn modelId="{68E9C5F9-6142-42C7-BC96-C414A7B769D1}" type="presParOf" srcId="{2DC5BF53-342D-46DE-BC2C-D4E6C8DBCAD9}" destId="{770583FE-EA10-44C2-B1FD-5695C9A80E4A}" srcOrd="0" destOrd="0" presId="urn:microsoft.com/office/officeart/2005/8/layout/process2"/>
    <dgm:cxn modelId="{71ACF61A-1791-4BB3-934E-7E8625D5B77D}" type="presParOf" srcId="{13A4FD56-5B95-4EE6-9C2A-D04DAF6AC5DC}" destId="{E36FE54D-7C4E-455E-99F0-0BFFEC14DE85}" srcOrd="6" destOrd="0" presId="urn:microsoft.com/office/officeart/2005/8/layout/process2"/>
    <dgm:cxn modelId="{3AA62C32-CE97-44D3-A156-949233DA9BBE}" type="presParOf" srcId="{13A4FD56-5B95-4EE6-9C2A-D04DAF6AC5DC}" destId="{DCF58108-C1A3-4407-8296-22C8C804294C}" srcOrd="7" destOrd="0" presId="urn:microsoft.com/office/officeart/2005/8/layout/process2"/>
    <dgm:cxn modelId="{214F1FB3-F17D-4DD3-9EB2-1C136D24440B}" type="presParOf" srcId="{DCF58108-C1A3-4407-8296-22C8C804294C}" destId="{9B95F447-7707-4D64-B806-82759C82E395}" srcOrd="0" destOrd="0" presId="urn:microsoft.com/office/officeart/2005/8/layout/process2"/>
    <dgm:cxn modelId="{198E1BBC-142F-48A2-93D1-3024DBFB1AC4}" type="presParOf" srcId="{13A4FD56-5B95-4EE6-9C2A-D04DAF6AC5DC}" destId="{81B6E9CD-AF48-4770-98ED-14B8D081BB42}"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5A77E-EC6B-453A-8BA1-14F7F6BEEA0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88C1312-0D5D-4CCA-948D-C770B212ABD1}">
      <dgm:prSet phldrT="[Text]"/>
      <dgm:spPr/>
      <dgm:t>
        <a:bodyPr/>
        <a:lstStyle/>
        <a:p>
          <a:r>
            <a:rPr lang="en-US" dirty="0" smtClean="0">
              <a:solidFill>
                <a:schemeClr val="bg1"/>
              </a:solidFill>
            </a:rPr>
            <a:t>Medical Provider</a:t>
          </a:r>
          <a:endParaRPr lang="en-US" dirty="0">
            <a:solidFill>
              <a:schemeClr val="bg1"/>
            </a:solidFill>
          </a:endParaRPr>
        </a:p>
      </dgm:t>
    </dgm:pt>
    <dgm:pt modelId="{25D96E26-AE3C-40A4-918F-DBEE591252A7}" type="parTrans" cxnId="{D246D2A6-6A1D-44D6-934B-FC8D9156B61F}">
      <dgm:prSet/>
      <dgm:spPr/>
      <dgm:t>
        <a:bodyPr/>
        <a:lstStyle/>
        <a:p>
          <a:endParaRPr lang="en-US"/>
        </a:p>
      </dgm:t>
    </dgm:pt>
    <dgm:pt modelId="{C101901E-8D58-491C-BED3-CDE202B99994}" type="sibTrans" cxnId="{D246D2A6-6A1D-44D6-934B-FC8D9156B61F}">
      <dgm:prSet/>
      <dgm:spPr/>
      <dgm:t>
        <a:bodyPr/>
        <a:lstStyle/>
        <a:p>
          <a:endParaRPr lang="en-US"/>
        </a:p>
      </dgm:t>
    </dgm:pt>
    <dgm:pt modelId="{75ABC396-AD95-4D08-9B94-9A72B6F06678}">
      <dgm:prSet phldrT="[Text]"/>
      <dgm:spPr/>
      <dgm:t>
        <a:bodyPr/>
        <a:lstStyle/>
        <a:p>
          <a:r>
            <a:rPr lang="en-US" dirty="0" smtClean="0">
              <a:solidFill>
                <a:schemeClr val="bg1"/>
              </a:solidFill>
            </a:rPr>
            <a:t>We expect that clients will be able to continue to be seen by their current HIV medical providers</a:t>
          </a:r>
          <a:endParaRPr lang="en-US" dirty="0">
            <a:solidFill>
              <a:schemeClr val="bg1"/>
            </a:solidFill>
          </a:endParaRPr>
        </a:p>
      </dgm:t>
    </dgm:pt>
    <dgm:pt modelId="{3CE7D9CD-8819-4E63-830A-7AB65310B114}" type="parTrans" cxnId="{77A503A2-5B62-4983-AB35-E7B220236A82}">
      <dgm:prSet/>
      <dgm:spPr/>
      <dgm:t>
        <a:bodyPr/>
        <a:lstStyle/>
        <a:p>
          <a:endParaRPr lang="en-US"/>
        </a:p>
      </dgm:t>
    </dgm:pt>
    <dgm:pt modelId="{255C35C9-2C8E-451D-A7F3-A5F5432C543E}" type="sibTrans" cxnId="{77A503A2-5B62-4983-AB35-E7B220236A82}">
      <dgm:prSet/>
      <dgm:spPr/>
      <dgm:t>
        <a:bodyPr/>
        <a:lstStyle/>
        <a:p>
          <a:endParaRPr lang="en-US"/>
        </a:p>
      </dgm:t>
    </dgm:pt>
    <dgm:pt modelId="{31D50600-B998-4AF6-B644-05BFBBDBB8A9}">
      <dgm:prSet phldrT="[Text]"/>
      <dgm:spPr/>
      <dgm:t>
        <a:bodyPr/>
        <a:lstStyle/>
        <a:p>
          <a:r>
            <a:rPr lang="en-US" dirty="0" smtClean="0">
              <a:solidFill>
                <a:schemeClr val="bg1"/>
              </a:solidFill>
            </a:rPr>
            <a:t>Medical Home</a:t>
          </a:r>
          <a:endParaRPr lang="en-US" dirty="0">
            <a:solidFill>
              <a:schemeClr val="bg1"/>
            </a:solidFill>
          </a:endParaRPr>
        </a:p>
      </dgm:t>
    </dgm:pt>
    <dgm:pt modelId="{19D26632-6F94-409E-80BF-9CD6F6217173}" type="parTrans" cxnId="{11F5C100-022B-45FB-A15E-ED289DA8D626}">
      <dgm:prSet/>
      <dgm:spPr/>
      <dgm:t>
        <a:bodyPr/>
        <a:lstStyle/>
        <a:p>
          <a:endParaRPr lang="en-US"/>
        </a:p>
      </dgm:t>
    </dgm:pt>
    <dgm:pt modelId="{487E0ABA-4CED-4717-B3DA-9E69321EFFE9}" type="sibTrans" cxnId="{11F5C100-022B-45FB-A15E-ED289DA8D626}">
      <dgm:prSet/>
      <dgm:spPr/>
      <dgm:t>
        <a:bodyPr/>
        <a:lstStyle/>
        <a:p>
          <a:endParaRPr lang="en-US"/>
        </a:p>
      </dgm:t>
    </dgm:pt>
    <dgm:pt modelId="{7A2C58A8-8664-459D-B4D1-B7DA9B966FDF}">
      <dgm:prSet phldrT="[Text]"/>
      <dgm:spPr/>
      <dgm:t>
        <a:bodyPr/>
        <a:lstStyle/>
        <a:p>
          <a:r>
            <a:rPr lang="en-US" dirty="0" smtClean="0">
              <a:solidFill>
                <a:schemeClr val="bg1"/>
              </a:solidFill>
            </a:rPr>
            <a:t>Prescription Drug Coverage</a:t>
          </a:r>
          <a:endParaRPr lang="en-US" dirty="0">
            <a:solidFill>
              <a:schemeClr val="bg1"/>
            </a:solidFill>
          </a:endParaRPr>
        </a:p>
      </dgm:t>
    </dgm:pt>
    <dgm:pt modelId="{D93D3A4D-C906-4D3F-BB84-E103CE469E71}" type="parTrans" cxnId="{68408DDB-E8A2-4CBD-AF13-738D36632CCB}">
      <dgm:prSet/>
      <dgm:spPr/>
      <dgm:t>
        <a:bodyPr/>
        <a:lstStyle/>
        <a:p>
          <a:endParaRPr lang="en-US"/>
        </a:p>
      </dgm:t>
    </dgm:pt>
    <dgm:pt modelId="{E7E2DE0C-76B6-428A-A8E3-756492C2DC77}" type="sibTrans" cxnId="{68408DDB-E8A2-4CBD-AF13-738D36632CCB}">
      <dgm:prSet/>
      <dgm:spPr/>
      <dgm:t>
        <a:bodyPr/>
        <a:lstStyle/>
        <a:p>
          <a:endParaRPr lang="en-US"/>
        </a:p>
      </dgm:t>
    </dgm:pt>
    <dgm:pt modelId="{62E2AA31-4A0A-4098-8865-9AE599BEFFAD}">
      <dgm:prSet phldrT="[Text]"/>
      <dgm:spPr/>
      <dgm:t>
        <a:bodyPr/>
        <a:lstStyle/>
        <a:p>
          <a:r>
            <a:rPr lang="en-US" dirty="0" smtClean="0">
              <a:solidFill>
                <a:schemeClr val="bg1"/>
              </a:solidFill>
            </a:rPr>
            <a:t>Clients will have expanded access to medications</a:t>
          </a:r>
          <a:endParaRPr lang="en-US" dirty="0">
            <a:solidFill>
              <a:schemeClr val="bg1"/>
            </a:solidFill>
          </a:endParaRPr>
        </a:p>
      </dgm:t>
    </dgm:pt>
    <dgm:pt modelId="{52145103-AC6F-4D5E-ACAA-37D09D23A7DE}" type="parTrans" cxnId="{AF84416F-C5C7-4C18-9128-F9C4A73539DD}">
      <dgm:prSet/>
      <dgm:spPr/>
      <dgm:t>
        <a:bodyPr/>
        <a:lstStyle/>
        <a:p>
          <a:endParaRPr lang="en-US"/>
        </a:p>
      </dgm:t>
    </dgm:pt>
    <dgm:pt modelId="{026B0547-7BF8-424C-87E6-6A2479C4EFAA}" type="sibTrans" cxnId="{AF84416F-C5C7-4C18-9128-F9C4A73539DD}">
      <dgm:prSet/>
      <dgm:spPr/>
      <dgm:t>
        <a:bodyPr/>
        <a:lstStyle/>
        <a:p>
          <a:endParaRPr lang="en-US"/>
        </a:p>
      </dgm:t>
    </dgm:pt>
    <dgm:pt modelId="{139BEB44-CB62-473C-94FE-B3D3288DD313}">
      <dgm:prSet phldrT="[Text]"/>
      <dgm:spPr/>
      <dgm:t>
        <a:bodyPr/>
        <a:lstStyle/>
        <a:p>
          <a:r>
            <a:rPr lang="en-US" dirty="0" smtClean="0">
              <a:solidFill>
                <a:schemeClr val="bg1"/>
              </a:solidFill>
            </a:rPr>
            <a:t>Some clients will have to change pharmacies</a:t>
          </a:r>
          <a:endParaRPr lang="en-US" dirty="0">
            <a:solidFill>
              <a:schemeClr val="bg1"/>
            </a:solidFill>
          </a:endParaRPr>
        </a:p>
      </dgm:t>
    </dgm:pt>
    <dgm:pt modelId="{B2FC21D4-99A0-4CE6-B834-D0732E9458FE}" type="parTrans" cxnId="{A2B35820-9BFE-4823-BA34-51C082F9FC83}">
      <dgm:prSet/>
      <dgm:spPr/>
      <dgm:t>
        <a:bodyPr/>
        <a:lstStyle/>
        <a:p>
          <a:endParaRPr lang="en-US"/>
        </a:p>
      </dgm:t>
    </dgm:pt>
    <dgm:pt modelId="{FEEFB3EE-A0EE-46E1-A02B-8ED5A8C03FDA}" type="sibTrans" cxnId="{A2B35820-9BFE-4823-BA34-51C082F9FC83}">
      <dgm:prSet/>
      <dgm:spPr/>
      <dgm:t>
        <a:bodyPr/>
        <a:lstStyle/>
        <a:p>
          <a:endParaRPr lang="en-US"/>
        </a:p>
      </dgm:t>
    </dgm:pt>
    <dgm:pt modelId="{B4318D35-ED13-456F-9E94-E359F8B01F87}">
      <dgm:prSet phldrT="[Text]"/>
      <dgm:spPr/>
      <dgm:t>
        <a:bodyPr/>
        <a:lstStyle/>
        <a:p>
          <a:r>
            <a:rPr lang="en-US" dirty="0" smtClean="0">
              <a:solidFill>
                <a:schemeClr val="bg1"/>
              </a:solidFill>
            </a:rPr>
            <a:t>Improved access to medical care</a:t>
          </a:r>
          <a:endParaRPr lang="en-US" dirty="0">
            <a:solidFill>
              <a:schemeClr val="bg1"/>
            </a:solidFill>
          </a:endParaRPr>
        </a:p>
      </dgm:t>
    </dgm:pt>
    <dgm:pt modelId="{BD736C30-2354-480E-A00D-289B11C92600}" type="parTrans" cxnId="{87AA4764-4119-48D9-8E58-B393F3150C3E}">
      <dgm:prSet/>
      <dgm:spPr/>
      <dgm:t>
        <a:bodyPr/>
        <a:lstStyle/>
        <a:p>
          <a:endParaRPr lang="en-US"/>
        </a:p>
      </dgm:t>
    </dgm:pt>
    <dgm:pt modelId="{B4B14409-CCB9-41BC-954F-7B055C4D17B1}" type="sibTrans" cxnId="{87AA4764-4119-48D9-8E58-B393F3150C3E}">
      <dgm:prSet/>
      <dgm:spPr/>
      <dgm:t>
        <a:bodyPr/>
        <a:lstStyle/>
        <a:p>
          <a:endParaRPr lang="en-US"/>
        </a:p>
      </dgm:t>
    </dgm:pt>
    <dgm:pt modelId="{9F3910DC-F449-47C2-9235-C49F7C2CA61D}">
      <dgm:prSet phldrT="[Text]"/>
      <dgm:spPr/>
      <dgm:t>
        <a:bodyPr/>
        <a:lstStyle/>
        <a:p>
          <a:r>
            <a:rPr lang="en-US" dirty="0" smtClean="0">
              <a:solidFill>
                <a:schemeClr val="bg1"/>
              </a:solidFill>
            </a:rPr>
            <a:t>Medical specialty</a:t>
          </a:r>
          <a:endParaRPr lang="en-US" dirty="0">
            <a:solidFill>
              <a:schemeClr val="bg1"/>
            </a:solidFill>
          </a:endParaRPr>
        </a:p>
      </dgm:t>
    </dgm:pt>
    <dgm:pt modelId="{6A7A8072-8C99-4185-AE03-AC02B009307D}" type="parTrans" cxnId="{E97B1925-F358-40AB-A60C-8AC0FD5506DB}">
      <dgm:prSet/>
      <dgm:spPr/>
      <dgm:t>
        <a:bodyPr/>
        <a:lstStyle/>
        <a:p>
          <a:endParaRPr lang="en-US"/>
        </a:p>
      </dgm:t>
    </dgm:pt>
    <dgm:pt modelId="{265815FC-3430-4477-85CA-0FA6F2C926D8}" type="sibTrans" cxnId="{E97B1925-F358-40AB-A60C-8AC0FD5506DB}">
      <dgm:prSet/>
      <dgm:spPr/>
      <dgm:t>
        <a:bodyPr/>
        <a:lstStyle/>
        <a:p>
          <a:endParaRPr lang="en-US"/>
        </a:p>
      </dgm:t>
    </dgm:pt>
    <dgm:pt modelId="{2F27B7C6-8902-44B5-8217-B97807E6C6A6}">
      <dgm:prSet phldrT="[Text]"/>
      <dgm:spPr/>
      <dgm:t>
        <a:bodyPr/>
        <a:lstStyle/>
        <a:p>
          <a:r>
            <a:rPr lang="en-US" dirty="0" smtClean="0">
              <a:solidFill>
                <a:schemeClr val="bg1"/>
              </a:solidFill>
            </a:rPr>
            <a:t>Inpatient (hospital) coverage</a:t>
          </a:r>
          <a:endParaRPr lang="en-US" dirty="0">
            <a:solidFill>
              <a:schemeClr val="bg1"/>
            </a:solidFill>
          </a:endParaRPr>
        </a:p>
      </dgm:t>
    </dgm:pt>
    <dgm:pt modelId="{785269B7-1770-43E2-9016-8EBB82C7E0A5}" type="parTrans" cxnId="{73A1D3E9-739A-4E2E-B407-C5FF36CE8DE6}">
      <dgm:prSet/>
      <dgm:spPr/>
      <dgm:t>
        <a:bodyPr/>
        <a:lstStyle/>
        <a:p>
          <a:endParaRPr lang="en-US"/>
        </a:p>
      </dgm:t>
    </dgm:pt>
    <dgm:pt modelId="{1922E9C1-A810-405F-B9F0-DE4E19EE6ACD}" type="sibTrans" cxnId="{73A1D3E9-739A-4E2E-B407-C5FF36CE8DE6}">
      <dgm:prSet/>
      <dgm:spPr/>
      <dgm:t>
        <a:bodyPr/>
        <a:lstStyle/>
        <a:p>
          <a:endParaRPr lang="en-US"/>
        </a:p>
      </dgm:t>
    </dgm:pt>
    <dgm:pt modelId="{C668D73A-0A31-45FC-B13F-D7276B8C48EA}">
      <dgm:prSet phldrT="[Text]"/>
      <dgm:spPr/>
      <dgm:t>
        <a:bodyPr/>
        <a:lstStyle/>
        <a:p>
          <a:r>
            <a:rPr lang="en-US" dirty="0" smtClean="0">
              <a:solidFill>
                <a:schemeClr val="bg1"/>
              </a:solidFill>
            </a:rPr>
            <a:t>DHS is creating an HIV pharmacy program (clinic and community pharmacies)</a:t>
          </a:r>
          <a:endParaRPr lang="en-US" dirty="0">
            <a:solidFill>
              <a:schemeClr val="bg1"/>
            </a:solidFill>
          </a:endParaRPr>
        </a:p>
      </dgm:t>
    </dgm:pt>
    <dgm:pt modelId="{4DBE6ED5-E5AA-4EAF-89EB-B6379C06B2FA}" type="parTrans" cxnId="{D970565F-0E4E-4AA3-82A4-D2E206FECFE0}">
      <dgm:prSet/>
      <dgm:spPr/>
      <dgm:t>
        <a:bodyPr/>
        <a:lstStyle/>
        <a:p>
          <a:endParaRPr lang="en-US"/>
        </a:p>
      </dgm:t>
    </dgm:pt>
    <dgm:pt modelId="{F8BAAF05-916A-42C4-9587-1F12B4021721}" type="sibTrans" cxnId="{D970565F-0E4E-4AA3-82A4-D2E206FECFE0}">
      <dgm:prSet/>
      <dgm:spPr/>
      <dgm:t>
        <a:bodyPr/>
        <a:lstStyle/>
        <a:p>
          <a:endParaRPr lang="en-US"/>
        </a:p>
      </dgm:t>
    </dgm:pt>
    <dgm:pt modelId="{F7D5C8FF-30E9-4219-888B-B8105A6F0E77}">
      <dgm:prSet phldrT="[Text]"/>
      <dgm:spPr/>
      <dgm:t>
        <a:bodyPr/>
        <a:lstStyle/>
        <a:p>
          <a:r>
            <a:rPr lang="en-US" dirty="0" smtClean="0">
              <a:solidFill>
                <a:schemeClr val="bg1"/>
              </a:solidFill>
            </a:rPr>
            <a:t>Access to non-HIV related care and treatment</a:t>
          </a:r>
          <a:endParaRPr lang="en-US" dirty="0">
            <a:solidFill>
              <a:schemeClr val="bg1"/>
            </a:solidFill>
          </a:endParaRPr>
        </a:p>
      </dgm:t>
    </dgm:pt>
    <dgm:pt modelId="{9819AA21-B1CA-4523-8A80-16EC0FA3CDD4}" type="parTrans" cxnId="{BE18E9EA-EB96-406B-90D6-CF9997A24E0E}">
      <dgm:prSet/>
      <dgm:spPr/>
      <dgm:t>
        <a:bodyPr/>
        <a:lstStyle/>
        <a:p>
          <a:endParaRPr lang="en-US"/>
        </a:p>
      </dgm:t>
    </dgm:pt>
    <dgm:pt modelId="{BE8B47F5-1B66-4EAD-A032-D931D49E7123}" type="sibTrans" cxnId="{BE18E9EA-EB96-406B-90D6-CF9997A24E0E}">
      <dgm:prSet/>
      <dgm:spPr/>
      <dgm:t>
        <a:bodyPr/>
        <a:lstStyle/>
        <a:p>
          <a:endParaRPr lang="en-US"/>
        </a:p>
      </dgm:t>
    </dgm:pt>
    <dgm:pt modelId="{42D14EB8-89EA-4223-ACE9-39DD7333A6B3}">
      <dgm:prSet phldrT="[Text]"/>
      <dgm:spPr/>
      <dgm:t>
        <a:bodyPr/>
        <a:lstStyle/>
        <a:p>
          <a:r>
            <a:rPr lang="en-US" dirty="0" smtClean="0">
              <a:solidFill>
                <a:schemeClr val="bg1"/>
              </a:solidFill>
            </a:rPr>
            <a:t>Emergency Care</a:t>
          </a:r>
          <a:endParaRPr lang="en-US" dirty="0">
            <a:solidFill>
              <a:schemeClr val="bg1"/>
            </a:solidFill>
          </a:endParaRPr>
        </a:p>
      </dgm:t>
    </dgm:pt>
    <dgm:pt modelId="{24C72765-E9CA-46FB-B5F9-56CBDBEFEA22}" type="parTrans" cxnId="{6F4B4CE8-EA75-4BC4-9839-8F1AF7B33BBB}">
      <dgm:prSet/>
      <dgm:spPr/>
      <dgm:t>
        <a:bodyPr/>
        <a:lstStyle/>
        <a:p>
          <a:endParaRPr lang="en-US"/>
        </a:p>
      </dgm:t>
    </dgm:pt>
    <dgm:pt modelId="{D8724633-7206-4441-A070-E3619EDCFCEB}" type="sibTrans" cxnId="{6F4B4CE8-EA75-4BC4-9839-8F1AF7B33BBB}">
      <dgm:prSet/>
      <dgm:spPr/>
      <dgm:t>
        <a:bodyPr/>
        <a:lstStyle/>
        <a:p>
          <a:endParaRPr lang="en-US"/>
        </a:p>
      </dgm:t>
    </dgm:pt>
    <dgm:pt modelId="{2482589B-ACA1-485A-B24D-1AF42B13DD5F}">
      <dgm:prSet phldrT="[Text]"/>
      <dgm:spPr/>
      <dgm:t>
        <a:bodyPr/>
        <a:lstStyle/>
        <a:p>
          <a:r>
            <a:rPr lang="en-US" dirty="0" smtClean="0">
              <a:solidFill>
                <a:schemeClr val="bg1"/>
              </a:solidFill>
            </a:rPr>
            <a:t>Urgent Care</a:t>
          </a:r>
          <a:endParaRPr lang="en-US" dirty="0">
            <a:solidFill>
              <a:schemeClr val="bg1"/>
            </a:solidFill>
          </a:endParaRPr>
        </a:p>
      </dgm:t>
    </dgm:pt>
    <dgm:pt modelId="{35F1D81D-5DD0-4BA4-B773-22184294083E}" type="parTrans" cxnId="{F6A1F37B-FD3D-4EE9-A68E-014345FAD7E8}">
      <dgm:prSet/>
      <dgm:spPr/>
      <dgm:t>
        <a:bodyPr/>
        <a:lstStyle/>
        <a:p>
          <a:endParaRPr lang="en-US"/>
        </a:p>
      </dgm:t>
    </dgm:pt>
    <dgm:pt modelId="{A6EBED0A-A728-49A3-BBE2-2113ADCB3ED0}" type="sibTrans" cxnId="{F6A1F37B-FD3D-4EE9-A68E-014345FAD7E8}">
      <dgm:prSet/>
      <dgm:spPr/>
      <dgm:t>
        <a:bodyPr/>
        <a:lstStyle/>
        <a:p>
          <a:endParaRPr lang="en-US"/>
        </a:p>
      </dgm:t>
    </dgm:pt>
    <dgm:pt modelId="{96AF3A79-DFE5-4B46-B3A9-431FADBCE00B}">
      <dgm:prSet phldrT="[Text]"/>
      <dgm:spPr/>
      <dgm:t>
        <a:bodyPr/>
        <a:lstStyle/>
        <a:p>
          <a:r>
            <a:rPr lang="en-US" dirty="0" smtClean="0">
              <a:solidFill>
                <a:schemeClr val="bg1"/>
              </a:solidFill>
            </a:rPr>
            <a:t>Ambulance</a:t>
          </a:r>
          <a:endParaRPr lang="en-US" dirty="0">
            <a:solidFill>
              <a:schemeClr val="bg1"/>
            </a:solidFill>
          </a:endParaRPr>
        </a:p>
      </dgm:t>
    </dgm:pt>
    <dgm:pt modelId="{681EE09E-166B-4ED2-80FE-AD4EC32B2C3C}" type="parTrans" cxnId="{057FAE6A-F8C0-4C0B-820A-1600570F7968}">
      <dgm:prSet/>
      <dgm:spPr/>
      <dgm:t>
        <a:bodyPr/>
        <a:lstStyle/>
        <a:p>
          <a:endParaRPr lang="en-US"/>
        </a:p>
      </dgm:t>
    </dgm:pt>
    <dgm:pt modelId="{0B62E243-8456-4D1E-9470-4AB62F6B8CBB}" type="sibTrans" cxnId="{057FAE6A-F8C0-4C0B-820A-1600570F7968}">
      <dgm:prSet/>
      <dgm:spPr/>
      <dgm:t>
        <a:bodyPr/>
        <a:lstStyle/>
        <a:p>
          <a:endParaRPr lang="en-US"/>
        </a:p>
      </dgm:t>
    </dgm:pt>
    <dgm:pt modelId="{41A49F42-8C59-4800-9A8C-1537B02EB949}" type="pres">
      <dgm:prSet presAssocID="{6DB5A77E-EC6B-453A-8BA1-14F7F6BEEA05}" presName="Name0" presStyleCnt="0">
        <dgm:presLayoutVars>
          <dgm:dir/>
          <dgm:resizeHandles val="exact"/>
        </dgm:presLayoutVars>
      </dgm:prSet>
      <dgm:spPr/>
      <dgm:t>
        <a:bodyPr/>
        <a:lstStyle/>
        <a:p>
          <a:endParaRPr lang="en-US"/>
        </a:p>
      </dgm:t>
    </dgm:pt>
    <dgm:pt modelId="{C86073B5-F05A-4470-96C6-FCA88E49DA4F}" type="pres">
      <dgm:prSet presAssocID="{788C1312-0D5D-4CCA-948D-C770B212ABD1}" presName="node" presStyleLbl="node1" presStyleIdx="0" presStyleCnt="3">
        <dgm:presLayoutVars>
          <dgm:bulletEnabled val="1"/>
        </dgm:presLayoutVars>
      </dgm:prSet>
      <dgm:spPr/>
      <dgm:t>
        <a:bodyPr/>
        <a:lstStyle/>
        <a:p>
          <a:endParaRPr lang="en-US"/>
        </a:p>
      </dgm:t>
    </dgm:pt>
    <dgm:pt modelId="{5A98F90E-4486-4719-8898-99E40AFE0357}" type="pres">
      <dgm:prSet presAssocID="{C101901E-8D58-491C-BED3-CDE202B99994}" presName="sibTrans" presStyleCnt="0"/>
      <dgm:spPr/>
    </dgm:pt>
    <dgm:pt modelId="{B1AC2894-418A-4863-BCBD-4D1A20DBB26D}" type="pres">
      <dgm:prSet presAssocID="{7A2C58A8-8664-459D-B4D1-B7DA9B966FDF}" presName="node" presStyleLbl="node1" presStyleIdx="1" presStyleCnt="3">
        <dgm:presLayoutVars>
          <dgm:bulletEnabled val="1"/>
        </dgm:presLayoutVars>
      </dgm:prSet>
      <dgm:spPr/>
      <dgm:t>
        <a:bodyPr/>
        <a:lstStyle/>
        <a:p>
          <a:endParaRPr lang="en-US"/>
        </a:p>
      </dgm:t>
    </dgm:pt>
    <dgm:pt modelId="{D5317E04-7877-43DA-846E-F5E996A10C02}" type="pres">
      <dgm:prSet presAssocID="{E7E2DE0C-76B6-428A-A8E3-756492C2DC77}" presName="sibTrans" presStyleCnt="0"/>
      <dgm:spPr/>
    </dgm:pt>
    <dgm:pt modelId="{E53FB4B1-8536-4545-A406-364DB18010BD}" type="pres">
      <dgm:prSet presAssocID="{B4318D35-ED13-456F-9E94-E359F8B01F87}" presName="node" presStyleLbl="node1" presStyleIdx="2" presStyleCnt="3">
        <dgm:presLayoutVars>
          <dgm:bulletEnabled val="1"/>
        </dgm:presLayoutVars>
      </dgm:prSet>
      <dgm:spPr/>
      <dgm:t>
        <a:bodyPr/>
        <a:lstStyle/>
        <a:p>
          <a:endParaRPr lang="en-US"/>
        </a:p>
      </dgm:t>
    </dgm:pt>
  </dgm:ptLst>
  <dgm:cxnLst>
    <dgm:cxn modelId="{A2B35820-9BFE-4823-BA34-51C082F9FC83}" srcId="{7A2C58A8-8664-459D-B4D1-B7DA9B966FDF}" destId="{139BEB44-CB62-473C-94FE-B3D3288DD313}" srcOrd="2" destOrd="0" parTransId="{B2FC21D4-99A0-4CE6-B834-D0732E9458FE}" sibTransId="{FEEFB3EE-A0EE-46E1-A02B-8ED5A8C03FDA}"/>
    <dgm:cxn modelId="{87AA4764-4119-48D9-8E58-B393F3150C3E}" srcId="{6DB5A77E-EC6B-453A-8BA1-14F7F6BEEA05}" destId="{B4318D35-ED13-456F-9E94-E359F8B01F87}" srcOrd="2" destOrd="0" parTransId="{BD736C30-2354-480E-A00D-289B11C92600}" sibTransId="{B4B14409-CCB9-41BC-954F-7B055C4D17B1}"/>
    <dgm:cxn modelId="{214A9DB8-5BF4-46A6-B624-781763AA36F8}" type="presOf" srcId="{2F27B7C6-8902-44B5-8217-B97807E6C6A6}" destId="{E53FB4B1-8536-4545-A406-364DB18010BD}" srcOrd="0" destOrd="2" presId="urn:microsoft.com/office/officeart/2005/8/layout/hList6"/>
    <dgm:cxn modelId="{D970565F-0E4E-4AA3-82A4-D2E206FECFE0}" srcId="{7A2C58A8-8664-459D-B4D1-B7DA9B966FDF}" destId="{C668D73A-0A31-45FC-B13F-D7276B8C48EA}" srcOrd="1" destOrd="0" parTransId="{4DBE6ED5-E5AA-4EAF-89EB-B6379C06B2FA}" sibTransId="{F8BAAF05-916A-42C4-9587-1F12B4021721}"/>
    <dgm:cxn modelId="{5404BA0A-23CF-4B55-A61A-2E3B383D92A1}" type="presOf" srcId="{2482589B-ACA1-485A-B24D-1AF42B13DD5F}" destId="{E53FB4B1-8536-4545-A406-364DB18010BD}" srcOrd="0" destOrd="5" presId="urn:microsoft.com/office/officeart/2005/8/layout/hList6"/>
    <dgm:cxn modelId="{BE18E9EA-EB96-406B-90D6-CF9997A24E0E}" srcId="{B4318D35-ED13-456F-9E94-E359F8B01F87}" destId="{F7D5C8FF-30E9-4219-888B-B8105A6F0E77}" srcOrd="2" destOrd="0" parTransId="{9819AA21-B1CA-4523-8A80-16EC0FA3CDD4}" sibTransId="{BE8B47F5-1B66-4EAD-A032-D931D49E7123}"/>
    <dgm:cxn modelId="{91ED8DFF-4BF5-4BA4-B9CD-F1C6C4C58722}" type="presOf" srcId="{139BEB44-CB62-473C-94FE-B3D3288DD313}" destId="{B1AC2894-418A-4863-BCBD-4D1A20DBB26D}" srcOrd="0" destOrd="3" presId="urn:microsoft.com/office/officeart/2005/8/layout/hList6"/>
    <dgm:cxn modelId="{11F5C100-022B-45FB-A15E-ED289DA8D626}" srcId="{788C1312-0D5D-4CCA-948D-C770B212ABD1}" destId="{31D50600-B998-4AF6-B644-05BFBBDBB8A9}" srcOrd="1" destOrd="0" parTransId="{19D26632-6F94-409E-80BF-9CD6F6217173}" sibTransId="{487E0ABA-4CED-4717-B3DA-9E69321EFFE9}"/>
    <dgm:cxn modelId="{18801B07-9D42-493D-B467-C75E6B841386}" type="presOf" srcId="{C668D73A-0A31-45FC-B13F-D7276B8C48EA}" destId="{B1AC2894-418A-4863-BCBD-4D1A20DBB26D}" srcOrd="0" destOrd="2" presId="urn:microsoft.com/office/officeart/2005/8/layout/hList6"/>
    <dgm:cxn modelId="{40534A4D-F92F-4240-B9E2-47B5413C152C}" type="presOf" srcId="{75ABC396-AD95-4D08-9B94-9A72B6F06678}" destId="{C86073B5-F05A-4470-96C6-FCA88E49DA4F}" srcOrd="0" destOrd="1" presId="urn:microsoft.com/office/officeart/2005/8/layout/hList6"/>
    <dgm:cxn modelId="{68408DDB-E8A2-4CBD-AF13-738D36632CCB}" srcId="{6DB5A77E-EC6B-453A-8BA1-14F7F6BEEA05}" destId="{7A2C58A8-8664-459D-B4D1-B7DA9B966FDF}" srcOrd="1" destOrd="0" parTransId="{D93D3A4D-C906-4D3F-BB84-E103CE469E71}" sibTransId="{E7E2DE0C-76B6-428A-A8E3-756492C2DC77}"/>
    <dgm:cxn modelId="{6F4B4CE8-EA75-4BC4-9839-8F1AF7B33BBB}" srcId="{B4318D35-ED13-456F-9E94-E359F8B01F87}" destId="{42D14EB8-89EA-4223-ACE9-39DD7333A6B3}" srcOrd="3" destOrd="0" parTransId="{24C72765-E9CA-46FB-B5F9-56CBDBEFEA22}" sibTransId="{D8724633-7206-4441-A070-E3619EDCFCEB}"/>
    <dgm:cxn modelId="{40AAAFAB-9F4B-4F40-BAA8-D1C359D7FBE8}" type="presOf" srcId="{B4318D35-ED13-456F-9E94-E359F8B01F87}" destId="{E53FB4B1-8536-4545-A406-364DB18010BD}" srcOrd="0" destOrd="0" presId="urn:microsoft.com/office/officeart/2005/8/layout/hList6"/>
    <dgm:cxn modelId="{B8F4F2E3-C9A1-41B2-8ECB-8FE155C17B66}" type="presOf" srcId="{F7D5C8FF-30E9-4219-888B-B8105A6F0E77}" destId="{E53FB4B1-8536-4545-A406-364DB18010BD}" srcOrd="0" destOrd="3" presId="urn:microsoft.com/office/officeart/2005/8/layout/hList6"/>
    <dgm:cxn modelId="{173F08A1-059C-47AC-85D4-506DC9EB3E11}" type="presOf" srcId="{96AF3A79-DFE5-4B46-B3A9-431FADBCE00B}" destId="{E53FB4B1-8536-4545-A406-364DB18010BD}" srcOrd="0" destOrd="6" presId="urn:microsoft.com/office/officeart/2005/8/layout/hList6"/>
    <dgm:cxn modelId="{01001B40-B761-4CC8-AD84-9C111F3CDEEA}" type="presOf" srcId="{7A2C58A8-8664-459D-B4D1-B7DA9B966FDF}" destId="{B1AC2894-418A-4863-BCBD-4D1A20DBB26D}" srcOrd="0" destOrd="0" presId="urn:microsoft.com/office/officeart/2005/8/layout/hList6"/>
    <dgm:cxn modelId="{77A503A2-5B62-4983-AB35-E7B220236A82}" srcId="{788C1312-0D5D-4CCA-948D-C770B212ABD1}" destId="{75ABC396-AD95-4D08-9B94-9A72B6F06678}" srcOrd="0" destOrd="0" parTransId="{3CE7D9CD-8819-4E63-830A-7AB65310B114}" sibTransId="{255C35C9-2C8E-451D-A7F3-A5F5432C543E}"/>
    <dgm:cxn modelId="{6906369E-F82D-4898-BB08-16E1BA6CEA63}" type="presOf" srcId="{6DB5A77E-EC6B-453A-8BA1-14F7F6BEEA05}" destId="{41A49F42-8C59-4800-9A8C-1537B02EB949}" srcOrd="0" destOrd="0" presId="urn:microsoft.com/office/officeart/2005/8/layout/hList6"/>
    <dgm:cxn modelId="{73A1D3E9-739A-4E2E-B407-C5FF36CE8DE6}" srcId="{B4318D35-ED13-456F-9E94-E359F8B01F87}" destId="{2F27B7C6-8902-44B5-8217-B97807E6C6A6}" srcOrd="1" destOrd="0" parTransId="{785269B7-1770-43E2-9016-8EBB82C7E0A5}" sibTransId="{1922E9C1-A810-405F-B9F0-DE4E19EE6ACD}"/>
    <dgm:cxn modelId="{057FAE6A-F8C0-4C0B-820A-1600570F7968}" srcId="{B4318D35-ED13-456F-9E94-E359F8B01F87}" destId="{96AF3A79-DFE5-4B46-B3A9-431FADBCE00B}" srcOrd="5" destOrd="0" parTransId="{681EE09E-166B-4ED2-80FE-AD4EC32B2C3C}" sibTransId="{0B62E243-8456-4D1E-9470-4AB62F6B8CBB}"/>
    <dgm:cxn modelId="{B77E56FA-320B-40B3-8360-9CFB1586AB11}" type="presOf" srcId="{9F3910DC-F449-47C2-9235-C49F7C2CA61D}" destId="{E53FB4B1-8536-4545-A406-364DB18010BD}" srcOrd="0" destOrd="1" presId="urn:microsoft.com/office/officeart/2005/8/layout/hList6"/>
    <dgm:cxn modelId="{AF84416F-C5C7-4C18-9128-F9C4A73539DD}" srcId="{7A2C58A8-8664-459D-B4D1-B7DA9B966FDF}" destId="{62E2AA31-4A0A-4098-8865-9AE599BEFFAD}" srcOrd="0" destOrd="0" parTransId="{52145103-AC6F-4D5E-ACAA-37D09D23A7DE}" sibTransId="{026B0547-7BF8-424C-87E6-6A2479C4EFAA}"/>
    <dgm:cxn modelId="{ECC5787C-0B38-4DE8-B498-C3220E18E238}" type="presOf" srcId="{42D14EB8-89EA-4223-ACE9-39DD7333A6B3}" destId="{E53FB4B1-8536-4545-A406-364DB18010BD}" srcOrd="0" destOrd="4" presId="urn:microsoft.com/office/officeart/2005/8/layout/hList6"/>
    <dgm:cxn modelId="{43A2FEC0-4A56-4C02-8A7F-6AA92F802DFF}" type="presOf" srcId="{31D50600-B998-4AF6-B644-05BFBBDBB8A9}" destId="{C86073B5-F05A-4470-96C6-FCA88E49DA4F}" srcOrd="0" destOrd="2" presId="urn:microsoft.com/office/officeart/2005/8/layout/hList6"/>
    <dgm:cxn modelId="{FB44828B-0873-4F86-AABC-DFCCB2D36638}" type="presOf" srcId="{788C1312-0D5D-4CCA-948D-C770B212ABD1}" destId="{C86073B5-F05A-4470-96C6-FCA88E49DA4F}" srcOrd="0" destOrd="0" presId="urn:microsoft.com/office/officeart/2005/8/layout/hList6"/>
    <dgm:cxn modelId="{E97B1925-F358-40AB-A60C-8AC0FD5506DB}" srcId="{B4318D35-ED13-456F-9E94-E359F8B01F87}" destId="{9F3910DC-F449-47C2-9235-C49F7C2CA61D}" srcOrd="0" destOrd="0" parTransId="{6A7A8072-8C99-4185-AE03-AC02B009307D}" sibTransId="{265815FC-3430-4477-85CA-0FA6F2C926D8}"/>
    <dgm:cxn modelId="{D246D2A6-6A1D-44D6-934B-FC8D9156B61F}" srcId="{6DB5A77E-EC6B-453A-8BA1-14F7F6BEEA05}" destId="{788C1312-0D5D-4CCA-948D-C770B212ABD1}" srcOrd="0" destOrd="0" parTransId="{25D96E26-AE3C-40A4-918F-DBEE591252A7}" sibTransId="{C101901E-8D58-491C-BED3-CDE202B99994}"/>
    <dgm:cxn modelId="{8DE041EB-5051-40A1-BFE9-12D7DD39350C}" type="presOf" srcId="{62E2AA31-4A0A-4098-8865-9AE599BEFFAD}" destId="{B1AC2894-418A-4863-BCBD-4D1A20DBB26D}" srcOrd="0" destOrd="1" presId="urn:microsoft.com/office/officeart/2005/8/layout/hList6"/>
    <dgm:cxn modelId="{F6A1F37B-FD3D-4EE9-A68E-014345FAD7E8}" srcId="{B4318D35-ED13-456F-9E94-E359F8B01F87}" destId="{2482589B-ACA1-485A-B24D-1AF42B13DD5F}" srcOrd="4" destOrd="0" parTransId="{35F1D81D-5DD0-4BA4-B773-22184294083E}" sibTransId="{A6EBED0A-A728-49A3-BBE2-2113ADCB3ED0}"/>
    <dgm:cxn modelId="{BB16307A-BE4C-495C-ADBD-FD6BAB974B43}" type="presParOf" srcId="{41A49F42-8C59-4800-9A8C-1537B02EB949}" destId="{C86073B5-F05A-4470-96C6-FCA88E49DA4F}" srcOrd="0" destOrd="0" presId="urn:microsoft.com/office/officeart/2005/8/layout/hList6"/>
    <dgm:cxn modelId="{CD42CDB7-5A30-4929-A2A6-C7536679619D}" type="presParOf" srcId="{41A49F42-8C59-4800-9A8C-1537B02EB949}" destId="{5A98F90E-4486-4719-8898-99E40AFE0357}" srcOrd="1" destOrd="0" presId="urn:microsoft.com/office/officeart/2005/8/layout/hList6"/>
    <dgm:cxn modelId="{3E21E417-6C01-488F-9554-2C01AAE8C8E9}" type="presParOf" srcId="{41A49F42-8C59-4800-9A8C-1537B02EB949}" destId="{B1AC2894-418A-4863-BCBD-4D1A20DBB26D}" srcOrd="2" destOrd="0" presId="urn:microsoft.com/office/officeart/2005/8/layout/hList6"/>
    <dgm:cxn modelId="{204B192F-FB1A-4FA9-84DC-11965DAC1064}" type="presParOf" srcId="{41A49F42-8C59-4800-9A8C-1537B02EB949}" destId="{D5317E04-7877-43DA-846E-F5E996A10C02}" srcOrd="3" destOrd="0" presId="urn:microsoft.com/office/officeart/2005/8/layout/hList6"/>
    <dgm:cxn modelId="{AF63D937-447E-4E37-9629-685AF4C9052F}" type="presParOf" srcId="{41A49F42-8C59-4800-9A8C-1537B02EB949}" destId="{E53FB4B1-8536-4545-A406-364DB18010BD}"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5C9F2-4E76-494E-B0BA-D418DC603FE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BC1B8B5-CC89-418D-9280-0CB4E98EAADE}">
      <dgm:prSet phldrT="[Text]"/>
      <dgm:spPr/>
      <dgm:t>
        <a:bodyPr/>
        <a:lstStyle/>
        <a:p>
          <a:r>
            <a:rPr lang="en-US" dirty="0" smtClean="0">
              <a:solidFill>
                <a:schemeClr val="bg1"/>
              </a:solidFill>
            </a:rPr>
            <a:t>&lt;133% FPL</a:t>
          </a:r>
          <a:endParaRPr lang="en-US" dirty="0">
            <a:solidFill>
              <a:schemeClr val="bg1"/>
            </a:solidFill>
          </a:endParaRPr>
        </a:p>
      </dgm:t>
    </dgm:pt>
    <dgm:pt modelId="{5E028D87-74A1-4D97-864C-CE6AA9F8B636}" type="parTrans" cxnId="{690B8AAD-43D2-4CE4-8350-5CAAA4AA3A57}">
      <dgm:prSet/>
      <dgm:spPr/>
      <dgm:t>
        <a:bodyPr/>
        <a:lstStyle/>
        <a:p>
          <a:endParaRPr lang="en-US"/>
        </a:p>
      </dgm:t>
    </dgm:pt>
    <dgm:pt modelId="{8828E69E-9C8B-40C2-B02A-D593A766D23B}" type="sibTrans" cxnId="{690B8AAD-43D2-4CE4-8350-5CAAA4AA3A57}">
      <dgm:prSet/>
      <dgm:spPr/>
      <dgm:t>
        <a:bodyPr/>
        <a:lstStyle/>
        <a:p>
          <a:endParaRPr lang="en-US"/>
        </a:p>
      </dgm:t>
    </dgm:pt>
    <dgm:pt modelId="{978B5B77-5531-4F96-AA92-E5B7297093DE}">
      <dgm:prSet phldrT="[Text]"/>
      <dgm:spPr/>
      <dgm:t>
        <a:bodyPr/>
        <a:lstStyle/>
        <a:p>
          <a:r>
            <a:rPr lang="en-US" dirty="0" smtClean="0">
              <a:solidFill>
                <a:schemeClr val="bg1"/>
              </a:solidFill>
            </a:rPr>
            <a:t>Full Scope Medi-Cal</a:t>
          </a:r>
          <a:endParaRPr lang="en-US" dirty="0">
            <a:solidFill>
              <a:schemeClr val="bg1"/>
            </a:solidFill>
          </a:endParaRPr>
        </a:p>
      </dgm:t>
    </dgm:pt>
    <dgm:pt modelId="{EA012F89-7C3E-49D4-9C69-1DF056B0C5EF}" type="parTrans" cxnId="{D1F8C7EE-8EF5-4B49-A214-D12176FB9E16}">
      <dgm:prSet/>
      <dgm:spPr/>
      <dgm:t>
        <a:bodyPr/>
        <a:lstStyle/>
        <a:p>
          <a:endParaRPr lang="en-US"/>
        </a:p>
      </dgm:t>
    </dgm:pt>
    <dgm:pt modelId="{B0BF46C2-F085-44B6-B924-60620463D917}" type="sibTrans" cxnId="{D1F8C7EE-8EF5-4B49-A214-D12176FB9E16}">
      <dgm:prSet/>
      <dgm:spPr/>
      <dgm:t>
        <a:bodyPr/>
        <a:lstStyle/>
        <a:p>
          <a:endParaRPr lang="en-US"/>
        </a:p>
      </dgm:t>
    </dgm:pt>
    <dgm:pt modelId="{4042A9CA-176D-428F-91BE-458E3C48790F}">
      <dgm:prSet phldrT="[Text]"/>
      <dgm:spPr/>
      <dgm:t>
        <a:bodyPr/>
        <a:lstStyle/>
        <a:p>
          <a:pPr algn="r"/>
          <a:r>
            <a:rPr lang="en-US" dirty="0" smtClean="0">
              <a:solidFill>
                <a:schemeClr val="bg1"/>
              </a:solidFill>
            </a:rPr>
            <a:t>134%-400% FPL</a:t>
          </a:r>
          <a:r>
            <a:rPr lang="en-US" dirty="0" smtClean="0"/>
            <a:t>	</a:t>
          </a:r>
          <a:endParaRPr lang="en-US" dirty="0"/>
        </a:p>
      </dgm:t>
    </dgm:pt>
    <dgm:pt modelId="{3F4C0E1B-0D72-4FAC-BA7D-B0904BED5F64}" type="parTrans" cxnId="{A6A156AF-D12B-46E5-89AC-8FF1F4CE6D34}">
      <dgm:prSet/>
      <dgm:spPr/>
      <dgm:t>
        <a:bodyPr/>
        <a:lstStyle/>
        <a:p>
          <a:endParaRPr lang="en-US"/>
        </a:p>
      </dgm:t>
    </dgm:pt>
    <dgm:pt modelId="{9C039E43-2B08-4EDC-95A6-5BF3474099F6}" type="sibTrans" cxnId="{A6A156AF-D12B-46E5-89AC-8FF1F4CE6D34}">
      <dgm:prSet/>
      <dgm:spPr/>
      <dgm:t>
        <a:bodyPr/>
        <a:lstStyle/>
        <a:p>
          <a:endParaRPr lang="en-US"/>
        </a:p>
      </dgm:t>
    </dgm:pt>
    <dgm:pt modelId="{4B8D3E58-30B1-4109-B5AF-EE8289EE0E5F}">
      <dgm:prSet phldrT="[Text]"/>
      <dgm:spPr/>
      <dgm:t>
        <a:bodyPr/>
        <a:lstStyle/>
        <a:p>
          <a:r>
            <a:rPr lang="en-US" dirty="0" smtClean="0">
              <a:solidFill>
                <a:schemeClr val="bg1"/>
              </a:solidFill>
            </a:rPr>
            <a:t>Subsidized insurance coverage through the insurance exchange</a:t>
          </a:r>
          <a:endParaRPr lang="en-US" dirty="0">
            <a:solidFill>
              <a:schemeClr val="bg1"/>
            </a:solidFill>
          </a:endParaRPr>
        </a:p>
      </dgm:t>
    </dgm:pt>
    <dgm:pt modelId="{989852EB-18F7-43BC-AB90-C8DAB80EA623}" type="parTrans" cxnId="{DDD9053F-C9C6-4783-B887-061C81529EB8}">
      <dgm:prSet/>
      <dgm:spPr/>
      <dgm:t>
        <a:bodyPr/>
        <a:lstStyle/>
        <a:p>
          <a:endParaRPr lang="en-US"/>
        </a:p>
      </dgm:t>
    </dgm:pt>
    <dgm:pt modelId="{8204D449-F8A9-4638-9783-188515E263EE}" type="sibTrans" cxnId="{DDD9053F-C9C6-4783-B887-061C81529EB8}">
      <dgm:prSet/>
      <dgm:spPr/>
      <dgm:t>
        <a:bodyPr/>
        <a:lstStyle/>
        <a:p>
          <a:endParaRPr lang="en-US"/>
        </a:p>
      </dgm:t>
    </dgm:pt>
    <dgm:pt modelId="{DB5E96CB-FA34-4C2B-990D-34285A896601}">
      <dgm:prSet/>
      <dgm:spPr/>
      <dgm:t>
        <a:bodyPr/>
        <a:lstStyle/>
        <a:p>
          <a:r>
            <a:rPr lang="en-US" dirty="0" smtClean="0">
              <a:solidFill>
                <a:schemeClr val="bg1"/>
              </a:solidFill>
            </a:rPr>
            <a:t>&gt;401% FPL</a:t>
          </a:r>
          <a:endParaRPr lang="en-US" dirty="0">
            <a:solidFill>
              <a:schemeClr val="bg1"/>
            </a:solidFill>
          </a:endParaRPr>
        </a:p>
      </dgm:t>
    </dgm:pt>
    <dgm:pt modelId="{FB80FE46-9324-488E-8D4A-B4E3DC638DE3}" type="parTrans" cxnId="{3692E408-52B5-4F04-9DA6-CB7DF1B61D35}">
      <dgm:prSet/>
      <dgm:spPr/>
    </dgm:pt>
    <dgm:pt modelId="{56CB2C45-16BD-4CDF-9F32-81B2DA27478D}" type="sibTrans" cxnId="{3692E408-52B5-4F04-9DA6-CB7DF1B61D35}">
      <dgm:prSet/>
      <dgm:spPr/>
    </dgm:pt>
    <dgm:pt modelId="{B3ED722F-30E0-443F-B0A1-5E0AF04C1054}">
      <dgm:prSet/>
      <dgm:spPr/>
      <dgm:t>
        <a:bodyPr/>
        <a:lstStyle/>
        <a:p>
          <a:r>
            <a:rPr lang="en-US" dirty="0" smtClean="0">
              <a:solidFill>
                <a:schemeClr val="bg1"/>
              </a:solidFill>
            </a:rPr>
            <a:t>Insurance coverage through the insurance exchange(No Subsidy)</a:t>
          </a:r>
          <a:endParaRPr lang="en-US" dirty="0">
            <a:solidFill>
              <a:schemeClr val="bg1"/>
            </a:solidFill>
          </a:endParaRPr>
        </a:p>
      </dgm:t>
    </dgm:pt>
    <dgm:pt modelId="{003FC74B-BFB0-4C3A-85A5-425A324725B8}" type="parTrans" cxnId="{442D1C3A-7ACB-4676-9A6B-C47D3AE214E7}">
      <dgm:prSet/>
      <dgm:spPr/>
    </dgm:pt>
    <dgm:pt modelId="{81A29EDA-C152-4E43-8E9E-060958347B15}" type="sibTrans" cxnId="{442D1C3A-7ACB-4676-9A6B-C47D3AE214E7}">
      <dgm:prSet/>
      <dgm:spPr/>
    </dgm:pt>
    <dgm:pt modelId="{A60CC394-A164-425F-B886-64BDF279946F}" type="pres">
      <dgm:prSet presAssocID="{5485C9F2-4E76-494E-B0BA-D418DC603FEF}" presName="Name0" presStyleCnt="0">
        <dgm:presLayoutVars>
          <dgm:dir/>
          <dgm:animLvl val="lvl"/>
          <dgm:resizeHandles/>
        </dgm:presLayoutVars>
      </dgm:prSet>
      <dgm:spPr/>
      <dgm:t>
        <a:bodyPr/>
        <a:lstStyle/>
        <a:p>
          <a:endParaRPr lang="en-US"/>
        </a:p>
      </dgm:t>
    </dgm:pt>
    <dgm:pt modelId="{64516230-3201-4C07-8CC1-1953216654D0}" type="pres">
      <dgm:prSet presAssocID="{EBC1B8B5-CC89-418D-9280-0CB4E98EAADE}" presName="linNode" presStyleCnt="0"/>
      <dgm:spPr/>
    </dgm:pt>
    <dgm:pt modelId="{E85CA43D-759D-4A63-BE1E-0FDF197E69B6}" type="pres">
      <dgm:prSet presAssocID="{EBC1B8B5-CC89-418D-9280-0CB4E98EAADE}" presName="parentShp" presStyleLbl="node1" presStyleIdx="0" presStyleCnt="3">
        <dgm:presLayoutVars>
          <dgm:bulletEnabled val="1"/>
        </dgm:presLayoutVars>
      </dgm:prSet>
      <dgm:spPr/>
      <dgm:t>
        <a:bodyPr/>
        <a:lstStyle/>
        <a:p>
          <a:endParaRPr lang="en-US"/>
        </a:p>
      </dgm:t>
    </dgm:pt>
    <dgm:pt modelId="{25892E40-FF3C-40CD-86DA-5E5EB9575E11}" type="pres">
      <dgm:prSet presAssocID="{EBC1B8B5-CC89-418D-9280-0CB4E98EAADE}" presName="childShp" presStyleLbl="bgAccFollowNode1" presStyleIdx="0" presStyleCnt="3">
        <dgm:presLayoutVars>
          <dgm:bulletEnabled val="1"/>
        </dgm:presLayoutVars>
      </dgm:prSet>
      <dgm:spPr/>
      <dgm:t>
        <a:bodyPr/>
        <a:lstStyle/>
        <a:p>
          <a:endParaRPr lang="en-US"/>
        </a:p>
      </dgm:t>
    </dgm:pt>
    <dgm:pt modelId="{B3F62EA3-070D-4C24-A941-53F89F505841}" type="pres">
      <dgm:prSet presAssocID="{8828E69E-9C8B-40C2-B02A-D593A766D23B}" presName="spacing" presStyleCnt="0"/>
      <dgm:spPr/>
    </dgm:pt>
    <dgm:pt modelId="{DB4A2E69-5DD9-4BBF-B0B5-0A78B54B217A}" type="pres">
      <dgm:prSet presAssocID="{4042A9CA-176D-428F-91BE-458E3C48790F}" presName="linNode" presStyleCnt="0"/>
      <dgm:spPr/>
    </dgm:pt>
    <dgm:pt modelId="{BFA288A9-CAA1-47E1-B992-F5528208FE06}" type="pres">
      <dgm:prSet presAssocID="{4042A9CA-176D-428F-91BE-458E3C48790F}" presName="parentShp" presStyleLbl="node1" presStyleIdx="1" presStyleCnt="3" custLinFactNeighborY="-395">
        <dgm:presLayoutVars>
          <dgm:bulletEnabled val="1"/>
        </dgm:presLayoutVars>
      </dgm:prSet>
      <dgm:spPr/>
      <dgm:t>
        <a:bodyPr/>
        <a:lstStyle/>
        <a:p>
          <a:endParaRPr lang="en-US"/>
        </a:p>
      </dgm:t>
    </dgm:pt>
    <dgm:pt modelId="{A1307041-5FAE-42B9-8E1E-BD59F649A859}" type="pres">
      <dgm:prSet presAssocID="{4042A9CA-176D-428F-91BE-458E3C48790F}" presName="childShp" presStyleLbl="bgAccFollowNode1" presStyleIdx="1" presStyleCnt="3">
        <dgm:presLayoutVars>
          <dgm:bulletEnabled val="1"/>
        </dgm:presLayoutVars>
      </dgm:prSet>
      <dgm:spPr/>
      <dgm:t>
        <a:bodyPr/>
        <a:lstStyle/>
        <a:p>
          <a:endParaRPr lang="en-US"/>
        </a:p>
      </dgm:t>
    </dgm:pt>
    <dgm:pt modelId="{91EFC6C5-568F-4750-8DC2-CDC727E261D6}" type="pres">
      <dgm:prSet presAssocID="{9C039E43-2B08-4EDC-95A6-5BF3474099F6}" presName="spacing" presStyleCnt="0"/>
      <dgm:spPr/>
    </dgm:pt>
    <dgm:pt modelId="{099229AB-253E-494E-A3B8-FBA20584D1F0}" type="pres">
      <dgm:prSet presAssocID="{DB5E96CB-FA34-4C2B-990D-34285A896601}" presName="linNode" presStyleCnt="0"/>
      <dgm:spPr/>
    </dgm:pt>
    <dgm:pt modelId="{F688FE8A-562A-4582-8FCE-15B67CB249B6}" type="pres">
      <dgm:prSet presAssocID="{DB5E96CB-FA34-4C2B-990D-34285A896601}" presName="parentShp" presStyleLbl="node1" presStyleIdx="2" presStyleCnt="3">
        <dgm:presLayoutVars>
          <dgm:bulletEnabled val="1"/>
        </dgm:presLayoutVars>
      </dgm:prSet>
      <dgm:spPr/>
      <dgm:t>
        <a:bodyPr/>
        <a:lstStyle/>
        <a:p>
          <a:endParaRPr lang="en-US"/>
        </a:p>
      </dgm:t>
    </dgm:pt>
    <dgm:pt modelId="{B6B9F582-0056-4606-BBE3-791F584DF521}" type="pres">
      <dgm:prSet presAssocID="{DB5E96CB-FA34-4C2B-990D-34285A896601}" presName="childShp" presStyleLbl="bgAccFollowNode1" presStyleIdx="2" presStyleCnt="3">
        <dgm:presLayoutVars>
          <dgm:bulletEnabled val="1"/>
        </dgm:presLayoutVars>
      </dgm:prSet>
      <dgm:spPr/>
      <dgm:t>
        <a:bodyPr/>
        <a:lstStyle/>
        <a:p>
          <a:endParaRPr lang="en-US"/>
        </a:p>
      </dgm:t>
    </dgm:pt>
  </dgm:ptLst>
  <dgm:cxnLst>
    <dgm:cxn modelId="{DDD9053F-C9C6-4783-B887-061C81529EB8}" srcId="{4042A9CA-176D-428F-91BE-458E3C48790F}" destId="{4B8D3E58-30B1-4109-B5AF-EE8289EE0E5F}" srcOrd="0" destOrd="0" parTransId="{989852EB-18F7-43BC-AB90-C8DAB80EA623}" sibTransId="{8204D449-F8A9-4638-9783-188515E263EE}"/>
    <dgm:cxn modelId="{4860388B-7392-4648-9A94-E8E29DC99D4C}" type="presOf" srcId="{5485C9F2-4E76-494E-B0BA-D418DC603FEF}" destId="{A60CC394-A164-425F-B886-64BDF279946F}" srcOrd="0" destOrd="0" presId="urn:microsoft.com/office/officeart/2005/8/layout/vList6"/>
    <dgm:cxn modelId="{EB40CDE6-07A8-4CB2-B5AE-48D3AA7F6D95}" type="presOf" srcId="{4B8D3E58-30B1-4109-B5AF-EE8289EE0E5F}" destId="{A1307041-5FAE-42B9-8E1E-BD59F649A859}" srcOrd="0" destOrd="0" presId="urn:microsoft.com/office/officeart/2005/8/layout/vList6"/>
    <dgm:cxn modelId="{D3EBC97A-97AE-420E-A176-6F0C5E787817}" type="presOf" srcId="{EBC1B8B5-CC89-418D-9280-0CB4E98EAADE}" destId="{E85CA43D-759D-4A63-BE1E-0FDF197E69B6}" srcOrd="0" destOrd="0" presId="urn:microsoft.com/office/officeart/2005/8/layout/vList6"/>
    <dgm:cxn modelId="{D06BC135-433C-4107-BE55-88295459A157}" type="presOf" srcId="{B3ED722F-30E0-443F-B0A1-5E0AF04C1054}" destId="{B6B9F582-0056-4606-BBE3-791F584DF521}" srcOrd="0" destOrd="0" presId="urn:microsoft.com/office/officeart/2005/8/layout/vList6"/>
    <dgm:cxn modelId="{442D1C3A-7ACB-4676-9A6B-C47D3AE214E7}" srcId="{DB5E96CB-FA34-4C2B-990D-34285A896601}" destId="{B3ED722F-30E0-443F-B0A1-5E0AF04C1054}" srcOrd="0" destOrd="0" parTransId="{003FC74B-BFB0-4C3A-85A5-425A324725B8}" sibTransId="{81A29EDA-C152-4E43-8E9E-060958347B15}"/>
    <dgm:cxn modelId="{B931C6E6-011C-4087-A254-AE18B642A16C}" type="presOf" srcId="{978B5B77-5531-4F96-AA92-E5B7297093DE}" destId="{25892E40-FF3C-40CD-86DA-5E5EB9575E11}" srcOrd="0" destOrd="0" presId="urn:microsoft.com/office/officeart/2005/8/layout/vList6"/>
    <dgm:cxn modelId="{8D2F3554-CF3F-4A99-9AB9-AB1FFB1EF486}" type="presOf" srcId="{DB5E96CB-FA34-4C2B-990D-34285A896601}" destId="{F688FE8A-562A-4582-8FCE-15B67CB249B6}" srcOrd="0" destOrd="0" presId="urn:microsoft.com/office/officeart/2005/8/layout/vList6"/>
    <dgm:cxn modelId="{690B8AAD-43D2-4CE4-8350-5CAAA4AA3A57}" srcId="{5485C9F2-4E76-494E-B0BA-D418DC603FEF}" destId="{EBC1B8B5-CC89-418D-9280-0CB4E98EAADE}" srcOrd="0" destOrd="0" parTransId="{5E028D87-74A1-4D97-864C-CE6AA9F8B636}" sibTransId="{8828E69E-9C8B-40C2-B02A-D593A766D23B}"/>
    <dgm:cxn modelId="{A6A156AF-D12B-46E5-89AC-8FF1F4CE6D34}" srcId="{5485C9F2-4E76-494E-B0BA-D418DC603FEF}" destId="{4042A9CA-176D-428F-91BE-458E3C48790F}" srcOrd="1" destOrd="0" parTransId="{3F4C0E1B-0D72-4FAC-BA7D-B0904BED5F64}" sibTransId="{9C039E43-2B08-4EDC-95A6-5BF3474099F6}"/>
    <dgm:cxn modelId="{D1F8C7EE-8EF5-4B49-A214-D12176FB9E16}" srcId="{EBC1B8B5-CC89-418D-9280-0CB4E98EAADE}" destId="{978B5B77-5531-4F96-AA92-E5B7297093DE}" srcOrd="0" destOrd="0" parTransId="{EA012F89-7C3E-49D4-9C69-1DF056B0C5EF}" sibTransId="{B0BF46C2-F085-44B6-B924-60620463D917}"/>
    <dgm:cxn modelId="{932E830D-DE4D-4917-84F2-F50D9A6854B6}" type="presOf" srcId="{4042A9CA-176D-428F-91BE-458E3C48790F}" destId="{BFA288A9-CAA1-47E1-B992-F5528208FE06}" srcOrd="0" destOrd="0" presId="urn:microsoft.com/office/officeart/2005/8/layout/vList6"/>
    <dgm:cxn modelId="{3692E408-52B5-4F04-9DA6-CB7DF1B61D35}" srcId="{5485C9F2-4E76-494E-B0BA-D418DC603FEF}" destId="{DB5E96CB-FA34-4C2B-990D-34285A896601}" srcOrd="2" destOrd="0" parTransId="{FB80FE46-9324-488E-8D4A-B4E3DC638DE3}" sibTransId="{56CB2C45-16BD-4CDF-9F32-81B2DA27478D}"/>
    <dgm:cxn modelId="{1EFEFC28-A3FD-45E2-B425-D0664ACF5955}" type="presParOf" srcId="{A60CC394-A164-425F-B886-64BDF279946F}" destId="{64516230-3201-4C07-8CC1-1953216654D0}" srcOrd="0" destOrd="0" presId="urn:microsoft.com/office/officeart/2005/8/layout/vList6"/>
    <dgm:cxn modelId="{6CF16C22-C4B8-4350-BC92-408D8C679EFC}" type="presParOf" srcId="{64516230-3201-4C07-8CC1-1953216654D0}" destId="{E85CA43D-759D-4A63-BE1E-0FDF197E69B6}" srcOrd="0" destOrd="0" presId="urn:microsoft.com/office/officeart/2005/8/layout/vList6"/>
    <dgm:cxn modelId="{04ACA9EC-37FC-442C-8EB5-A33D06F79FBC}" type="presParOf" srcId="{64516230-3201-4C07-8CC1-1953216654D0}" destId="{25892E40-FF3C-40CD-86DA-5E5EB9575E11}" srcOrd="1" destOrd="0" presId="urn:microsoft.com/office/officeart/2005/8/layout/vList6"/>
    <dgm:cxn modelId="{F0D70C91-D8D0-457F-B74B-3AF36B1FA801}" type="presParOf" srcId="{A60CC394-A164-425F-B886-64BDF279946F}" destId="{B3F62EA3-070D-4C24-A941-53F89F505841}" srcOrd="1" destOrd="0" presId="urn:microsoft.com/office/officeart/2005/8/layout/vList6"/>
    <dgm:cxn modelId="{CE3960C2-378E-4CDF-B8D2-168E91277436}" type="presParOf" srcId="{A60CC394-A164-425F-B886-64BDF279946F}" destId="{DB4A2E69-5DD9-4BBF-B0B5-0A78B54B217A}" srcOrd="2" destOrd="0" presId="urn:microsoft.com/office/officeart/2005/8/layout/vList6"/>
    <dgm:cxn modelId="{77DE0405-22A6-47AD-A85E-46EDDB447EF6}" type="presParOf" srcId="{DB4A2E69-5DD9-4BBF-B0B5-0A78B54B217A}" destId="{BFA288A9-CAA1-47E1-B992-F5528208FE06}" srcOrd="0" destOrd="0" presId="urn:microsoft.com/office/officeart/2005/8/layout/vList6"/>
    <dgm:cxn modelId="{B635669F-F9E4-4019-A9D5-77FB29E57356}" type="presParOf" srcId="{DB4A2E69-5DD9-4BBF-B0B5-0A78B54B217A}" destId="{A1307041-5FAE-42B9-8E1E-BD59F649A859}" srcOrd="1" destOrd="0" presId="urn:microsoft.com/office/officeart/2005/8/layout/vList6"/>
    <dgm:cxn modelId="{12648024-58D4-481C-A8BA-5E1E503199CB}" type="presParOf" srcId="{A60CC394-A164-425F-B886-64BDF279946F}" destId="{91EFC6C5-568F-4750-8DC2-CDC727E261D6}" srcOrd="3" destOrd="0" presId="urn:microsoft.com/office/officeart/2005/8/layout/vList6"/>
    <dgm:cxn modelId="{3FD5B98A-2704-44F3-B9D4-265FCDF365A1}" type="presParOf" srcId="{A60CC394-A164-425F-B886-64BDF279946F}" destId="{099229AB-253E-494E-A3B8-FBA20584D1F0}" srcOrd="4" destOrd="0" presId="urn:microsoft.com/office/officeart/2005/8/layout/vList6"/>
    <dgm:cxn modelId="{2ECE3852-754B-4E21-89EC-D7B1BB446429}" type="presParOf" srcId="{099229AB-253E-494E-A3B8-FBA20584D1F0}" destId="{F688FE8A-562A-4582-8FCE-15B67CB249B6}" srcOrd="0" destOrd="0" presId="urn:microsoft.com/office/officeart/2005/8/layout/vList6"/>
    <dgm:cxn modelId="{9D6DFA39-5939-4C36-A0FD-10434C546E88}" type="presParOf" srcId="{099229AB-253E-494E-A3B8-FBA20584D1F0}" destId="{B6B9F582-0056-4606-BBE3-791F584DF521}"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972CE-9185-4C26-AD0E-1BD688569AA8}">
      <dsp:nvSpPr>
        <dsp:cNvPr id="0" name=""/>
        <dsp:cNvSpPr/>
      </dsp:nvSpPr>
      <dsp:spPr>
        <a:xfrm>
          <a:off x="0"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 HIV,</a:t>
          </a:r>
        </a:p>
        <a:p>
          <a:pPr lvl="0" algn="ctr" defTabSz="800100">
            <a:lnSpc>
              <a:spcPct val="90000"/>
            </a:lnSpc>
            <a:spcBef>
              <a:spcPct val="0"/>
            </a:spcBef>
            <a:spcAft>
              <a:spcPct val="35000"/>
            </a:spcAft>
          </a:pPr>
          <a:r>
            <a:rPr lang="en-US" sz="1800" kern="1200" dirty="0" smtClean="0"/>
            <a:t>Low Risk </a:t>
          </a:r>
          <a:endParaRPr lang="en-US" sz="1800" kern="1200" dirty="0"/>
        </a:p>
      </dsp:txBody>
      <dsp:txXfrm>
        <a:off x="0" y="415478"/>
        <a:ext cx="1120139" cy="1150242"/>
      </dsp:txXfrm>
    </dsp:sp>
    <dsp:sp modelId="{FF723132-B644-401C-BE12-1196EE439AA6}">
      <dsp:nvSpPr>
        <dsp:cNvPr id="0" name=""/>
        <dsp:cNvSpPr/>
      </dsp:nvSpPr>
      <dsp:spPr>
        <a:xfrm>
          <a:off x="1232154" y="838198"/>
          <a:ext cx="237469" cy="27779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232154" y="838198"/>
        <a:ext cx="237469" cy="277794"/>
      </dsp:txXfrm>
    </dsp:sp>
    <dsp:sp modelId="{2591B6AE-6D7E-4530-8493-C773EC21F99C}">
      <dsp:nvSpPr>
        <dsp:cNvPr id="0" name=""/>
        <dsp:cNvSpPr/>
      </dsp:nvSpPr>
      <dsp:spPr>
        <a:xfrm>
          <a:off x="1568196"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High Risk for HIV</a:t>
          </a:r>
          <a:endParaRPr lang="en-US" sz="1800" kern="1200" dirty="0"/>
        </a:p>
      </dsp:txBody>
      <dsp:txXfrm>
        <a:off x="1568196" y="415478"/>
        <a:ext cx="1120139" cy="1150242"/>
      </dsp:txXfrm>
    </dsp:sp>
    <dsp:sp modelId="{A9D14560-A276-4501-B476-CAC1BE459BD8}">
      <dsp:nvSpPr>
        <dsp:cNvPr id="0" name=""/>
        <dsp:cNvSpPr/>
      </dsp:nvSpPr>
      <dsp:spPr>
        <a:xfrm>
          <a:off x="2800350" y="838198"/>
          <a:ext cx="237469" cy="27779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800350" y="838198"/>
        <a:ext cx="237469" cy="277794"/>
      </dsp:txXfrm>
    </dsp:sp>
    <dsp:sp modelId="{F51E6444-F99C-40BB-B28D-D02787BF110C}">
      <dsp:nvSpPr>
        <dsp:cNvPr id="0" name=""/>
        <dsp:cNvSpPr/>
      </dsp:nvSpPr>
      <dsp:spPr>
        <a:xfrm>
          <a:off x="3136392"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HIV+, </a:t>
          </a:r>
        </a:p>
        <a:p>
          <a:pPr lvl="0" algn="ctr" defTabSz="800100">
            <a:lnSpc>
              <a:spcPct val="90000"/>
            </a:lnSpc>
            <a:spcBef>
              <a:spcPct val="0"/>
            </a:spcBef>
            <a:spcAft>
              <a:spcPct val="35000"/>
            </a:spcAft>
          </a:pPr>
          <a:r>
            <a:rPr lang="en-US" sz="1800" kern="1200" dirty="0" smtClean="0"/>
            <a:t>Unaware</a:t>
          </a:r>
          <a:endParaRPr lang="en-US" sz="1800" kern="1200" dirty="0"/>
        </a:p>
      </dsp:txBody>
      <dsp:txXfrm>
        <a:off x="3136392" y="415478"/>
        <a:ext cx="1120139" cy="1150242"/>
      </dsp:txXfrm>
    </dsp:sp>
    <dsp:sp modelId="{502F88EE-0E97-4D7A-B346-EC256F99DEFD}">
      <dsp:nvSpPr>
        <dsp:cNvPr id="0" name=""/>
        <dsp:cNvSpPr/>
      </dsp:nvSpPr>
      <dsp:spPr>
        <a:xfrm>
          <a:off x="4368546" y="838198"/>
          <a:ext cx="237469" cy="27779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68546" y="838198"/>
        <a:ext cx="237469" cy="277794"/>
      </dsp:txXfrm>
    </dsp:sp>
    <dsp:sp modelId="{E52C3AC5-638D-4CE7-893B-337DE7C52142}">
      <dsp:nvSpPr>
        <dsp:cNvPr id="0" name=""/>
        <dsp:cNvSpPr/>
      </dsp:nvSpPr>
      <dsp:spPr>
        <a:xfrm>
          <a:off x="4704588"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HIV+  Aware, But Not in Care</a:t>
          </a:r>
          <a:endParaRPr lang="en-US" sz="1800" kern="1200" dirty="0"/>
        </a:p>
      </dsp:txBody>
      <dsp:txXfrm>
        <a:off x="4704588" y="415478"/>
        <a:ext cx="1120139" cy="1150242"/>
      </dsp:txXfrm>
    </dsp:sp>
    <dsp:sp modelId="{4271B5B1-67DF-4545-8B37-F3C644D957E7}">
      <dsp:nvSpPr>
        <dsp:cNvPr id="0" name=""/>
        <dsp:cNvSpPr/>
      </dsp:nvSpPr>
      <dsp:spPr>
        <a:xfrm>
          <a:off x="5936742" y="838198"/>
          <a:ext cx="237469" cy="27779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936742" y="838198"/>
        <a:ext cx="237469" cy="277794"/>
      </dsp:txXfrm>
    </dsp:sp>
    <dsp:sp modelId="{93EB6B14-0B04-4CAE-8574-6D789B5E6B31}">
      <dsp:nvSpPr>
        <dsp:cNvPr id="0" name=""/>
        <dsp:cNvSpPr/>
      </dsp:nvSpPr>
      <dsp:spPr>
        <a:xfrm>
          <a:off x="6272783"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PLWHA Linked to Care</a:t>
          </a:r>
          <a:endParaRPr lang="en-US" sz="1800" kern="1200" dirty="0"/>
        </a:p>
      </dsp:txBody>
      <dsp:txXfrm>
        <a:off x="6272783" y="415478"/>
        <a:ext cx="1120139" cy="1150242"/>
      </dsp:txXfrm>
    </dsp:sp>
    <dsp:sp modelId="{1C869978-D635-451E-8D49-D9F62C256532}">
      <dsp:nvSpPr>
        <dsp:cNvPr id="0" name=""/>
        <dsp:cNvSpPr/>
      </dsp:nvSpPr>
      <dsp:spPr>
        <a:xfrm>
          <a:off x="7504937" y="838198"/>
          <a:ext cx="237469" cy="277794"/>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504937" y="838198"/>
        <a:ext cx="237469" cy="277794"/>
      </dsp:txXfrm>
    </dsp:sp>
    <dsp:sp modelId="{DB505B47-3E9A-431F-AC2B-E697FF92E2C6}">
      <dsp:nvSpPr>
        <dsp:cNvPr id="0" name=""/>
        <dsp:cNvSpPr/>
      </dsp:nvSpPr>
      <dsp:spPr>
        <a:xfrm>
          <a:off x="7840979" y="415478"/>
          <a:ext cx="1120139" cy="115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PLWHA Retained in Care</a:t>
          </a:r>
          <a:endParaRPr lang="en-US" sz="1800" kern="1200" dirty="0"/>
        </a:p>
      </dsp:txBody>
      <dsp:txXfrm>
        <a:off x="7840979" y="415478"/>
        <a:ext cx="1120139" cy="11502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emf"/></Relationships>
</file>

<file path=ppt/drawings/drawing1.xml><?xml version="1.0" encoding="utf-8"?>
<c:userShapes xmlns:c="http://schemas.openxmlformats.org/drawingml/2006/chart">
  <cdr:relSizeAnchor xmlns:cdr="http://schemas.openxmlformats.org/drawingml/2006/chartDrawing">
    <cdr:from>
      <cdr:x>0.30556</cdr:x>
      <cdr:y>0.74079</cdr:y>
    </cdr:from>
    <cdr:to>
      <cdr:x>0.75926</cdr:x>
      <cdr:y>0.80814</cdr:y>
    </cdr:to>
    <cdr:sp macro="" textlink="">
      <cdr:nvSpPr>
        <cdr:cNvPr id="2" name="TextBox 1"/>
        <cdr:cNvSpPr txBox="1"/>
      </cdr:nvSpPr>
      <cdr:spPr>
        <a:xfrm xmlns:a="http://schemas.openxmlformats.org/drawingml/2006/main">
          <a:off x="2514600" y="3352800"/>
          <a:ext cx="37338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solidFill>
                <a:srgbClr val="FFFF00"/>
              </a:solidFill>
            </a:rPr>
            <a:t>Unknown at the County-level</a:t>
          </a:r>
          <a:endParaRPr lang="en-US" sz="18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0.83636</cdr:x>
      <cdr:y>0.20339</cdr:y>
    </cdr:from>
    <cdr:to>
      <cdr:x>0.99708</cdr:x>
      <cdr:y>0.33898</cdr:y>
    </cdr:to>
    <cdr:sp macro="" textlink="">
      <cdr:nvSpPr>
        <cdr:cNvPr id="2" name="TextBox 1"/>
        <cdr:cNvSpPr txBox="1"/>
      </cdr:nvSpPr>
      <cdr:spPr>
        <a:xfrm xmlns:a="http://schemas.openxmlformats.org/drawingml/2006/main">
          <a:off x="7010400" y="914400"/>
          <a:ext cx="1347107"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Age </a:t>
          </a:r>
          <a:r>
            <a:rPr lang="en-US" sz="1400" b="1" dirty="0">
              <a:solidFill>
                <a:schemeClr val="tx1"/>
              </a:solidFill>
            </a:rPr>
            <a:t> </a:t>
          </a:r>
          <a:r>
            <a:rPr lang="en-US" sz="1400" b="1" dirty="0" smtClean="0">
              <a:solidFill>
                <a:schemeClr val="tx1"/>
              </a:solidFill>
            </a:rPr>
            <a:t>as of </a:t>
          </a:r>
        </a:p>
        <a:p xmlns:a="http://schemas.openxmlformats.org/drawingml/2006/main">
          <a:pPr algn="ctr"/>
          <a:r>
            <a:rPr lang="en-US" sz="1400" b="1" dirty="0" smtClean="0">
              <a:solidFill>
                <a:schemeClr val="tx1"/>
              </a:solidFill>
            </a:rPr>
            <a:t>End of Year</a:t>
          </a:r>
          <a:endParaRPr lang="en-US" sz="14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0.88889</cdr:x>
      <cdr:y>0.16836</cdr:y>
    </cdr:from>
    <cdr:to>
      <cdr:x>1</cdr:x>
      <cdr:y>0.26938</cdr:y>
    </cdr:to>
    <cdr:sp macro="" textlink="">
      <cdr:nvSpPr>
        <cdr:cNvPr id="2" name="TextBox 1"/>
        <cdr:cNvSpPr txBox="1"/>
      </cdr:nvSpPr>
      <cdr:spPr>
        <a:xfrm xmlns:a="http://schemas.openxmlformats.org/drawingml/2006/main">
          <a:off x="7315200" y="7620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0.84259</cdr:x>
      <cdr:y>0.14424</cdr:y>
    </cdr:from>
    <cdr:to>
      <cdr:x>0.99074</cdr:x>
      <cdr:y>0.25643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934200" y="685800"/>
          <a:ext cx="1219199" cy="53340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0.51</cdr:x>
      <cdr:y>0.43325</cdr:y>
    </cdr:from>
    <cdr:to>
      <cdr:x>0.5165</cdr:x>
      <cdr:y>0.5165</cdr:y>
    </cdr:to>
    <cdr:sp macro="" textlink="">
      <cdr:nvSpPr>
        <cdr:cNvPr id="1025" name="Text Box 1"/>
        <cdr:cNvSpPr txBox="1">
          <a:spLocks xmlns:a="http://schemas.openxmlformats.org/drawingml/2006/main" noChangeArrowheads="1"/>
        </cdr:cNvSpPr>
      </cdr:nvSpPr>
      <cdr:spPr bwMode="auto">
        <a:xfrm xmlns:a="http://schemas.openxmlformats.org/drawingml/2006/main">
          <a:off x="3803618" y="1687823"/>
          <a:ext cx="48478" cy="32431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0.51</cdr:x>
      <cdr:y>0.446</cdr:y>
    </cdr:from>
    <cdr:to>
      <cdr:x>0.52025</cdr:x>
      <cdr:y>0.52675</cdr:y>
    </cdr:to>
    <cdr:sp macro="" textlink="">
      <cdr:nvSpPr>
        <cdr:cNvPr id="1026" name="Text Box 2"/>
        <cdr:cNvSpPr txBox="1">
          <a:spLocks xmlns:a="http://schemas.openxmlformats.org/drawingml/2006/main" noChangeArrowheads="1"/>
        </cdr:cNvSpPr>
      </cdr:nvSpPr>
      <cdr:spPr bwMode="auto">
        <a:xfrm xmlns:a="http://schemas.openxmlformats.org/drawingml/2006/main">
          <a:off x="3803618" y="1737493"/>
          <a:ext cx="76446" cy="31458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5.xml><?xml version="1.0" encoding="utf-8"?>
<c:userShapes xmlns:c="http://schemas.openxmlformats.org/drawingml/2006/chart">
  <cdr:relSizeAnchor xmlns:cdr="http://schemas.openxmlformats.org/drawingml/2006/chartDrawing">
    <cdr:from>
      <cdr:x>0.0641</cdr:x>
      <cdr:y>0.86364</cdr:y>
    </cdr:from>
    <cdr:to>
      <cdr:x>0.58974</cdr:x>
      <cdr:y>0.97727</cdr:y>
    </cdr:to>
    <cdr:sp macro="" textlink="">
      <cdr:nvSpPr>
        <cdr:cNvPr id="2" name="TextBox 1"/>
        <cdr:cNvSpPr txBox="1"/>
      </cdr:nvSpPr>
      <cdr:spPr>
        <a:xfrm xmlns:a="http://schemas.openxmlformats.org/drawingml/2006/main">
          <a:off x="381000" y="2895600"/>
          <a:ext cx="31242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smtClean="0">
              <a:solidFill>
                <a:schemeClr val="bg1"/>
              </a:solidFill>
            </a:rPr>
            <a:t>% of HIV/STI Cases Within 5 Cluster Areas</a:t>
          </a:r>
          <a:endParaRPr lang="en-US" sz="14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0.30556</cdr:x>
      <cdr:y>0.70712</cdr:y>
    </cdr:from>
    <cdr:to>
      <cdr:x>0.75926</cdr:x>
      <cdr:y>0.77447</cdr:y>
    </cdr:to>
    <cdr:sp macro="" textlink="">
      <cdr:nvSpPr>
        <cdr:cNvPr id="2" name="TextBox 1"/>
        <cdr:cNvSpPr txBox="1"/>
      </cdr:nvSpPr>
      <cdr:spPr>
        <a:xfrm xmlns:a="http://schemas.openxmlformats.org/drawingml/2006/main">
          <a:off x="2514600" y="3200400"/>
          <a:ext cx="3733769" cy="304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800" b="1" dirty="0" smtClean="0">
              <a:solidFill>
                <a:srgbClr val="FFFF00"/>
              </a:solidFill>
            </a:rPr>
            <a:t>Unknown at the County-level</a:t>
          </a:r>
          <a:endParaRPr lang="en-US" sz="18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49C45FED-7BD5-41F0-B44D-CE3B59884865}" type="slidenum">
              <a:rPr lang="en-US"/>
              <a:pPr>
                <a:defRPr/>
              </a:pPr>
              <a:t>‹#›</a:t>
            </a:fld>
            <a:endParaRPr lang="en-US" dirty="0"/>
          </a:p>
        </p:txBody>
      </p:sp>
    </p:spTree>
    <p:extLst>
      <p:ext uri="{BB962C8B-B14F-4D97-AF65-F5344CB8AC3E}">
        <p14:creationId xmlns="" xmlns:p14="http://schemas.microsoft.com/office/powerpoint/2010/main" val="3096556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6716526-C943-48E3-AB90-3BBB7F0EB884}" type="slidenum">
              <a:rPr lang="en-US" smtClean="0"/>
              <a:pPr/>
              <a:t>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This is the main title slide.  It should be amended to reflect the name of the person (or people) who is (or people who are) giving the presentation.  It should also reflect title and division information for the presenter(s).  The title (and subtitle, if appropriate) of the presentation should also be substituted where indicated (see next slide for example).  Additional Title Slides should be used where appropriate if a new speaker is introduced within the course of a presentation.</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PLWHA</a:t>
            </a:r>
            <a:r>
              <a:rPr lang="en-US" baseline="0" dirty="0" smtClean="0"/>
              <a:t> = People living with HIV/AIDS</a:t>
            </a:r>
            <a:endParaRPr lang="en-US" dirty="0"/>
          </a:p>
        </p:txBody>
      </p:sp>
      <p:sp>
        <p:nvSpPr>
          <p:cNvPr id="4" name="Slide Number Placeholder 3"/>
          <p:cNvSpPr>
            <a:spLocks noGrp="1"/>
          </p:cNvSpPr>
          <p:nvPr>
            <p:ph type="sldNum" sz="quarter" idx="10"/>
          </p:nvPr>
        </p:nvSpPr>
        <p:spPr/>
        <p:txBody>
          <a:bodyPr/>
          <a:lstStyle/>
          <a:p>
            <a:fld id="{5B705D5A-21AE-4721-B97D-4FF67A45AA7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a:t>
            </a:r>
            <a:r>
              <a:rPr lang="en-US" baseline="0" dirty="0" smtClean="0"/>
              <a:t> LAC, there are approximately 61,700 PLWH</a:t>
            </a:r>
          </a:p>
          <a:p>
            <a:pPr>
              <a:buFontTx/>
              <a:buChar char="-"/>
            </a:pPr>
            <a:r>
              <a:rPr lang="en-US" baseline="0" dirty="0" smtClean="0"/>
              <a:t>79% (48,450) are diagnosed; 21% are unaware of their HIV infection</a:t>
            </a:r>
          </a:p>
          <a:p>
            <a:pPr>
              <a:buFontTx/>
              <a:buChar char="-"/>
            </a:pPr>
            <a:r>
              <a:rPr lang="en-US" baseline="0" dirty="0" smtClean="0"/>
              <a:t>44% (27,396) were linked into care. </a:t>
            </a:r>
          </a:p>
          <a:p>
            <a:pPr>
              <a:buFontTx/>
              <a:buChar char="-"/>
            </a:pPr>
            <a:r>
              <a:rPr lang="en-US" baseline="0" dirty="0" smtClean="0"/>
              <a:t>35% (21,797) retained in care. Retained in care defined as 2 or more VL at least 90 days apart during 2009</a:t>
            </a:r>
          </a:p>
          <a:p>
            <a:pPr>
              <a:buFontTx/>
              <a:buChar char="-"/>
            </a:pPr>
            <a:r>
              <a:rPr lang="en-US" baseline="0" dirty="0" smtClean="0"/>
              <a:t> ART coverage within LAC is currently unknown</a:t>
            </a:r>
          </a:p>
          <a:p>
            <a:pPr>
              <a:buFontTx/>
              <a:buChar char="-"/>
            </a:pPr>
            <a:r>
              <a:rPr lang="en-US" baseline="0" dirty="0" smtClean="0"/>
              <a:t>26% (16,016) of PLWH in LAC had an undetectable viral load 2009-2010</a:t>
            </a:r>
          </a:p>
          <a:p>
            <a:pPr>
              <a:buFontTx/>
              <a:buChar char="-"/>
            </a:pPr>
            <a:endParaRPr lang="en-US" baseline="0" dirty="0" smtClean="0"/>
          </a:p>
          <a:p>
            <a:pPr>
              <a:buFontTx/>
              <a:buNone/>
            </a:pPr>
            <a:r>
              <a:rPr lang="en-US" u="sng" baseline="0" dirty="0" smtClean="0"/>
              <a:t>Additional notes:</a:t>
            </a:r>
          </a:p>
          <a:p>
            <a:pPr>
              <a:buFontTx/>
              <a:buChar char="-"/>
            </a:pPr>
            <a:r>
              <a:rPr lang="en-US" baseline="0" dirty="0" smtClean="0"/>
              <a:t>Linked to care is defined as having at least 1 VL between 2009-2010.  Note, this excludes newly HIV diagnosed in 2009  or later as they may still be in the process of linking to care.</a:t>
            </a:r>
          </a:p>
          <a:p>
            <a:pPr>
              <a:buFontTx/>
              <a:buChar char="-"/>
            </a:pPr>
            <a:endParaRPr lang="en-US" dirty="0"/>
          </a:p>
        </p:txBody>
      </p:sp>
      <p:sp>
        <p:nvSpPr>
          <p:cNvPr id="4" name="Slide Number Placeholder 3"/>
          <p:cNvSpPr>
            <a:spLocks noGrp="1"/>
          </p:cNvSpPr>
          <p:nvPr>
            <p:ph type="sldNum" sz="quarter" idx="10"/>
          </p:nvPr>
        </p:nvSpPr>
        <p:spPr/>
        <p:txBody>
          <a:bodyPr/>
          <a:lstStyle/>
          <a:p>
            <a:fld id="{9AB693ED-5FD5-414B-B0CF-7DC83CB46614}"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1057"/>
              </a:spcAft>
            </a:pPr>
            <a:r>
              <a:rPr lang="en-US" sz="1300" dirty="0" smtClean="0">
                <a:cs typeface="Arial" charset="0"/>
              </a:rPr>
              <a:t>Two or more afflictions, interacting synergistically, contributing to excess burden of disease in a population</a:t>
            </a:r>
          </a:p>
          <a:p>
            <a:pPr eaLnBrk="1" hangingPunct="1">
              <a:spcAft>
                <a:spcPts val="1057"/>
              </a:spcAft>
            </a:pPr>
            <a:r>
              <a:rPr lang="en-US" sz="1300" dirty="0" smtClean="0">
                <a:cs typeface="Arial" charset="0"/>
              </a:rPr>
              <a:t>Linked epidemics, interacting epidemics, connected epidemics, co-occurring epidemics, co-morbidities, and clusters of health-related crises</a:t>
            </a:r>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A4D3720-064B-4849-80D3-94C6FC722FC8}" type="slidenum">
              <a:rPr lang="en-US" smtClean="0"/>
              <a:pPr/>
              <a:t>19</a:t>
            </a:fld>
            <a:endParaRPr lang="en-US" dirty="0" smtClean="0"/>
          </a:p>
        </p:txBody>
      </p:sp>
      <p:sp>
        <p:nvSpPr>
          <p:cNvPr id="48131" name="Rectangle 7"/>
          <p:cNvSpPr txBox="1">
            <a:spLocks noGrp="1" noChangeArrowheads="1"/>
          </p:cNvSpPr>
          <p:nvPr/>
        </p:nvSpPr>
        <p:spPr bwMode="auto">
          <a:xfrm>
            <a:off x="4141894" y="9144477"/>
            <a:ext cx="3186853" cy="471726"/>
          </a:xfrm>
          <a:prstGeom prst="rect">
            <a:avLst/>
          </a:prstGeom>
          <a:noFill/>
          <a:ln w="9525">
            <a:noFill/>
            <a:miter lim="800000"/>
            <a:headEnd/>
            <a:tailEnd/>
          </a:ln>
        </p:spPr>
        <p:txBody>
          <a:bodyPr lIns="94823" tIns="47412" rIns="94823" bIns="47412" anchor="b"/>
          <a:lstStyle/>
          <a:p>
            <a:pPr algn="r" defTabSz="946474" eaLnBrk="0" hangingPunct="0"/>
            <a:fld id="{60E5B8EA-4342-4ABE-A7BD-5EC6787D2B42}" type="slidenum">
              <a:rPr lang="en-US" sz="1300">
                <a:latin typeface="Times New Roman" pitchFamily="18" charset="0"/>
              </a:rPr>
              <a:pPr algn="r" defTabSz="946474" eaLnBrk="0" hangingPunct="0"/>
              <a:t>19</a:t>
            </a:fld>
            <a:endParaRPr lang="en-US" sz="1300" dirty="0">
              <a:latin typeface="Times New Roman" pitchFamily="18"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lIns="94823" tIns="47412" rIns="94823" bIns="47412"/>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626CD8B-F373-4B42-9C0A-17FE86BA4FB9}" type="slidenum">
              <a:rPr lang="en-US"/>
              <a:pPr/>
              <a:t>21</a:t>
            </a:fld>
            <a:endParaRPr lang="en-US"/>
          </a:p>
        </p:txBody>
      </p:sp>
      <p:sp>
        <p:nvSpPr>
          <p:cNvPr id="103427" name="Rectangle 2"/>
          <p:cNvSpPr>
            <a:spLocks noGrp="1" noRot="1" noChangeAspect="1" noChangeArrowheads="1" noTextEdit="1"/>
          </p:cNvSpPr>
          <p:nvPr>
            <p:ph type="sldImg"/>
          </p:nvPr>
        </p:nvSpPr>
        <p:spPr>
          <a:xfrm>
            <a:off x="1258888" y="722313"/>
            <a:ext cx="4799012" cy="3598862"/>
          </a:xfrm>
          <a:ln/>
        </p:spPr>
      </p:sp>
      <p:sp>
        <p:nvSpPr>
          <p:cNvPr id="103428" name="Rectangle 3"/>
          <p:cNvSpPr>
            <a:spLocks noGrp="1" noChangeArrowheads="1"/>
          </p:cNvSpPr>
          <p:nvPr>
            <p:ph type="body" idx="1"/>
          </p:nvPr>
        </p:nvSpPr>
        <p:spPr>
          <a:xfrm>
            <a:off x="975692" y="4559588"/>
            <a:ext cx="5363818" cy="4320211"/>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2F29018-01C5-47B9-B878-0D1B97E5EF15}" type="slidenum">
              <a:rPr lang="en-US" smtClean="0"/>
              <a:pPr/>
              <a:t>22</a:t>
            </a:fld>
            <a:endParaRPr lang="en-US" dirty="0" smtClean="0"/>
          </a:p>
        </p:txBody>
      </p:sp>
      <p:sp>
        <p:nvSpPr>
          <p:cNvPr id="59395" name="Rectangle 7"/>
          <p:cNvSpPr txBox="1">
            <a:spLocks noGrp="1" noChangeArrowheads="1"/>
          </p:cNvSpPr>
          <p:nvPr/>
        </p:nvSpPr>
        <p:spPr bwMode="auto">
          <a:xfrm>
            <a:off x="4141894" y="9144477"/>
            <a:ext cx="3186853" cy="471726"/>
          </a:xfrm>
          <a:prstGeom prst="rect">
            <a:avLst/>
          </a:prstGeom>
          <a:noFill/>
          <a:ln w="9525">
            <a:noFill/>
            <a:miter lim="800000"/>
            <a:headEnd/>
            <a:tailEnd/>
          </a:ln>
        </p:spPr>
        <p:txBody>
          <a:bodyPr lIns="94823" tIns="47412" rIns="94823" bIns="47412" anchor="b"/>
          <a:lstStyle/>
          <a:p>
            <a:pPr algn="r" defTabSz="946474" eaLnBrk="0" hangingPunct="0"/>
            <a:fld id="{C4221D16-1BE8-4AFC-AB33-9D2C355A3F79}" type="slidenum">
              <a:rPr lang="en-US" sz="1300">
                <a:latin typeface="Times New Roman" pitchFamily="18" charset="0"/>
              </a:rPr>
              <a:pPr algn="r" defTabSz="946474" eaLnBrk="0" hangingPunct="0"/>
              <a:t>22</a:t>
            </a:fld>
            <a:endParaRPr lang="en-US" sz="1300" dirty="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lIns="94823" tIns="47412" rIns="94823" bIns="47412"/>
          <a:lstStyle/>
          <a:p>
            <a:r>
              <a:rPr lang="en-US" dirty="0" smtClean="0"/>
              <a:t>E7 update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1E4170F-65C4-4451-8509-029FD5C014CF}" type="slidenum">
              <a:rPr lang="en-US" smtClean="0"/>
              <a:pPr/>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7D60F2B-4718-45B0-B5A4-3B083DC00630}"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B8F3A6-E08C-4DBA-94D5-A5CF79564445}"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a:t>
            </a:r>
            <a:r>
              <a:rPr lang="en-US" baseline="0" dirty="0" smtClean="0"/>
              <a:t> increased significantly with the introduction of routine screening in 2009-10, and will further increase in 2011-12 with the implementation of “New Directions in HIV Testing” as part of the National HIV/AIDS Strategy (NHAS).</a:t>
            </a:r>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pPr/>
              <a:t>29</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724BC7-8317-4E9B-B76D-A622AAB1DD81}"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solidFill>
                  <a:prstClr val="black"/>
                </a:solidFill>
              </a:rPr>
              <a:pPr/>
              <a:t>31</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solidFill>
                  <a:prstClr val="black"/>
                </a:solidFill>
              </a:rPr>
              <a:pPr/>
              <a:t>32</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solidFill>
                  <a:prstClr val="black"/>
                </a:solidFill>
              </a:rPr>
              <a:pPr/>
              <a:t>33</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1E4170F-65C4-4451-8509-029FD5C014CF}"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10D8D39-910E-48EF-8133-A178E741EBB1}" type="slidenum">
              <a:rPr lang="en-US" smtClean="0"/>
              <a:pPr/>
              <a:t>34</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1" dirty="0" smtClean="0"/>
              <a:t>This is an optional map slide.</a:t>
            </a:r>
            <a:r>
              <a:rPr lang="en-US" dirty="0" smtClean="0"/>
              <a:t>  This map was developed from the HIV Epidemiology Program’s Semi Annual Surveillance Report and shows AIDS cases identified in CY2007 by Health District.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solidFill>
                  <a:prstClr val="black"/>
                </a:solidFill>
              </a:rPr>
              <a:pPr/>
              <a:t>35</a:t>
            </a:fld>
            <a:endParaRPr lang="en-US" dirty="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solidFill>
                  <a:prstClr val="black"/>
                </a:solidFill>
              </a:rPr>
              <a:pPr/>
              <a:t>36</a:t>
            </a:fld>
            <a:endParaRPr lang="en-US" dirty="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solidFill>
                  <a:prstClr val="black"/>
                </a:solidFill>
              </a:rPr>
              <a:pPr/>
              <a:t>37</a:t>
            </a:fld>
            <a:endParaRPr lang="en-US" dirty="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solidFill>
                  <a:prstClr val="black"/>
                </a:solidFill>
              </a:rPr>
              <a:pPr/>
              <a:t>38</a:t>
            </a:fld>
            <a:endParaRPr lang="en-US" dirty="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solidFill>
                  <a:prstClr val="black"/>
                </a:solidFill>
              </a:rPr>
              <a:pPr/>
              <a:t>39</a:t>
            </a:fld>
            <a:endParaRPr lang="en-US" dirty="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a:t>
            </a:r>
            <a:r>
              <a:rPr lang="en-US" baseline="0" dirty="0" smtClean="0"/>
              <a:t> 2009 there were 41,059 PLWH</a:t>
            </a:r>
          </a:p>
          <a:p>
            <a:pPr>
              <a:buFontTx/>
              <a:buChar char="-"/>
            </a:pPr>
            <a:r>
              <a:rPr lang="en-US" baseline="0" dirty="0" smtClean="0"/>
              <a:t>Of those diagnosed PLWH, 67% (27,396) were in care in 2009 (had at least 1 VL reported to HIV surveillance). </a:t>
            </a:r>
          </a:p>
          <a:p>
            <a:pPr>
              <a:buFontTx/>
              <a:buChar char="-"/>
            </a:pPr>
            <a:r>
              <a:rPr lang="en-US" baseline="0" dirty="0" smtClean="0"/>
              <a:t>Of the 27,396 clients in care, 80% (21,797) were retained in care. Retained in care defined as 2 or more VL at least 90 days apart during 2009</a:t>
            </a:r>
          </a:p>
          <a:p>
            <a:pPr>
              <a:buFontTx/>
              <a:buChar char="-"/>
            </a:pPr>
            <a:r>
              <a:rPr lang="en-US" baseline="0" dirty="0" smtClean="0"/>
              <a:t> ART coverage within LAC is currently unknown</a:t>
            </a:r>
          </a:p>
          <a:p>
            <a:pPr>
              <a:buFontTx/>
              <a:buChar char="-"/>
            </a:pPr>
            <a:r>
              <a:rPr lang="en-US" baseline="0" dirty="0" smtClean="0"/>
              <a:t>58% (16,016) of PLWH in care in LAC had an undetectable viral load 2009-2010</a:t>
            </a:r>
          </a:p>
          <a:p>
            <a:pPr>
              <a:buFontTx/>
              <a:buChar char="-"/>
            </a:pPr>
            <a:endParaRPr lang="en-US" baseline="0" dirty="0" smtClean="0"/>
          </a:p>
          <a:p>
            <a:pPr>
              <a:buFontTx/>
              <a:buNone/>
            </a:pPr>
            <a:r>
              <a:rPr lang="en-US" u="sng" baseline="0" dirty="0" smtClean="0"/>
              <a:t>Additional notes:</a:t>
            </a:r>
          </a:p>
          <a:p>
            <a:pPr>
              <a:buFontTx/>
              <a:buChar char="-"/>
            </a:pPr>
            <a:r>
              <a:rPr lang="en-US" baseline="0" dirty="0" smtClean="0"/>
              <a:t>In care is defined as having at least 1 VL between 2009-2010.  Note, this excludes newly HIV diagnosed in 2009  or later as they may still be in the process of linking to care.</a:t>
            </a:r>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AB693ED-5FD5-414B-B0CF-7DC83CB46614}"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In Calendar year (CY 2009), there were 18,345 PLWHA in RW System of Care.</a:t>
            </a:r>
          </a:p>
          <a:p>
            <a:pPr>
              <a:buFontTx/>
              <a:buChar char="-"/>
            </a:pPr>
            <a:r>
              <a:rPr lang="en-US" baseline="0" dirty="0" smtClean="0"/>
              <a:t> of whom  12,752 (70% ) were in medical care (defined as having at least 1 medical outpatient visit and a VL within CY 2009)</a:t>
            </a:r>
          </a:p>
          <a:p>
            <a:r>
              <a:rPr lang="en-US" baseline="0" dirty="0" smtClean="0"/>
              <a:t>- Of those who were in medical care, as defined earlier, 90% (11,424) were on ART</a:t>
            </a:r>
          </a:p>
          <a:p>
            <a:r>
              <a:rPr lang="en-US" baseline="0" dirty="0" smtClean="0"/>
              <a:t>- 74% (9,412) were retained in medical care (2 or more visits at least 3 months apart) in 2009</a:t>
            </a:r>
          </a:p>
          <a:p>
            <a:r>
              <a:rPr lang="en-US" baseline="0" dirty="0" smtClean="0"/>
              <a:t>-</a:t>
            </a:r>
            <a:r>
              <a:rPr lang="en-US" b="1" baseline="0" dirty="0" smtClean="0"/>
              <a:t>65%</a:t>
            </a:r>
            <a:r>
              <a:rPr lang="en-US" baseline="0" dirty="0" smtClean="0"/>
              <a:t> (8,247) had an undetectable VL in comparison to 58% LAC county-wide known PLWH in care. </a:t>
            </a:r>
          </a:p>
          <a:p>
            <a:r>
              <a:rPr lang="en-US" b="1" baseline="0" dirty="0" smtClean="0"/>
              <a:t>- Note: among RW clients in medical care and on ART, 72% (8,247/11,424) have an undetectable VL.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B693ED-5FD5-414B-B0CF-7DC83CB46614}"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In Calendar year 20, there were 19,228 PLWHA (includes CIC (number may have gone up – number from June 2011)) in RW System of Care.</a:t>
            </a:r>
          </a:p>
          <a:p>
            <a:pPr>
              <a:buFontTx/>
              <a:buChar char="-"/>
            </a:pPr>
            <a:r>
              <a:rPr lang="en-US" baseline="0" dirty="0" smtClean="0"/>
              <a:t> of whom  14,753 (</a:t>
            </a:r>
            <a:r>
              <a:rPr lang="en-US" baseline="0" dirty="0" smtClean="0">
                <a:solidFill>
                  <a:srgbClr val="FF0000"/>
                </a:solidFill>
              </a:rPr>
              <a:t>76.7%</a:t>
            </a:r>
            <a:r>
              <a:rPr lang="en-US" baseline="0" dirty="0" smtClean="0"/>
              <a:t> ) were in medical care (defined as having at least 1 medical outpatient visit and a VL within YR20)</a:t>
            </a:r>
          </a:p>
          <a:p>
            <a:r>
              <a:rPr lang="en-US" baseline="0" dirty="0" smtClean="0"/>
              <a:t>- Of those who were in medical care, as defined earlier, 89.5% (13,201) were on ART</a:t>
            </a:r>
          </a:p>
          <a:p>
            <a:r>
              <a:rPr lang="en-US" baseline="0" dirty="0" smtClean="0"/>
              <a:t>- 86.5% (12,763) were retained in medical care (2 or more visits at least 3 months apart) in year 20 out of those in medical care.</a:t>
            </a:r>
          </a:p>
          <a:p>
            <a:r>
              <a:rPr lang="en-US" baseline="0" dirty="0" smtClean="0"/>
              <a:t>-</a:t>
            </a:r>
            <a:r>
              <a:rPr lang="en-US" b="1" baseline="0" dirty="0" smtClean="0"/>
              <a:t>74.6%</a:t>
            </a:r>
            <a:r>
              <a:rPr lang="en-US" baseline="0" dirty="0" smtClean="0"/>
              <a:t> (11,008) had an undetectable VL in comparison to </a:t>
            </a:r>
            <a:r>
              <a:rPr lang="en-US" i="1" u="sng" baseline="0" dirty="0" smtClean="0">
                <a:solidFill>
                  <a:srgbClr val="FF0000"/>
                </a:solidFill>
              </a:rPr>
              <a:t>58% LAC county-wide known PLWH in care.</a:t>
            </a:r>
            <a:r>
              <a:rPr lang="en-US" baseline="0" dirty="0" smtClean="0">
                <a:solidFill>
                  <a:srgbClr val="FF0000"/>
                </a:solidFill>
              </a:rPr>
              <a:t> </a:t>
            </a:r>
          </a:p>
          <a:p>
            <a:r>
              <a:rPr lang="en-US" b="1" baseline="0" dirty="0" smtClean="0"/>
              <a:t>- Note: among RW clients in medical care and on ART, 83% (11,008/13,201) have an undetectable VL.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B693ED-5FD5-414B-B0CF-7DC83CB46614}"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solidFill>
                  <a:prstClr val="black"/>
                </a:solidFill>
              </a:rPr>
              <a:pPr/>
              <a:t>4</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b="1" dirty="0" smtClean="0"/>
              <a:t>(Optional slide)</a:t>
            </a:r>
            <a:r>
              <a:rPr lang="en-US" b="0" dirty="0" smtClean="0"/>
              <a:t>: This</a:t>
            </a:r>
            <a:r>
              <a:rPr lang="en-US" b="0" baseline="0" dirty="0" smtClean="0"/>
              <a:t> slide shows Los Angeles County in comparison with the State of California.  We are 2.6% of the state’s land area, 26.6% of the population, and 46.1% of the estimated living HIV/AIDS cases as of January 1, 2011.</a:t>
            </a:r>
            <a:endParaRPr lang="en-US"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B8D53720-1E54-4F93-9A66-C6153AD21BCF}" type="slidenum">
              <a:rPr lang="en-US" smtClean="0">
                <a:ea typeface="ＭＳ Ｐゴシック" charset="-128"/>
              </a:rPr>
              <a:pPr/>
              <a:t>45</a:t>
            </a:fld>
            <a:endParaRPr lang="en-US" dirty="0"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3413BB7-1028-43A8-80FD-341D29F39E8C}" type="slidenum">
              <a:rPr lang="en-US">
                <a:solidFill>
                  <a:prstClr val="black"/>
                </a:solidFill>
              </a:rPr>
              <a:pPr/>
              <a:t>46</a:t>
            </a:fld>
            <a:endParaRPr 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E07EE2-A039-44E2-B855-3EA317D7C916}" type="slidenum">
              <a:rPr lang="en-US" smtClean="0"/>
              <a:pPr/>
              <a:t>48</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50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51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p:spPr>
        <p:txBody>
          <a:bodyPr/>
          <a:lstStyle/>
          <a:p>
            <a:r>
              <a:rPr lang="en-US" dirty="0" smtClean="0"/>
              <a:t>- * This is ultimately the client’s choice, and should not be mistaken as coercion into care. Patients should be evaluated for their readiness to initiate treatment and linked to needed services that will support them to take medications, if they wish.  HIV-positive people should also be counseled that, in addition to improving their HIV health outcomes, treatment combined with safe behaviors can support them in their efforts to avoid transmitting HIV to others.</a:t>
            </a:r>
          </a:p>
        </p:txBody>
      </p:sp>
      <p:sp>
        <p:nvSpPr>
          <p:cNvPr id="98308" name="Slide Number Placeholder 3"/>
          <p:cNvSpPr>
            <a:spLocks noGrp="1"/>
          </p:cNvSpPr>
          <p:nvPr>
            <p:ph type="sldNum" sz="quarter" idx="5"/>
          </p:nvPr>
        </p:nvSpPr>
        <p:spPr>
          <a:noFill/>
        </p:spPr>
        <p:txBody>
          <a:bodyPr/>
          <a:lstStyle/>
          <a:p>
            <a:fld id="{F18DD794-8CE7-4554-9063-3DD5A282263D}" type="slidenum">
              <a:rPr lang="en-US"/>
              <a:pPr/>
              <a:t>53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r>
              <a:rPr lang="en-US" b="1" smtClean="0"/>
              <a:t>(Optional slide)</a:t>
            </a:r>
            <a:r>
              <a:rPr lang="en-US" smtClean="0"/>
              <a:t>: With over 4,000 square miles, Los Angeles County is larger than San Francisco (City and County), The District of Columbia, Philadelphia, Houston, Chicago, and all 5 boroughs of New York City combined.</a:t>
            </a:r>
          </a:p>
        </p:txBody>
      </p:sp>
      <p:sp>
        <p:nvSpPr>
          <p:cNvPr id="73732" name="Slide Number Placeholder 3"/>
          <p:cNvSpPr>
            <a:spLocks noGrp="1"/>
          </p:cNvSpPr>
          <p:nvPr>
            <p:ph type="sldNum" sz="quarter" idx="5"/>
          </p:nvPr>
        </p:nvSpPr>
        <p:spPr>
          <a:noFill/>
        </p:spPr>
        <p:txBody>
          <a:bodyPr/>
          <a:lstStyle/>
          <a:p>
            <a:fld id="{529DDA25-2163-F84A-90E4-F98BE85A6662}"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54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55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56</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buFontTx/>
              <a:buChar char="-"/>
            </a:pPr>
            <a:r>
              <a:rPr lang="en-US" dirty="0" smtClean="0"/>
              <a:t>This is phase 1 of a potential two-phase initiative:</a:t>
            </a:r>
          </a:p>
          <a:p>
            <a:pPr>
              <a:buFontTx/>
              <a:buChar char="-"/>
            </a:pPr>
            <a:r>
              <a:rPr lang="en-US" dirty="0" smtClean="0"/>
              <a:t>Phase 1 – planning and implementation (1 year project period) – 12 MSAs</a:t>
            </a:r>
          </a:p>
          <a:p>
            <a:pPr>
              <a:buFontTx/>
              <a:buChar char="-"/>
            </a:pPr>
            <a:r>
              <a:rPr lang="en-US" dirty="0" smtClean="0"/>
              <a:t>Phase 2 – implementation and evaluation (2 year project period)  this will be a competitive application funding up to 2 MSAs</a:t>
            </a:r>
          </a:p>
        </p:txBody>
      </p:sp>
      <p:sp>
        <p:nvSpPr>
          <p:cNvPr id="70660" name="Slide Number Placeholder 3"/>
          <p:cNvSpPr>
            <a:spLocks noGrp="1"/>
          </p:cNvSpPr>
          <p:nvPr>
            <p:ph type="sldNum" sz="quarter" idx="5"/>
          </p:nvPr>
        </p:nvSpPr>
        <p:spPr>
          <a:noFill/>
        </p:spPr>
        <p:txBody>
          <a:bodyPr/>
          <a:lstStyle/>
          <a:p>
            <a:fld id="{AD845890-A523-481C-ADB1-79CA13E88B4D}" type="slidenum">
              <a:rPr lang="en-US" smtClean="0"/>
              <a:pPr/>
              <a:t>57</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buFontTx/>
              <a:buChar char="-"/>
            </a:pPr>
            <a:r>
              <a:rPr lang="en-US" dirty="0" smtClean="0"/>
              <a:t>This is phase 1 of a potential two-phase initiative:</a:t>
            </a:r>
          </a:p>
          <a:p>
            <a:pPr>
              <a:buFontTx/>
              <a:buChar char="-"/>
            </a:pPr>
            <a:r>
              <a:rPr lang="en-US" dirty="0" smtClean="0"/>
              <a:t>Phase 1 – planning and implementation (1 year project period) – 12 MSAs</a:t>
            </a:r>
          </a:p>
          <a:p>
            <a:pPr>
              <a:buFontTx/>
              <a:buChar char="-"/>
            </a:pPr>
            <a:r>
              <a:rPr lang="en-US" dirty="0" smtClean="0"/>
              <a:t>Phase 2 – implementation and evaluation (2 year project period)  this will be a competitive application funding up to 2 MSAs</a:t>
            </a:r>
          </a:p>
        </p:txBody>
      </p:sp>
      <p:sp>
        <p:nvSpPr>
          <p:cNvPr id="71684" name="Slide Number Placeholder 3"/>
          <p:cNvSpPr>
            <a:spLocks noGrp="1"/>
          </p:cNvSpPr>
          <p:nvPr>
            <p:ph type="sldNum" sz="quarter" idx="5"/>
          </p:nvPr>
        </p:nvSpPr>
        <p:spPr>
          <a:noFill/>
        </p:spPr>
        <p:txBody>
          <a:bodyPr/>
          <a:lstStyle/>
          <a:p>
            <a:fld id="{237BAC7B-76EC-4499-BEED-5B8653577AF0}" type="slidenum">
              <a:rPr lang="en-US" smtClean="0"/>
              <a:pPr/>
              <a:t>58</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a:buFontTx/>
              <a:buChar char="-"/>
            </a:pPr>
            <a:r>
              <a:rPr lang="en-US" dirty="0" smtClean="0"/>
              <a:t>Examples of the list of required strategies: routine testing, targeted testing, PEP, condom distribution, needle exchange programs.</a:t>
            </a:r>
          </a:p>
          <a:p>
            <a:pPr>
              <a:buFontTx/>
              <a:buChar char="-"/>
            </a:pPr>
            <a:r>
              <a:rPr lang="en-US" dirty="0" smtClean="0"/>
              <a:t> required and recommended strategies involve testing, linkage to care and retention in care activities.</a:t>
            </a:r>
          </a:p>
        </p:txBody>
      </p:sp>
      <p:sp>
        <p:nvSpPr>
          <p:cNvPr id="72708" name="Slide Number Placeholder 3"/>
          <p:cNvSpPr>
            <a:spLocks noGrp="1"/>
          </p:cNvSpPr>
          <p:nvPr>
            <p:ph type="sldNum" sz="quarter" idx="5"/>
          </p:nvPr>
        </p:nvSpPr>
        <p:spPr>
          <a:noFill/>
        </p:spPr>
        <p:txBody>
          <a:bodyPr/>
          <a:lstStyle/>
          <a:p>
            <a:fld id="{364AB4AB-B95E-4307-B4D9-401F88EB1587}" type="slidenum">
              <a:rPr lang="en-US" smtClean="0"/>
              <a:pPr/>
              <a:t>59</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integration of programs</a:t>
            </a:r>
            <a:r>
              <a:rPr lang="en-US" baseline="0" dirty="0" smtClean="0"/>
              <a:t> is intended to reduce duplication of services, maximize all available resources, and see clients holistically rather than through the disparate lenses of disease prevention and treatment. Integration activities are expected to become finalized within the next 18 months.</a:t>
            </a:r>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solidFill>
                  <a:prstClr val="black"/>
                </a:solidFill>
              </a:rPr>
              <a:pPr/>
              <a:t>6</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defTabSz="966612" eaLnBrk="1" fontAlgn="auto" hangingPunct="1">
              <a:spcBef>
                <a:spcPts val="0"/>
              </a:spcBef>
              <a:spcAft>
                <a:spcPts val="0"/>
              </a:spcAft>
              <a:defRPr/>
            </a:pPr>
            <a:r>
              <a:rPr lang="en-US" b="0" dirty="0" smtClean="0"/>
              <a:t>Los</a:t>
            </a:r>
            <a:r>
              <a:rPr lang="en-US" b="0" baseline="0" dirty="0" smtClean="0"/>
              <a:t> Angeles County is the most populous in the United States with 9.8 million residents.  The County is diverse in both it’s people and geography.  There is no one majority racial/ethnic group and the County’s geography consists of urban, suburban, and rural areas divided by several mountain ranges.</a:t>
            </a:r>
            <a:endParaRPr lang="en-US" b="0" dirty="0" smtClean="0"/>
          </a:p>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64</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65</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66</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67</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68</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integration of programs</a:t>
            </a:r>
            <a:r>
              <a:rPr lang="en-US" baseline="0" dirty="0" smtClean="0"/>
              <a:t> is intended to reduce duplication of services, maximize all available resources, and see clients holistically rather than through the disparate lenses of disease prevention and treatment. Integration activities are expected to become finalized within the next 18 months.</a:t>
            </a:r>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69</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70</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71</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72</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73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p>
        </p:txBody>
      </p:sp>
      <p:sp>
        <p:nvSpPr>
          <p:cNvPr id="14340" name="Slide Number Placeholder 3"/>
          <p:cNvSpPr>
            <a:spLocks noGrp="1"/>
          </p:cNvSpPr>
          <p:nvPr>
            <p:ph type="sldNum" sz="quarter" idx="5"/>
          </p:nvPr>
        </p:nvSpPr>
        <p:spPr>
          <a:noFill/>
        </p:spPr>
        <p:txBody>
          <a:bodyPr/>
          <a:lstStyle/>
          <a:p>
            <a:fld id="{5123BD98-628A-48FF-8F51-1C61FD27EF15}" type="slidenum">
              <a:rPr lang="en-US" smtClean="0"/>
              <a:pPr/>
              <a:t>74</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smtClean="0"/>
              <a:t>Explain that LA County was part of an old health initiative also called HWLA. New initiative started on July 1, 2011.</a:t>
            </a:r>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75</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76</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77</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smtClean="0"/>
              <a:t>Labs:</a:t>
            </a:r>
          </a:p>
          <a:p>
            <a:r>
              <a:rPr lang="en-US" smtClean="0"/>
              <a:t>VL Resistance Testing: Public Health Lab Ryan White Funded</a:t>
            </a:r>
          </a:p>
          <a:p>
            <a:r>
              <a:rPr lang="en-US" smtClean="0"/>
              <a:t>Some labs done in house as part of HWLA contract</a:t>
            </a:r>
          </a:p>
          <a:p>
            <a:r>
              <a:rPr lang="en-US" smtClean="0"/>
              <a:t>Some labs done as part of medical specialty ref.</a:t>
            </a:r>
          </a:p>
        </p:txBody>
      </p:sp>
      <p:sp>
        <p:nvSpPr>
          <p:cNvPr id="16388" name="Slide Number Placeholder 3"/>
          <p:cNvSpPr>
            <a:spLocks noGrp="1"/>
          </p:cNvSpPr>
          <p:nvPr>
            <p:ph type="sldNum" sz="quarter" idx="5"/>
          </p:nvPr>
        </p:nvSpPr>
        <p:spPr>
          <a:noFill/>
        </p:spPr>
        <p:txBody>
          <a:bodyPr/>
          <a:lstStyle/>
          <a:p>
            <a:fld id="{36528D8D-5FFA-4F00-A434-958FC4B8C623}" type="slidenum">
              <a:rPr lang="en-US" smtClean="0"/>
              <a:pPr/>
              <a:t>78</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79</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80</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2014 (2 years)</a:t>
            </a:r>
          </a:p>
        </p:txBody>
      </p:sp>
      <p:sp>
        <p:nvSpPr>
          <p:cNvPr id="17412" name="Slide Number Placeholder 3"/>
          <p:cNvSpPr>
            <a:spLocks noGrp="1"/>
          </p:cNvSpPr>
          <p:nvPr>
            <p:ph type="sldNum" sz="quarter" idx="5"/>
          </p:nvPr>
        </p:nvSpPr>
        <p:spPr>
          <a:noFill/>
        </p:spPr>
        <p:txBody>
          <a:bodyPr/>
          <a:lstStyle/>
          <a:p>
            <a:fld id="{0FA8F963-A85E-4488-BAA2-92520483873A}" type="slidenum">
              <a:rPr lang="en-US" smtClean="0"/>
              <a:pPr/>
              <a:t>81</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F3A1D4B8-5C43-45F8-B28A-B48E3597E8C6}" type="slidenum">
              <a:rPr lang="en-US" smtClean="0"/>
              <a:pPr/>
              <a:t>82</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83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84</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85</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86</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87</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698CCC-B364-44D1-AC76-E042856F33D6}" type="slidenum">
              <a:rPr lang="en-US"/>
              <a:pPr>
                <a:defRPr/>
              </a:pPr>
              <a:t>88</a:t>
            </a:fld>
            <a:endParaRPr lang="en-US" dirty="0"/>
          </a:p>
        </p:txBody>
      </p:sp>
      <p:sp>
        <p:nvSpPr>
          <p:cNvPr id="47106" name="Rectangle 2"/>
          <p:cNvSpPr>
            <a:spLocks noGrp="1" noRot="1" noChangeAspect="1" noChangeArrowheads="1" noTextEdit="1"/>
          </p:cNvSpPr>
          <p:nvPr>
            <p:ph type="sldImg"/>
          </p:nvPr>
        </p:nvSpPr>
        <p:spPr bwMode="auto">
          <a:xfrm>
            <a:off x="1271588" y="714375"/>
            <a:ext cx="4773612" cy="3579813"/>
          </a:xfrm>
          <a:noFill/>
          <a:ln>
            <a:solidFill>
              <a:srgbClr val="000000"/>
            </a:solidFill>
            <a:miter lim="800000"/>
            <a:headEnd/>
            <a:tailEnd/>
          </a:ln>
        </p:spPr>
      </p:sp>
      <p:sp>
        <p:nvSpPr>
          <p:cNvPr id="47107" name="Rectangle 3"/>
          <p:cNvSpPr>
            <a:spLocks noGrp="1" noChangeArrowheads="1"/>
          </p:cNvSpPr>
          <p:nvPr>
            <p:ph type="body" idx="1"/>
          </p:nvPr>
        </p:nvSpPr>
        <p:spPr bwMode="auto">
          <a:xfrm>
            <a:off x="975360" y="4532235"/>
            <a:ext cx="5364480" cy="4375546"/>
          </a:xfrm>
          <a:noFill/>
        </p:spPr>
        <p:txBody>
          <a:bodyPr wrap="square" numCol="1" anchor="t" anchorCtr="0" compatLnSpc="1">
            <a:prstTxWarp prst="textNoShape">
              <a:avLst/>
            </a:prstTxWarp>
          </a:bodyPr>
          <a:lstStyle/>
          <a:p>
            <a:pPr defTabSz="966612" eaLnBrk="1" fontAlgn="auto" hangingPunct="1">
              <a:spcBef>
                <a:spcPts val="0"/>
              </a:spcBef>
              <a:spcAft>
                <a:spcPts val="0"/>
              </a:spcAft>
              <a:defRPr/>
            </a:pPr>
            <a:r>
              <a:rPr lang="en-US" dirty="0" smtClean="0"/>
              <a:t>- </a:t>
            </a:r>
            <a:r>
              <a:rPr lang="en-US" sz="1300" b="1" dirty="0" smtClean="0">
                <a:latin typeface="+mn-lt"/>
              </a:rPr>
              <a:t>A total of  2,911  HIV positive reported to STD Program for PS in 2009, 1,032 (36%) had HIV and syphilis co-infection; 445 (15%) had HIV and Chlamydia co-infection;400 (14%) had HIV and Gonorrhea co-infection; 105 (4%) had HIV, Chlamydia and Gonorrhea co-infection; 66 (2%) had HIV, Chlamydia and syphilis co-infection, 42 (1.4%) had HIV, syphilis and Gonorrhea co-infection; and 34 (1.2%) had all HIV, Chlamydia, Gonorrhea, and syphilis co-infection.</a:t>
            </a:r>
          </a:p>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58888" y="720725"/>
            <a:ext cx="4800600" cy="3600450"/>
          </a:xfrm>
          <a:ln/>
        </p:spPr>
      </p:sp>
      <p:sp>
        <p:nvSpPr>
          <p:cNvPr id="38915" name="Rectangle 3"/>
          <p:cNvSpPr>
            <a:spLocks noGrp="1" noChangeArrowheads="1"/>
          </p:cNvSpPr>
          <p:nvPr>
            <p:ph type="body" idx="1"/>
          </p:nvPr>
        </p:nvSpPr>
        <p:spPr>
          <a:xfrm>
            <a:off x="975692" y="4561229"/>
            <a:ext cx="5363818" cy="4320212"/>
          </a:xfrm>
          <a:noFill/>
          <a:ln/>
        </p:spPr>
        <p:txBody>
          <a:bodyPr/>
          <a:lstStyle/>
          <a:p>
            <a:pPr eaLnBrk="1" hangingPunct="1"/>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90</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91</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92</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93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E33549-FB07-49FA-BA99-614EA7351B03}" type="slidenum">
              <a:rPr lang="en-US" smtClean="0">
                <a:cs typeface="Arial" charset="0"/>
              </a:rPr>
              <a:pPr/>
              <a:t>9</a:t>
            </a:fld>
            <a:endParaRPr lang="en-US" smtClean="0">
              <a:cs typeface="Arial" charset="0"/>
            </a:endParaRPr>
          </a:p>
        </p:txBody>
      </p:sp>
      <p:sp>
        <p:nvSpPr>
          <p:cNvPr id="59395" name="Rectangle 2"/>
          <p:cNvSpPr>
            <a:spLocks noGrp="1" noRot="1" noChangeAspect="1" noChangeArrowheads="1" noTextEdit="1"/>
          </p:cNvSpPr>
          <p:nvPr>
            <p:ph type="sldImg"/>
          </p:nvPr>
        </p:nvSpPr>
        <p:spPr>
          <a:xfrm>
            <a:off x="1246188" y="708025"/>
            <a:ext cx="4838700" cy="3629025"/>
          </a:xfrm>
          <a:solidFill>
            <a:srgbClr val="FFFFFF"/>
          </a:solidFill>
          <a:ln/>
        </p:spPr>
      </p:sp>
      <p:sp>
        <p:nvSpPr>
          <p:cNvPr id="59396" name="Rectangle 3"/>
          <p:cNvSpPr>
            <a:spLocks noGrp="1" noChangeArrowheads="1"/>
          </p:cNvSpPr>
          <p:nvPr>
            <p:ph type="body" idx="1"/>
          </p:nvPr>
        </p:nvSpPr>
        <p:spPr>
          <a:xfrm>
            <a:off x="957470" y="4571064"/>
            <a:ext cx="5415170" cy="4334968"/>
          </a:xfrm>
          <a:solidFill>
            <a:srgbClr val="FFFFFF"/>
          </a:solidFill>
          <a:ln>
            <a:solidFill>
              <a:srgbClr val="000000"/>
            </a:solidFill>
          </a:ln>
        </p:spPr>
        <p:txBody>
          <a:bodyPr lIns="93611" tIns="46805" rIns="93611" bIns="46805"/>
          <a:lstStyle/>
          <a:p>
            <a:pPr eaLnBrk="1" hangingPunct="1">
              <a:spcBef>
                <a:spcPct val="75000"/>
              </a:spcBef>
            </a:pPr>
            <a:endParaRPr lang="en-US" sz="15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D0B5C1-211B-400F-9231-13017B16365C}" type="datetime1">
              <a:rPr lang="en-US"/>
              <a:pPr>
                <a:defRPr/>
              </a:pPr>
              <a:t>12/5/2011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30A4F0-C74C-4A16-BA43-69B335FDCB9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9A657C-84FF-480B-AF94-A8FFBB4746A3}" type="datetime1">
              <a:rPr lang="en-US"/>
              <a:pPr>
                <a:defRPr/>
              </a:pPr>
              <a:t>12/5/2011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8FAACE-1726-4EE7-96CB-F41249F1922F}"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4AEBB4D-B7F5-45B9-8E1C-089943B40806}" type="datetime1">
              <a:rPr lang="en-US" smtClean="0">
                <a:solidFill>
                  <a:srgbClr val="FFFFFF"/>
                </a:solidFill>
              </a:rPr>
              <a:pPr/>
              <a:t>12/5/2011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991376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85FDD74-73C7-4F90-9CAA-672631038C43}" type="datetime1">
              <a:rPr lang="en-US" smtClean="0">
                <a:solidFill>
                  <a:srgbClr val="FFFFFF"/>
                </a:solidFill>
              </a:rPr>
              <a:pPr/>
              <a:t>12/5/2011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1299809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F60CB96-37CB-459C-9622-190D7ED3BC87}" type="datetime1">
              <a:rPr lang="en-US" smtClean="0">
                <a:solidFill>
                  <a:srgbClr val="FFFFFF"/>
                </a:solidFill>
              </a:rPr>
              <a:pPr/>
              <a:t>12/5/2011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75582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DE110F-7DA5-40FA-A400-1CE0F221BF1B}" type="datetime1">
              <a:rPr lang="en-US" smtClean="0">
                <a:solidFill>
                  <a:srgbClr val="FFFFFF"/>
                </a:solidFill>
              </a:rPr>
              <a:pPr/>
              <a:t>12/5/2011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962658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4C32C35D-364F-4DD1-8A87-A72FB4D0E20F}" type="datetime1">
              <a:rPr lang="en-US" smtClean="0">
                <a:solidFill>
                  <a:srgbClr val="FFFFFF"/>
                </a:solidFill>
              </a:rPr>
              <a:pPr/>
              <a:t>12/5/2011</a:t>
            </a:fld>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999331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A6D2F86B-0777-4074-BB29-321D45E743D5}" type="datetime1">
              <a:rPr lang="en-US" smtClean="0">
                <a:solidFill>
                  <a:srgbClr val="FFFFFF"/>
                </a:solidFill>
              </a:rPr>
              <a:pPr/>
              <a:t>12/5/2011</a:t>
            </a:fld>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570751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eaLnBrk="0" hangingPunct="0">
              <a:defRPr/>
            </a:pPr>
            <a:endParaRPr lang="en-US" sz="2400">
              <a:solidFill>
                <a:srgbClr val="333333"/>
              </a:solidFill>
              <a:latin typeface="Times New Roman" pitchFamily="18" charset="0"/>
            </a:endParaRPr>
          </a:p>
        </p:txBody>
      </p:sp>
      <p:pic>
        <p:nvPicPr>
          <p:cNvPr id="5" name="Picture 8" descr="Picture2"/>
          <p:cNvPicPr>
            <a:picLocks noChangeAspect="1" noChangeArrowheads="1"/>
          </p:cNvPicPr>
          <p:nvPr userDrawn="1"/>
        </p:nvPicPr>
        <p:blipFill>
          <a:blip r:embed="rId2" cstate="print"/>
          <a:srcRect/>
          <a:stretch>
            <a:fillRect/>
          </a:stretch>
        </p:blipFill>
        <p:spPr bwMode="auto">
          <a:xfrm>
            <a:off x="0" y="0"/>
            <a:ext cx="9144000" cy="6870700"/>
          </a:xfrm>
          <a:prstGeom prst="rect">
            <a:avLst/>
          </a:prstGeom>
          <a:noFill/>
          <a:ln w="9525">
            <a:noFill/>
            <a:miter lim="800000"/>
            <a:headEnd/>
            <a:tailEnd/>
          </a:ln>
        </p:spPr>
      </p:pic>
      <p:pic>
        <p:nvPicPr>
          <p:cNvPr id="6" name="Picture 9" descr="Picture1"/>
          <p:cNvPicPr>
            <a:picLocks noChangeAspect="1" noChangeArrowheads="1"/>
          </p:cNvPicPr>
          <p:nvPr userDrawn="1"/>
        </p:nvPicPr>
        <p:blipFill>
          <a:blip r:embed="rId3" cstate="print"/>
          <a:srcRect/>
          <a:stretch>
            <a:fillRect/>
          </a:stretch>
        </p:blipFill>
        <p:spPr bwMode="hidden">
          <a:xfrm>
            <a:off x="0" y="0"/>
            <a:ext cx="9144000" cy="6872288"/>
          </a:xfrm>
          <a:prstGeom prst="rect">
            <a:avLst/>
          </a:prstGeom>
          <a:noFill/>
          <a:ln w="9525">
            <a:noFill/>
            <a:miter lim="800000"/>
            <a:headEnd/>
            <a:tailEnd/>
          </a:ln>
        </p:spPr>
      </p:pic>
      <p:sp>
        <p:nvSpPr>
          <p:cNvPr id="96051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6051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7" name="Rectangle 5"/>
          <p:cNvSpPr>
            <a:spLocks noGrp="1" noChangeArrowheads="1"/>
          </p:cNvSpPr>
          <p:nvPr>
            <p:ph type="dt" sz="half" idx="10"/>
          </p:nvPr>
        </p:nvSpPr>
        <p:spPr>
          <a:xfrm>
            <a:off x="685800" y="6248400"/>
            <a:ext cx="1905000" cy="457200"/>
          </a:xfrm>
        </p:spPr>
        <p:txBody>
          <a:bodyPr/>
          <a:lstStyle>
            <a:lvl1pPr>
              <a:defRPr smtClean="0">
                <a:solidFill>
                  <a:srgbClr val="578963"/>
                </a:solidFill>
              </a:defRPr>
            </a:lvl1pPr>
          </a:lstStyle>
          <a:p>
            <a:pPr>
              <a:defRPr/>
            </a:pPr>
            <a:endParaRPr lang="en-US"/>
          </a:p>
        </p:txBody>
      </p:sp>
      <p:sp>
        <p:nvSpPr>
          <p:cNvPr id="8" name="Rectangle 6"/>
          <p:cNvSpPr>
            <a:spLocks noGrp="1" noChangeArrowheads="1"/>
          </p:cNvSpPr>
          <p:nvPr>
            <p:ph type="ftr" sz="quarter" idx="11"/>
          </p:nvPr>
        </p:nvSpPr>
        <p:spPr/>
        <p:txBody>
          <a:bodyPr/>
          <a:lstStyle>
            <a:lvl1pPr>
              <a:defRPr smtClean="0">
                <a:solidFill>
                  <a:srgbClr val="578963"/>
                </a:solidFill>
              </a:defRPr>
            </a:lvl1pPr>
          </a:lstStyle>
          <a:p>
            <a:pPr>
              <a:defRPr/>
            </a:pPr>
            <a:endParaRPr lang="en-US"/>
          </a:p>
        </p:txBody>
      </p:sp>
      <p:sp>
        <p:nvSpPr>
          <p:cNvPr id="9" name="Rectangle 7"/>
          <p:cNvSpPr>
            <a:spLocks noGrp="1" noChangeArrowheads="1"/>
          </p:cNvSpPr>
          <p:nvPr>
            <p:ph type="sldNum" sz="quarter" idx="12"/>
          </p:nvPr>
        </p:nvSpPr>
        <p:spPr/>
        <p:txBody>
          <a:bodyPr/>
          <a:lstStyle>
            <a:lvl1pPr>
              <a:defRPr smtClean="0">
                <a:solidFill>
                  <a:srgbClr val="578963"/>
                </a:solidFill>
              </a:defRPr>
            </a:lvl1pPr>
          </a:lstStyle>
          <a:p>
            <a:pPr>
              <a:defRPr/>
            </a:pPr>
            <a:fld id="{DBADB4D9-1FD0-4928-8F1E-9D71CD77B0A9}" type="slidenum">
              <a:rPr lang="en-US"/>
              <a:pPr>
                <a:defRPr/>
              </a:pPr>
              <a:t>‹#›</a:t>
            </a:fld>
            <a:endParaRPr lang="en-US"/>
          </a:p>
        </p:txBody>
      </p:sp>
    </p:spTree>
    <p:extLst>
      <p:ext uri="{BB962C8B-B14F-4D97-AF65-F5344CB8AC3E}">
        <p14:creationId xmlns="" xmlns:p14="http://schemas.microsoft.com/office/powerpoint/2010/main" val="125571931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7C073-C3C8-453A-9009-3D4D3B7D6F1C}" type="slidenum">
              <a:rPr lang="en-US"/>
              <a:pPr>
                <a:defRPr/>
              </a:pPr>
              <a:t>‹#›</a:t>
            </a:fld>
            <a:endParaRPr lang="en-US"/>
          </a:p>
        </p:txBody>
      </p:sp>
    </p:spTree>
    <p:extLst>
      <p:ext uri="{BB962C8B-B14F-4D97-AF65-F5344CB8AC3E}">
        <p14:creationId xmlns="" xmlns:p14="http://schemas.microsoft.com/office/powerpoint/2010/main" val="269437095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30F543-C683-42C4-A372-4A4B7A2F293F}" type="slidenum">
              <a:rPr lang="en-US"/>
              <a:pPr>
                <a:defRPr/>
              </a:pPr>
              <a:t>‹#›</a:t>
            </a:fld>
            <a:endParaRPr lang="en-US"/>
          </a:p>
        </p:txBody>
      </p:sp>
    </p:spTree>
    <p:extLst>
      <p:ext uri="{BB962C8B-B14F-4D97-AF65-F5344CB8AC3E}">
        <p14:creationId xmlns="" xmlns:p14="http://schemas.microsoft.com/office/powerpoint/2010/main" val="11154467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F30E11-36BF-4A42-8CA4-A22C5464D9F3}" type="slidenum">
              <a:rPr lang="en-US"/>
              <a:pPr>
                <a:defRPr/>
              </a:pPr>
              <a:t>‹#›</a:t>
            </a:fld>
            <a:endParaRPr lang="en-US"/>
          </a:p>
        </p:txBody>
      </p:sp>
    </p:spTree>
    <p:extLst>
      <p:ext uri="{BB962C8B-B14F-4D97-AF65-F5344CB8AC3E}">
        <p14:creationId xmlns="" xmlns:p14="http://schemas.microsoft.com/office/powerpoint/2010/main" val="20234482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851E6C-E746-48C7-9D62-FEDA3C3E44CC}" type="datetime1">
              <a:rPr lang="en-US"/>
              <a:pPr>
                <a:defRPr/>
              </a:pPr>
              <a:t>12/5/2011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3BE08F-1D3E-4015-AFE9-7D2232951AAA}"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DE5FCD-7EB0-4AE6-8007-34919AE5A7F6}" type="slidenum">
              <a:rPr lang="en-US"/>
              <a:pPr>
                <a:defRPr/>
              </a:pPr>
              <a:t>‹#›</a:t>
            </a:fld>
            <a:endParaRPr lang="en-US"/>
          </a:p>
        </p:txBody>
      </p:sp>
    </p:spTree>
    <p:extLst>
      <p:ext uri="{BB962C8B-B14F-4D97-AF65-F5344CB8AC3E}">
        <p14:creationId xmlns="" xmlns:p14="http://schemas.microsoft.com/office/powerpoint/2010/main" val="348462719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3D4133-604E-441A-ACB3-AF1EEA07C3E4}" type="slidenum">
              <a:rPr lang="en-US"/>
              <a:pPr>
                <a:defRPr/>
              </a:pPr>
              <a:t>‹#›</a:t>
            </a:fld>
            <a:endParaRPr lang="en-US"/>
          </a:p>
        </p:txBody>
      </p:sp>
    </p:spTree>
    <p:extLst>
      <p:ext uri="{BB962C8B-B14F-4D97-AF65-F5344CB8AC3E}">
        <p14:creationId xmlns="" xmlns:p14="http://schemas.microsoft.com/office/powerpoint/2010/main" val="339018980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C537B2-E6B3-4F8B-818D-1776BE37A10F}" type="slidenum">
              <a:rPr lang="en-US"/>
              <a:pPr>
                <a:defRPr/>
              </a:pPr>
              <a:t>‹#›</a:t>
            </a:fld>
            <a:endParaRPr lang="en-US"/>
          </a:p>
        </p:txBody>
      </p:sp>
    </p:spTree>
    <p:extLst>
      <p:ext uri="{BB962C8B-B14F-4D97-AF65-F5344CB8AC3E}">
        <p14:creationId xmlns="" xmlns:p14="http://schemas.microsoft.com/office/powerpoint/2010/main" val="45455434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F7812D-EFC1-45D6-BA18-B79F8824D6A5}" type="slidenum">
              <a:rPr lang="en-US"/>
              <a:pPr>
                <a:defRPr/>
              </a:pPr>
              <a:t>‹#›</a:t>
            </a:fld>
            <a:endParaRPr lang="en-US"/>
          </a:p>
        </p:txBody>
      </p:sp>
    </p:spTree>
    <p:extLst>
      <p:ext uri="{BB962C8B-B14F-4D97-AF65-F5344CB8AC3E}">
        <p14:creationId xmlns="" xmlns:p14="http://schemas.microsoft.com/office/powerpoint/2010/main" val="286767918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872384-C92E-4F43-AFC7-68404154F711}" type="slidenum">
              <a:rPr lang="en-US"/>
              <a:pPr>
                <a:defRPr/>
              </a:pPr>
              <a:t>‹#›</a:t>
            </a:fld>
            <a:endParaRPr lang="en-US"/>
          </a:p>
        </p:txBody>
      </p:sp>
    </p:spTree>
    <p:extLst>
      <p:ext uri="{BB962C8B-B14F-4D97-AF65-F5344CB8AC3E}">
        <p14:creationId xmlns="" xmlns:p14="http://schemas.microsoft.com/office/powerpoint/2010/main" val="251310621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12C4F-FDA9-41AB-9065-164D7BC15109}" type="slidenum">
              <a:rPr lang="en-US"/>
              <a:pPr>
                <a:defRPr/>
              </a:pPr>
              <a:t>‹#›</a:t>
            </a:fld>
            <a:endParaRPr lang="en-US"/>
          </a:p>
        </p:txBody>
      </p:sp>
    </p:spTree>
    <p:extLst>
      <p:ext uri="{BB962C8B-B14F-4D97-AF65-F5344CB8AC3E}">
        <p14:creationId xmlns="" xmlns:p14="http://schemas.microsoft.com/office/powerpoint/2010/main" val="338862178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1200C-B9A9-40C2-BE5C-615105A51C40}" type="slidenum">
              <a:rPr lang="en-US"/>
              <a:pPr>
                <a:defRPr/>
              </a:pPr>
              <a:t>‹#›</a:t>
            </a:fld>
            <a:endParaRPr lang="en-US"/>
          </a:p>
        </p:txBody>
      </p:sp>
    </p:spTree>
    <p:extLst>
      <p:ext uri="{BB962C8B-B14F-4D97-AF65-F5344CB8AC3E}">
        <p14:creationId xmlns="" xmlns:p14="http://schemas.microsoft.com/office/powerpoint/2010/main" val="325155996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C6988-9C57-462C-A023-877E33927430}" type="slidenum">
              <a:rPr lang="en-US"/>
              <a:pPr>
                <a:defRPr/>
              </a:pPr>
              <a:t>‹#›</a:t>
            </a:fld>
            <a:endParaRPr lang="en-US"/>
          </a:p>
        </p:txBody>
      </p:sp>
    </p:spTree>
    <p:extLst>
      <p:ext uri="{BB962C8B-B14F-4D97-AF65-F5344CB8AC3E}">
        <p14:creationId xmlns="" xmlns:p14="http://schemas.microsoft.com/office/powerpoint/2010/main" val="274973613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D0B5C1-211B-400F-9231-13017B16365C}" type="datetime1">
              <a:rPr lang="en-US">
                <a:solidFill>
                  <a:srgbClr val="FFFFFF"/>
                </a:solidFill>
              </a:rPr>
              <a:pPr>
                <a:def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0A4F0-C74C-4A16-BA43-69B335FDCB9D}"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38479498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313A1C-B930-4796-9037-CF78A92D0884}" type="datetime1">
              <a:rPr lang="en-US">
                <a:solidFill>
                  <a:srgbClr val="FFFFFF"/>
                </a:solidFill>
              </a:rPr>
              <a:pPr>
                <a:def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BB1C86-852A-4A78-B82C-E3F94BFD6450}"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83981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4BF3D-8C2C-4355-A876-F7D9CED971C5}" type="slidenum">
              <a:rPr lang="en-US"/>
              <a:pPr>
                <a:defRPr/>
              </a:pPr>
              <a:t>‹#›</a:t>
            </a:fld>
            <a:endParaRPr lang="en-US"/>
          </a:p>
        </p:txBody>
      </p:sp>
    </p:spTree>
    <p:extLst>
      <p:ext uri="{BB962C8B-B14F-4D97-AF65-F5344CB8AC3E}">
        <p14:creationId xmlns="" xmlns:p14="http://schemas.microsoft.com/office/powerpoint/2010/main" val="372934927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C1D9BC-3F45-4A47-BEC4-5A736352F5E2}" type="datetime1">
              <a:rPr lang="en-US">
                <a:solidFill>
                  <a:srgbClr val="FFFFFF"/>
                </a:solidFill>
              </a:rPr>
              <a:pPr>
                <a:def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9280C1-6D64-45E9-A6E6-057CB98376CD}"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39482793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176482-1B2F-41E1-8F18-EA1CB50BEEFE}" type="datetime1">
              <a:rPr lang="en-US">
                <a:solidFill>
                  <a:srgbClr val="FFFFFF"/>
                </a:solidFill>
              </a:rPr>
              <a:pPr>
                <a:def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4C7650-096D-4051-A7B3-F628B3BD03F5}"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25787067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6CC20A-BEC7-4948-8DDB-8C1DC36C3999}" type="datetime1">
              <a:rPr lang="en-US">
                <a:solidFill>
                  <a:srgbClr val="FFFFFF"/>
                </a:solidFill>
              </a:rPr>
              <a:pPr>
                <a:defRPr/>
              </a:pPr>
              <a:t>12/5/2011</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2CB8A4-0CCD-4ADF-806E-EB4844B31EEB}"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23502559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3EC17A-52F2-45DF-9CA5-29CDA589157C}" type="datetime1">
              <a:rPr lang="en-US">
                <a:solidFill>
                  <a:srgbClr val="FFFFFF"/>
                </a:solidFill>
              </a:rPr>
              <a:pPr>
                <a:defRPr/>
              </a:pPr>
              <a:t>12/5/2011</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CD8C5-8D92-4D10-A6C2-F981A3F66F6C}"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9116779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62F7F1-B454-40C9-98FC-6277646EB1C2}" type="datetime1">
              <a:rPr lang="en-US">
                <a:solidFill>
                  <a:srgbClr val="FFFFFF"/>
                </a:solidFill>
              </a:rPr>
              <a:pPr>
                <a:defRPr/>
              </a:pPr>
              <a:t>12/5/2011</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082F61-3654-409B-BC01-3F24B2A89BDB}"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1017203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983143-8026-41A2-8B58-9D4426B0D9CD}" type="datetime1">
              <a:rPr lang="en-US">
                <a:solidFill>
                  <a:srgbClr val="FFFFFF"/>
                </a:solidFill>
              </a:rPr>
              <a:pPr>
                <a:def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5F9FF-D91A-45A7-BB6B-192334CE6CCB}"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33267623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8A2524-5A3B-4153-BC97-EE94620D38D7}" type="datetime1">
              <a:rPr lang="en-US">
                <a:solidFill>
                  <a:srgbClr val="FFFFFF"/>
                </a:solidFill>
              </a:rPr>
              <a:pPr>
                <a:def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C2A8A3-DCE3-4A8E-9D53-68FA4E318BC8}"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31364160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9A657C-84FF-480B-AF94-A8FFBB4746A3}" type="datetime1">
              <a:rPr lang="en-US">
                <a:solidFill>
                  <a:srgbClr val="FFFFFF"/>
                </a:solidFill>
              </a:rPr>
              <a:pPr>
                <a:def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8FAACE-1726-4EE7-96CB-F41249F1922F}"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5238764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851E6C-E746-48C7-9D62-FEDA3C3E44CC}" type="datetime1">
              <a:rPr lang="en-US">
                <a:solidFill>
                  <a:srgbClr val="FFFFFF"/>
                </a:solidFill>
              </a:rPr>
              <a:pPr>
                <a:def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3BE08F-1D3E-4015-AFE9-7D2232951AAA}"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2217226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A4BF3D-8C2C-4355-A876-F7D9CED971C5}"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448250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fld id="{0323DBE3-D0AA-4D02-96CC-6DAD8447D9E1}" type="datetime1">
              <a:rPr lang="en-US" smtClean="0">
                <a:solidFill>
                  <a:srgbClr val="FFFFFF"/>
                </a:solidFill>
              </a:rPr>
              <a:pPr/>
              <a:t>12/5/2011</a:t>
            </a:fld>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0334A28-1309-444D-A0C7-47AD6C5C860C}" type="datetime1">
              <a:rPr lang="en-US" smtClean="0">
                <a:solidFill>
                  <a:srgbClr val="FFFFFF"/>
                </a:solidFill>
              </a: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37E995F-C507-429E-9B0A-03AB81537E5E}" type="datetime1">
              <a:rPr lang="en-US" smtClean="0">
                <a:solidFill>
                  <a:srgbClr val="FFFFFF"/>
                </a:solidFill>
              </a: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AAD6732-54BC-4018-B09A-81FBAD59253A}" type="datetime1">
              <a:rPr lang="en-US" smtClean="0">
                <a:solidFill>
                  <a:srgbClr val="FFFFFF"/>
                </a:solidFill>
              </a: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2894564-4382-4AB0-892E-4F132497BFE2}" type="datetime1">
              <a:rPr lang="en-US" smtClean="0">
                <a:solidFill>
                  <a:srgbClr val="FFFFFF"/>
                </a:solidFill>
              </a:rPr>
              <a:pPr/>
              <a:t>12/5/2011</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ADB544C-13FE-4AB6-8FC3-4CE4D2D08DA5}" type="datetime1">
              <a:rPr lang="en-US" smtClean="0">
                <a:solidFill>
                  <a:srgbClr val="FFFFFF"/>
                </a:solidFill>
              </a:rPr>
              <a:pPr/>
              <a:t>12/5/2011</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D2C4162-81D2-4C06-BAAA-672E974A3F98}" type="datetime1">
              <a:rPr lang="en-US" smtClean="0">
                <a:solidFill>
                  <a:srgbClr val="FFFFFF"/>
                </a:solidFill>
              </a:rPr>
              <a:pPr/>
              <a:t>12/5/2011</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507862-7F62-420C-BDAB-7C5CDC3B229E}" type="datetime1">
              <a:rPr lang="en-US" smtClean="0">
                <a:solidFill>
                  <a:srgbClr val="FFFFFF"/>
                </a:solidFill>
              </a: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6F379C-C76A-42D0-9F02-3613051AEC6D}" type="datetime1">
              <a:rPr lang="en-US" smtClean="0">
                <a:solidFill>
                  <a:srgbClr val="FFFFFF"/>
                </a:solidFill>
              </a:rPr>
              <a:pPr/>
              <a:t>12/5/2011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2B34B0C-50A9-4ACE-B24D-9BF7FBBE7962}" type="datetime1">
              <a:rPr lang="en-US" smtClean="0">
                <a:solidFill>
                  <a:srgbClr val="FFFFFF"/>
                </a:solidFill>
              </a: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0D01EF4-C85C-4C15-A1E5-FF31D3939B3A}" type="datetime1">
              <a:rPr lang="en-US" smtClean="0">
                <a:solidFill>
                  <a:srgbClr val="FFFFFF"/>
                </a:solidFill>
              </a:rPr>
              <a:pPr/>
              <a:t>12/5/2011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354243A-8D09-48C0-A805-DE134B132E56}" type="datetime1">
              <a:rPr lang="en-US" smtClean="0">
                <a:solidFill>
                  <a:srgbClr val="FFFFFF"/>
                </a:solidFill>
              </a:rPr>
              <a:pPr/>
              <a:t>12/5/2011</a:t>
            </a:fld>
            <a:endParaRPr lang="en-US" dirty="0">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81750"/>
            <a:ext cx="2133600" cy="476250"/>
          </a:xfrm>
        </p:spPr>
        <p:txBody>
          <a:bodyPr/>
          <a:lstStyle>
            <a:lvl1pPr>
              <a:defRPr/>
            </a:lvl1pPr>
          </a:lstStyle>
          <a:p>
            <a:fld id="{37FC13E3-D434-4E81-AF92-29A3496A29D0}" type="datetime1">
              <a:rPr lang="en-US" smtClean="0">
                <a:solidFill>
                  <a:srgbClr val="FFFFFF"/>
                </a:solidFill>
              </a:rPr>
              <a:pPr/>
              <a:t>12/5/2011</a:t>
            </a:fld>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493991F-7B22-4368-AB4F-28B0708A964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fld id="{ECB4D566-371D-4FCB-9B66-82FC7EECE136}" type="datetime1">
              <a:rPr lang="en-US" smtClean="0">
                <a:solidFill>
                  <a:srgbClr val="FFFFFF"/>
                </a:solidFill>
              </a:rPr>
              <a:pPr>
                <a:defRPr/>
              </a:pPr>
              <a:t>12/5/2011</a:t>
            </a:fld>
            <a:endParaRPr lang="en-US">
              <a:solidFill>
                <a:srgbClr val="FFFFFF"/>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a:xfrm>
            <a:off x="6794500" y="6499225"/>
            <a:ext cx="2133600" cy="307975"/>
          </a:xfrm>
        </p:spPr>
        <p:txBody>
          <a:bodyPr/>
          <a:lstStyle>
            <a:lvl1pPr>
              <a:defRPr/>
            </a:lvl1pPr>
          </a:lstStyle>
          <a:p>
            <a:pPr>
              <a:defRPr/>
            </a:pPr>
            <a:fld id="{8499F63B-2D55-46E8-8F4D-B400D39706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fld id="{BA8B5F35-A589-4060-9A12-61270F238BF2}" type="datetime1">
              <a:rPr lang="en-US" smtClean="0">
                <a:solidFill>
                  <a:srgbClr val="FFFFFF"/>
                </a:solidFill>
              </a:rPr>
              <a:pPr>
                <a:defRPr/>
              </a:pPr>
              <a:t>12/5/2011</a:t>
            </a:fld>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3F5FB3D3-BC41-48E3-8D66-339F483B32A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313A1C-B930-4796-9037-CF78A92D0884}" type="datetime1">
              <a:rPr lang="en-US"/>
              <a:pPr>
                <a:defRPr/>
              </a:pPr>
              <a:t>12/5/2011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B1C86-852A-4A78-B82C-E3F94BFD645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Footer Placeholder 3"/>
          <p:cNvSpPr>
            <a:spLocks noGrp="1"/>
          </p:cNvSpPr>
          <p:nvPr>
            <p:ph type="ftr" sz="quarter" idx="10"/>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a:xfrm>
            <a:off x="457200" y="6305550"/>
            <a:ext cx="2133600" cy="476250"/>
          </a:xfrm>
        </p:spPr>
        <p:txBody>
          <a:bodyPr/>
          <a:lstStyle>
            <a:lvl1pPr>
              <a:defRPr smtClean="0"/>
            </a:lvl1pPr>
          </a:lstStyle>
          <a:p>
            <a:pPr>
              <a:defRPr/>
            </a:pPr>
            <a:fld id="{59963316-AFC9-43BC-AAA5-67A7880B7D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4B54DC2E-8B3D-4E0B-A08B-2D27F26772A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FF4360A-1276-4CE5-AC5B-4D8FA713130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58CE0E7-8D73-463C-9B21-D4A71054077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433DC3D-5352-401F-B63E-3015E47A2D7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374A26F4-BCDE-4A86-811B-FBA2B329979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C1D9BC-3F45-4A47-BEC4-5A736352F5E2}" type="datetime1">
              <a:rPr lang="en-US"/>
              <a:pPr>
                <a:defRPr/>
              </a:pPr>
              <a:t>12/5/2011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9280C1-6D64-45E9-A6E6-057CB98376C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67CD9A9-7C4C-4EFD-917B-4DF7FEC8D51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EAFA9E5-4987-4619-AF4A-C03571332BC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1F7899C-74A4-4F9E-87EC-D68F2935B8E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EDA69C8-9B9E-4A20-AA36-4942C2551B2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576E028-915D-4714-AACB-758ED43D53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4783857-97A9-442D-B0B9-7D52959452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176482-1B2F-41E1-8F18-EA1CB50BEEFE}" type="datetime1">
              <a:rPr lang="en-US"/>
              <a:pPr>
                <a:defRPr/>
              </a:pPr>
              <a:t>12/5/2011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4C7650-096D-4051-A7B3-F628B3BD03F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Footer Placeholder 3"/>
          <p:cNvSpPr>
            <a:spLocks noGrp="1"/>
          </p:cNvSpPr>
          <p:nvPr>
            <p:ph type="ftr" sz="quarter" idx="10"/>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a:xfrm>
            <a:off x="457200" y="6305550"/>
            <a:ext cx="2133600" cy="476250"/>
          </a:xfrm>
        </p:spPr>
        <p:txBody>
          <a:bodyPr/>
          <a:lstStyle>
            <a:lvl1pPr>
              <a:defRPr smtClean="0"/>
            </a:lvl1pPr>
          </a:lstStyle>
          <a:p>
            <a:pPr>
              <a:defRPr/>
            </a:pPr>
            <a:fld id="{59963316-AFC9-43BC-AAA5-67A7880B7D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6CC20A-BEC7-4948-8DDB-8C1DC36C3999}" type="datetime1">
              <a:rPr lang="en-US"/>
              <a:pPr>
                <a:defRPr/>
              </a:pPr>
              <a:t>12/5/2011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B2CB8A4-0CCD-4ADF-806E-EB4844B31EEB}"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Footer Placeholder 3"/>
          <p:cNvSpPr>
            <a:spLocks noGrp="1"/>
          </p:cNvSpPr>
          <p:nvPr>
            <p:ph type="ftr" sz="quarter" idx="10"/>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a:xfrm>
            <a:off x="457200" y="6305550"/>
            <a:ext cx="2133600" cy="476250"/>
          </a:xfrm>
        </p:spPr>
        <p:txBody>
          <a:bodyPr/>
          <a:lstStyle>
            <a:lvl1pPr>
              <a:defRPr smtClean="0"/>
            </a:lvl1pPr>
          </a:lstStyle>
          <a:p>
            <a:pPr>
              <a:defRPr/>
            </a:pPr>
            <a:fld id="{59963316-AFC9-43BC-AAA5-67A7880B7D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3EC17A-52F2-45DF-9CA5-29CDA589157C}" type="datetime1">
              <a:rPr lang="en-US"/>
              <a:pPr>
                <a:defRPr/>
              </a:pPr>
              <a:t>12/5/2011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E0CD8C5-8D92-4D10-A6C2-F981A3F66F6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ea typeface="Arial" charset="0"/>
                <a:cs typeface="Arial" charset="0"/>
              </a:defRPr>
            </a:lvl1pPr>
          </a:lstStyle>
          <a:p>
            <a:fld id="{A633A518-CC7D-B24C-94B6-3FA46F6A147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0CC62-7818-5F46-A84A-793D91AB635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58197-9E59-7E41-8E77-5055E8D90D0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6F1158-A092-994D-A1CC-E8710458CD5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7089C4-A502-A64C-8033-DA8CCA97AA6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F32A23-8CBD-904C-A3DD-B53254768BA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0FE811-E462-9140-8119-995CFA278DC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1CE57-9CCC-124C-9527-63F3E12E5E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235649-366A-C542-84FE-F5394DE77D1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AA741-C853-BA44-B82B-B7AB8CCCC25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62F7F1-B454-40C9-98FC-6277646EB1C2}" type="datetime1">
              <a:rPr lang="en-US"/>
              <a:pPr>
                <a:defRPr/>
              </a:pPr>
              <a:t>12/5/2011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2082F61-3654-409B-BC01-3F24B2A89BDB}"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EC61F-2DC3-1C48-B63B-299B4BB55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975160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233507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6215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40317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752515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877102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866351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088484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6357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983143-8026-41A2-8B58-9D4426B0D9CD}" type="datetime1">
              <a:rPr lang="en-US"/>
              <a:pPr>
                <a:defRPr/>
              </a:pPr>
              <a:t>12/5/2011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95F9FF-D91A-45A7-BB6B-192334CE6CCB}"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84145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462114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4B54DC2E-8B3D-4E0B-A08B-2D27F26772A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69948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FF4360A-1276-4CE5-AC5B-4D8FA7131308}"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42476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58CE0E7-8D73-463C-9B21-D4A71054077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807382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433DC3D-5352-401F-B63E-3015E47A2D7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9329369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374A26F4-BCDE-4A86-811B-FBA2B329979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669019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67CD9A9-7C4C-4EFD-917B-4DF7FEC8D51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560507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EAFA9E5-4987-4619-AF4A-C03571332BC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705525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1F7899C-74A4-4F9E-87EC-D68F2935B8E5}"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9256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8A2524-5A3B-4153-BC97-EE94620D38D7}" type="datetime1">
              <a:rPr lang="en-US"/>
              <a:pPr>
                <a:defRPr/>
              </a:pPr>
              <a:t>12/5/2011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C2A8A3-DCE3-4A8E-9D53-68FA4E318BC8}"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EDA69C8-9B9E-4A20-AA36-4942C2551B2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58670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576E028-915D-4714-AACB-758ED43D53C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836023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4783857-97A9-442D-B0B9-7D52959452F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274049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fld id="{8B421A52-BD52-4EF6-B7A7-86B7402A5074}" type="datetime1">
              <a:rPr lang="en-US" smtClean="0">
                <a:solidFill>
                  <a:srgbClr val="FFFFFF"/>
                </a:solidFill>
              </a:rPr>
              <a:pPr/>
              <a:t>12/5/2011</a:t>
            </a:fld>
            <a:endParaRPr lang="en-US">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endParaRPr lang="en-US">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160961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CBE4E1F-B351-42C0-A21A-A40A0C53E1D8}" type="datetime1">
              <a:rPr lang="en-US" smtClean="0">
                <a:solidFill>
                  <a:srgbClr val="FFFFFF"/>
                </a:solidFill>
              </a:rPr>
              <a:pPr/>
              <a:t>12/5/2011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337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C5AA883-7584-4E61-9EA7-C6416EFF6E4A}" type="datetime1">
              <a:rPr lang="en-US" smtClean="0">
                <a:solidFill>
                  <a:srgbClr val="FFFFFF"/>
                </a:solidFill>
              </a:rPr>
              <a:pPr/>
              <a:t>12/5/2011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4917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195AB7C-3041-4676-B1F0-D0CECAA38B43}" type="datetime1">
              <a:rPr lang="en-US" smtClean="0">
                <a:solidFill>
                  <a:srgbClr val="FFFFFF"/>
                </a:solidFill>
              </a:rPr>
              <a:pPr/>
              <a:t>12/5/2011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22515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1FB498A-628D-445D-8FA9-5084B3E6CDFF}" type="datetime1">
              <a:rPr lang="en-US" smtClean="0">
                <a:solidFill>
                  <a:srgbClr val="FFFFFF"/>
                </a:solidFill>
              </a:rPr>
              <a:pPr/>
              <a:t>12/5/2011</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23441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D79D103-0106-407D-B113-44BFC754F47E}" type="datetime1">
              <a:rPr lang="en-US" smtClean="0">
                <a:solidFill>
                  <a:srgbClr val="FFFFFF"/>
                </a:solidFill>
              </a:rPr>
              <a:pPr/>
              <a:t>12/5/2011</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6952659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4A217B5-921A-4256-85F6-B7CAB0D40402}" type="datetime1">
              <a:rPr lang="en-US" smtClean="0">
                <a:solidFill>
                  <a:srgbClr val="FFFFFF"/>
                </a:solidFill>
              </a:rPr>
              <a:pPr/>
              <a:t>12/5/2011</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0358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2.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2.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1.jpeg"/><Relationship Id="rId2" Type="http://schemas.openxmlformats.org/officeDocument/2006/relationships/slideLayout" Target="../slideLayouts/slideLayout131.xml"/><Relationship Id="rId16" Type="http://schemas.openxmlformats.org/officeDocument/2006/relationships/theme" Target="../theme/theme12.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descr="Picture2"/>
          <p:cNvPicPr>
            <a:picLocks noChangeAspect="1" noChangeArrowheads="1"/>
          </p:cNvPicPr>
          <p:nvPr userDrawn="1"/>
        </p:nvPicPr>
        <p:blipFill>
          <a:blip r:embed="rId14" cstate="print"/>
          <a:srcRect t="87843" b="3993"/>
          <a:stretch>
            <a:fillRect/>
          </a:stretch>
        </p:blipFill>
        <p:spPr bwMode="auto">
          <a:xfrm>
            <a:off x="0" y="6297613"/>
            <a:ext cx="9144000" cy="560387"/>
          </a:xfrm>
          <a:prstGeom prst="rect">
            <a:avLst/>
          </a:prstGeom>
          <a:noFill/>
          <a:ln w="9525">
            <a:noFill/>
            <a:miter lim="800000"/>
            <a:headEnd/>
            <a:tailEnd/>
          </a:ln>
        </p:spPr>
      </p:pic>
      <p:pic>
        <p:nvPicPr>
          <p:cNvPr id="7171" name="Picture 8" descr="Picture1"/>
          <p:cNvPicPr>
            <a:picLocks noChangeAspect="1" noChangeArrowheads="1"/>
          </p:cNvPicPr>
          <p:nvPr userDrawn="1"/>
        </p:nvPicPr>
        <p:blipFill>
          <a:blip r:embed="rId15" cstate="print"/>
          <a:srcRect t="86482" b="3326"/>
          <a:stretch>
            <a:fillRect/>
          </a:stretch>
        </p:blipFill>
        <p:spPr bwMode="hidden">
          <a:xfrm>
            <a:off x="0" y="6159500"/>
            <a:ext cx="9144000" cy="698500"/>
          </a:xfrm>
          <a:prstGeom prst="rect">
            <a:avLst/>
          </a:prstGeom>
          <a:noFill/>
          <a:ln w="9525">
            <a:noFill/>
            <a:miter lim="800000"/>
            <a:headEnd/>
            <a:tailEnd/>
          </a:ln>
        </p:spPr>
      </p:pic>
      <p:sp>
        <p:nvSpPr>
          <p:cNvPr id="717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08AC2779-278A-4FC0-93E3-46B334E5B655}" type="datetime1">
              <a:rPr lang="en-US"/>
              <a:pPr>
                <a:defRPr/>
              </a:pPr>
              <a:t>12/5/2011</a:t>
            </a:fld>
            <a:endParaRPr lang="en-US" dirty="0"/>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794500" y="64992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7CCBA9C-26FE-4F6A-A2F4-C2A0CB473C8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9"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9492" name="Rectangle 4"/>
          <p:cNvSpPr>
            <a:spLocks noGrp="1" noChangeArrowheads="1"/>
          </p:cNvSpPr>
          <p:nvPr>
            <p:ph type="dt" sz="half" idx="2"/>
          </p:nvPr>
        </p:nvSpPr>
        <p:spPr bwMode="auto">
          <a:xfrm>
            <a:off x="9144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solidFill>
                  <a:srgbClr val="FFFFFF"/>
                </a:solidFill>
              </a:defRPr>
            </a:lvl1pPr>
          </a:lstStyle>
          <a:p>
            <a:pPr eaLnBrk="0" hangingPunct="0">
              <a:defRPr/>
            </a:pPr>
            <a:endParaRPr lang="en-US">
              <a:latin typeface="Times New Roman" pitchFamily="18" charset="0"/>
            </a:endParaRPr>
          </a:p>
        </p:txBody>
      </p:sp>
      <p:sp>
        <p:nvSpPr>
          <p:cNvPr id="959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solidFill>
                  <a:srgbClr val="FFFFFF"/>
                </a:solidFill>
              </a:defRPr>
            </a:lvl1pPr>
          </a:lstStyle>
          <a:p>
            <a:pPr eaLnBrk="0" hangingPunct="0">
              <a:defRPr/>
            </a:pPr>
            <a:endParaRPr lang="en-US">
              <a:latin typeface="Times New Roman" pitchFamily="18" charset="0"/>
            </a:endParaRPr>
          </a:p>
        </p:txBody>
      </p:sp>
      <p:sp>
        <p:nvSpPr>
          <p:cNvPr id="959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rgbClr val="FFFFFF"/>
                </a:solidFill>
              </a:defRPr>
            </a:lvl1pPr>
          </a:lstStyle>
          <a:p>
            <a:pPr eaLnBrk="0" hangingPunct="0">
              <a:defRPr/>
            </a:pPr>
            <a:fld id="{9102DD70-1183-4DB3-804B-2A17D4F315E3}" type="slidenum">
              <a:rPr lang="en-US">
                <a:latin typeface="Times New Roman" pitchFamily="18" charset="0"/>
              </a:rPr>
              <a:pPr eaLnBrk="0" hangingPunct="0">
                <a:defRPr/>
              </a:pPr>
              <a:t>‹#›</a:t>
            </a:fld>
            <a:endParaRPr lang="en-US">
              <a:latin typeface="Times New Roman" pitchFamily="18" charset="0"/>
            </a:endParaRPr>
          </a:p>
        </p:txBody>
      </p:sp>
      <p:sp>
        <p:nvSpPr>
          <p:cNvPr id="959495" name="Rectangle 7"/>
          <p:cNvSpPr>
            <a:spLocks noChangeArrowheads="1"/>
          </p:cNvSpPr>
          <p:nvPr/>
        </p:nvSpPr>
        <p:spPr bwMode="auto">
          <a:xfrm>
            <a:off x="1765300" y="6400800"/>
            <a:ext cx="5613400" cy="457200"/>
          </a:xfrm>
          <a:prstGeom prst="rect">
            <a:avLst/>
          </a:prstGeom>
          <a:noFill/>
          <a:ln w="9525">
            <a:noFill/>
            <a:miter lim="800000"/>
            <a:headEnd/>
            <a:tailEnd/>
          </a:ln>
        </p:spPr>
        <p:txBody>
          <a:bodyPr/>
          <a:lstStyle/>
          <a:p>
            <a:pPr algn="ctr" eaLnBrk="0" hangingPunct="0">
              <a:spcBef>
                <a:spcPct val="50000"/>
              </a:spcBef>
              <a:defRPr/>
            </a:pPr>
            <a:r>
              <a:rPr lang="en-US" sz="1600" b="1">
                <a:solidFill>
                  <a:srgbClr val="66FF33"/>
                </a:solidFill>
              </a:rPr>
              <a:t>LA COUNTY HIV EPIDEMIOLOGY PROGRAM</a:t>
            </a:r>
          </a:p>
        </p:txBody>
      </p:sp>
      <p:pic>
        <p:nvPicPr>
          <p:cNvPr id="29704" name="Picture 8" descr="1LACo_SEAL1"/>
          <p:cNvPicPr>
            <a:picLocks noChangeAspect="1" noChangeArrowheads="1"/>
          </p:cNvPicPr>
          <p:nvPr/>
        </p:nvPicPr>
        <p:blipFill>
          <a:blip r:embed="rId14" cstate="print"/>
          <a:srcRect/>
          <a:stretch>
            <a:fillRect/>
          </a:stretch>
        </p:blipFill>
        <p:spPr bwMode="auto">
          <a:xfrm>
            <a:off x="295275" y="6162675"/>
            <a:ext cx="527050" cy="527050"/>
          </a:xfrm>
          <a:prstGeom prst="rect">
            <a:avLst/>
          </a:prstGeom>
          <a:noFill/>
          <a:ln w="9525">
            <a:noFill/>
            <a:miter lim="800000"/>
            <a:headEnd/>
            <a:tailEnd/>
          </a:ln>
        </p:spPr>
      </p:pic>
      <p:pic>
        <p:nvPicPr>
          <p:cNvPr id="29705" name="Picture 9" descr="Picture2"/>
          <p:cNvPicPr>
            <a:picLocks noChangeAspect="1" noChangeArrowheads="1"/>
          </p:cNvPicPr>
          <p:nvPr userDrawn="1"/>
        </p:nvPicPr>
        <p:blipFill>
          <a:blip r:embed="rId15" cstate="print"/>
          <a:srcRect/>
          <a:stretch>
            <a:fillRect/>
          </a:stretch>
        </p:blipFill>
        <p:spPr bwMode="auto">
          <a:xfrm>
            <a:off x="0" y="0"/>
            <a:ext cx="9144000" cy="6870700"/>
          </a:xfrm>
          <a:prstGeom prst="rect">
            <a:avLst/>
          </a:prstGeom>
          <a:noFill/>
          <a:ln w="9525">
            <a:noFill/>
            <a:miter lim="800000"/>
            <a:headEnd/>
            <a:tailEnd/>
          </a:ln>
        </p:spPr>
      </p:pic>
      <p:pic>
        <p:nvPicPr>
          <p:cNvPr id="29706" name="Picture 10" descr="Picture1"/>
          <p:cNvPicPr>
            <a:picLocks noChangeAspect="1" noChangeArrowheads="1"/>
          </p:cNvPicPr>
          <p:nvPr userDrawn="1"/>
        </p:nvPicPr>
        <p:blipFill>
          <a:blip r:embed="rId16" cstate="print"/>
          <a:srcRect/>
          <a:stretch>
            <a:fillRect/>
          </a:stretch>
        </p:blipFill>
        <p:spPr bwMode="hidden">
          <a:xfrm>
            <a:off x="0" y="0"/>
            <a:ext cx="9144000" cy="6872288"/>
          </a:xfrm>
          <a:prstGeom prst="rect">
            <a:avLst/>
          </a:prstGeom>
          <a:noFill/>
          <a:ln w="9525">
            <a:noFill/>
            <a:miter lim="800000"/>
            <a:headEnd/>
            <a:tailEnd/>
          </a:ln>
        </p:spPr>
      </p:pic>
    </p:spTree>
    <p:extLst>
      <p:ext uri="{BB962C8B-B14F-4D97-AF65-F5344CB8AC3E}">
        <p14:creationId xmlns="" xmlns:p14="http://schemas.microsoft.com/office/powerpoint/2010/main" val="50369854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ransition/>
  <p:txStyles>
    <p:titleStyle>
      <a:lvl1pPr algn="l" rtl="0" eaLnBrk="0" fontAlgn="base" hangingPunct="0">
        <a:spcBef>
          <a:spcPct val="0"/>
        </a:spcBef>
        <a:spcAft>
          <a:spcPct val="0"/>
        </a:spcAft>
        <a:defRPr kumimoji="1" sz="4400">
          <a:solidFill>
            <a:schemeClr val="hlink"/>
          </a:solidFill>
          <a:latin typeface="+mj-lt"/>
          <a:ea typeface="+mj-ea"/>
          <a:cs typeface="+mj-cs"/>
        </a:defRPr>
      </a:lvl1pPr>
      <a:lvl2pPr algn="l" rtl="0" eaLnBrk="0" fontAlgn="base" hangingPunct="0">
        <a:spcBef>
          <a:spcPct val="0"/>
        </a:spcBef>
        <a:spcAft>
          <a:spcPct val="0"/>
        </a:spcAft>
        <a:defRPr kumimoji="1" sz="4400">
          <a:solidFill>
            <a:schemeClr val="hlink"/>
          </a:solidFill>
          <a:latin typeface="Arial" charset="0"/>
        </a:defRPr>
      </a:lvl2pPr>
      <a:lvl3pPr algn="l" rtl="0" eaLnBrk="0" fontAlgn="base" hangingPunct="0">
        <a:spcBef>
          <a:spcPct val="0"/>
        </a:spcBef>
        <a:spcAft>
          <a:spcPct val="0"/>
        </a:spcAft>
        <a:defRPr kumimoji="1" sz="4400">
          <a:solidFill>
            <a:schemeClr val="hlink"/>
          </a:solidFill>
          <a:latin typeface="Arial" charset="0"/>
        </a:defRPr>
      </a:lvl3pPr>
      <a:lvl4pPr algn="l" rtl="0" eaLnBrk="0" fontAlgn="base" hangingPunct="0">
        <a:spcBef>
          <a:spcPct val="0"/>
        </a:spcBef>
        <a:spcAft>
          <a:spcPct val="0"/>
        </a:spcAft>
        <a:defRPr kumimoji="1" sz="4400">
          <a:solidFill>
            <a:schemeClr val="hlink"/>
          </a:solidFill>
          <a:latin typeface="Arial" charset="0"/>
        </a:defRPr>
      </a:lvl4pPr>
      <a:lvl5pPr algn="l" rtl="0" eaLnBrk="0" fontAlgn="base" hangingPunct="0">
        <a:spcBef>
          <a:spcPct val="0"/>
        </a:spcBef>
        <a:spcAft>
          <a:spcPct val="0"/>
        </a:spcAft>
        <a:defRPr kumimoji="1" sz="4400">
          <a:solidFill>
            <a:schemeClr val="hlink"/>
          </a:solidFill>
          <a:latin typeface="Arial" charset="0"/>
        </a:defRPr>
      </a:lvl5pPr>
      <a:lvl6pPr marL="457200" algn="l" rtl="0" eaLnBrk="0" fontAlgn="base" hangingPunct="0">
        <a:spcBef>
          <a:spcPct val="0"/>
        </a:spcBef>
        <a:spcAft>
          <a:spcPct val="0"/>
        </a:spcAft>
        <a:defRPr kumimoji="1" sz="4400">
          <a:solidFill>
            <a:schemeClr val="hlink"/>
          </a:solidFill>
          <a:latin typeface="Arial" charset="0"/>
        </a:defRPr>
      </a:lvl6pPr>
      <a:lvl7pPr marL="914400" algn="l" rtl="0" eaLnBrk="0" fontAlgn="base" hangingPunct="0">
        <a:spcBef>
          <a:spcPct val="0"/>
        </a:spcBef>
        <a:spcAft>
          <a:spcPct val="0"/>
        </a:spcAft>
        <a:defRPr kumimoji="1" sz="4400">
          <a:solidFill>
            <a:schemeClr val="hlink"/>
          </a:solidFill>
          <a:latin typeface="Arial" charset="0"/>
        </a:defRPr>
      </a:lvl7pPr>
      <a:lvl8pPr marL="1371600" algn="l" rtl="0" eaLnBrk="0" fontAlgn="base" hangingPunct="0">
        <a:spcBef>
          <a:spcPct val="0"/>
        </a:spcBef>
        <a:spcAft>
          <a:spcPct val="0"/>
        </a:spcAft>
        <a:defRPr kumimoji="1" sz="4400">
          <a:solidFill>
            <a:schemeClr val="hlink"/>
          </a:solidFill>
          <a:latin typeface="Arial" charset="0"/>
        </a:defRPr>
      </a:lvl8pPr>
      <a:lvl9pPr marL="1828800" algn="l" rtl="0" eaLnBrk="0" fontAlgn="base" hangingPunct="0">
        <a:spcBef>
          <a:spcPct val="0"/>
        </a:spcBef>
        <a:spcAft>
          <a:spcPct val="0"/>
        </a:spcAft>
        <a:defRPr kumimoji="1" sz="4400">
          <a:solidFill>
            <a:schemeClr val="hlink"/>
          </a:solidFill>
          <a:latin typeface="Arial" charset="0"/>
        </a:defRPr>
      </a:lvl9pPr>
    </p:titleStyle>
    <p:bodyStyle>
      <a:lvl1pPr marL="342900" indent="-342900" algn="l" rtl="0" eaLnBrk="0" fontAlgn="base" hangingPunct="0">
        <a:spcBef>
          <a:spcPct val="20000"/>
        </a:spcBef>
        <a:spcAft>
          <a:spcPct val="0"/>
        </a:spcAft>
        <a:buClr>
          <a:srgbClr val="FFFFFF"/>
        </a:buClr>
        <a:buSzPct val="70000"/>
        <a:buFont typeface="Monotype Sorts" pitchFamily="2" charset="2"/>
        <a:buChar char="l"/>
        <a:defRPr kumimoji="1" sz="3200">
          <a:solidFill>
            <a:srgbClr val="FFFFFF"/>
          </a:solidFill>
          <a:latin typeface="+mn-lt"/>
          <a:ea typeface="+mn-ea"/>
          <a:cs typeface="+mn-cs"/>
        </a:defRPr>
      </a:lvl1pPr>
      <a:lvl2pPr marL="742950" indent="-285750" algn="l" rtl="0" eaLnBrk="0" fontAlgn="base" hangingPunct="0">
        <a:spcBef>
          <a:spcPct val="20000"/>
        </a:spcBef>
        <a:spcAft>
          <a:spcPct val="0"/>
        </a:spcAft>
        <a:buClr>
          <a:srgbClr val="FFFFFF"/>
        </a:buClr>
        <a:buSzPct val="70000"/>
        <a:buFont typeface="Monotype Sorts" pitchFamily="2" charset="2"/>
        <a:buChar char="l"/>
        <a:defRPr kumimoji="1" sz="2800">
          <a:solidFill>
            <a:srgbClr val="FFFFFF"/>
          </a:solidFill>
          <a:latin typeface="+mn-lt"/>
        </a:defRPr>
      </a:lvl2pPr>
      <a:lvl3pPr marL="1143000" indent="-228600" algn="l" rtl="0" eaLnBrk="0" fontAlgn="base" hangingPunct="0">
        <a:spcBef>
          <a:spcPct val="20000"/>
        </a:spcBef>
        <a:spcAft>
          <a:spcPct val="0"/>
        </a:spcAft>
        <a:buClr>
          <a:srgbClr val="FFFFFF"/>
        </a:buClr>
        <a:buSzPct val="70000"/>
        <a:buChar char="•"/>
        <a:defRPr kumimoji="1" sz="2400">
          <a:solidFill>
            <a:srgbClr val="FFFFFF"/>
          </a:solidFill>
          <a:latin typeface="+mn-lt"/>
        </a:defRPr>
      </a:lvl3pPr>
      <a:lvl4pPr marL="16002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4pPr>
      <a:lvl5pPr marL="20574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5pPr>
      <a:lvl6pPr marL="25146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6pPr>
      <a:lvl7pPr marL="29718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7pPr>
      <a:lvl8pPr marL="34290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8pPr>
      <a:lvl9pPr marL="3886200" indent="-228600" algn="l" rtl="0" eaLnBrk="0" fontAlgn="base" hangingPunct="0">
        <a:spcBef>
          <a:spcPct val="20000"/>
        </a:spcBef>
        <a:spcAft>
          <a:spcPct val="0"/>
        </a:spcAft>
        <a:buClr>
          <a:srgbClr val="FFFFFF"/>
        </a:buClr>
        <a:buSzPct val="70000"/>
        <a:buChar char="»"/>
        <a:defRPr kumimoji="1"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descr="Picture2"/>
          <p:cNvPicPr>
            <a:picLocks noChangeAspect="1" noChangeArrowheads="1"/>
          </p:cNvPicPr>
          <p:nvPr/>
        </p:nvPicPr>
        <p:blipFill>
          <a:blip r:embed="rId14" cstate="print"/>
          <a:srcRect t="87843" b="3993"/>
          <a:stretch>
            <a:fillRect/>
          </a:stretch>
        </p:blipFill>
        <p:spPr bwMode="auto">
          <a:xfrm>
            <a:off x="0" y="6297613"/>
            <a:ext cx="9144000" cy="560387"/>
          </a:xfrm>
          <a:prstGeom prst="rect">
            <a:avLst/>
          </a:prstGeom>
          <a:noFill/>
          <a:ln w="9525">
            <a:noFill/>
            <a:miter lim="800000"/>
            <a:headEnd/>
            <a:tailEnd/>
          </a:ln>
        </p:spPr>
      </p:pic>
      <p:pic>
        <p:nvPicPr>
          <p:cNvPr id="7171" name="Picture 8" descr="Picture1"/>
          <p:cNvPicPr>
            <a:picLocks noChangeAspect="1" noChangeArrowheads="1"/>
          </p:cNvPicPr>
          <p:nvPr/>
        </p:nvPicPr>
        <p:blipFill>
          <a:blip r:embed="rId15" cstate="print"/>
          <a:srcRect t="86482" b="3326"/>
          <a:stretch>
            <a:fillRect/>
          </a:stretch>
        </p:blipFill>
        <p:spPr bwMode="hidden">
          <a:xfrm>
            <a:off x="0" y="6159500"/>
            <a:ext cx="9144000" cy="698500"/>
          </a:xfrm>
          <a:prstGeom prst="rect">
            <a:avLst/>
          </a:prstGeom>
          <a:noFill/>
          <a:ln w="9525">
            <a:noFill/>
            <a:miter lim="800000"/>
            <a:headEnd/>
            <a:tailEnd/>
          </a:ln>
        </p:spPr>
      </p:pic>
      <p:sp>
        <p:nvSpPr>
          <p:cNvPr id="717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08AC2779-278A-4FC0-93E3-46B334E5B655}" type="datetime1">
              <a:rPr lang="en-US">
                <a:solidFill>
                  <a:srgbClr val="FFFFFF"/>
                </a:solidFill>
              </a:rPr>
              <a:pPr>
                <a:defRPr/>
              </a:pPr>
              <a:t>12/5/2011</a:t>
            </a:fld>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794500" y="64992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7CCBA9C-26FE-4F6A-A2F4-C2A0CB473C81}" type="slidenum">
              <a:rPr lang="en-US">
                <a:solidFill>
                  <a:srgbClr val="FFFFFF"/>
                </a:solidFill>
                <a:latin typeface="Arial"/>
              </a:rPr>
              <a:pPr>
                <a:defRPr/>
              </a:pPr>
              <a:t>‹#›</a:t>
            </a:fld>
            <a:endParaRPr lang="en-US" dirty="0">
              <a:solidFill>
                <a:srgbClr val="FFFFFF"/>
              </a:solidFill>
              <a:latin typeface="Arial"/>
            </a:endParaRPr>
          </a:p>
        </p:txBody>
      </p:sp>
    </p:spTree>
    <p:extLst>
      <p:ext uri="{BB962C8B-B14F-4D97-AF65-F5344CB8AC3E}">
        <p14:creationId xmlns="" xmlns:p14="http://schemas.microsoft.com/office/powerpoint/2010/main" val="3691385943"/>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7"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8"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mn-cs"/>
              </a:defRPr>
            </a:lvl1pPr>
          </a:lstStyle>
          <a:p>
            <a:pPr fontAlgn="auto">
              <a:spcBef>
                <a:spcPts val="0"/>
              </a:spcBef>
              <a:spcAft>
                <a:spcPts val="0"/>
              </a:spcAft>
            </a:pPr>
            <a:fld id="{B6A7F8C8-016A-4146-9A23-FC0E950D0280}" type="datetime1">
              <a:rPr lang="en-US" smtClean="0">
                <a:solidFill>
                  <a:srgbClr val="FFFFFF"/>
                </a:solidFill>
              </a:rPr>
              <a:pPr fontAlgn="auto">
                <a:spcBef>
                  <a:spcPts val="0"/>
                </a:spcBef>
                <a:spcAft>
                  <a:spcPts val="0"/>
                </a:spcAft>
              </a:pPr>
              <a:t>12/5/2011</a:t>
            </a:fld>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fontAlgn="auto">
              <a:spcBef>
                <a:spcPts val="0"/>
              </a:spcBef>
              <a:spcAft>
                <a:spcPts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CB8257A9-F556-4D5E-9092-5407D52D708D}" type="slidenum">
              <a:rPr lang="en-US" smtClean="0">
                <a:solidFill>
                  <a:srgbClr val="FFFFFF"/>
                </a:solidFill>
                <a:latin typeface="Arial"/>
              </a:rPr>
              <a:pPr fontAlgn="auto">
                <a:spcBef>
                  <a:spcPts val="0"/>
                </a:spcBef>
                <a:spcAft>
                  <a:spcPts val="0"/>
                </a:spcAft>
              </a:pPr>
              <a:t>‹#›</a:t>
            </a:fld>
            <a:endParaRPr lang="en-US" dirty="0">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Lst>
  <p:hf hdr="0" ftr="0" dt="0"/>
  <p:txStyles>
    <p:titleStyle>
      <a:lvl1pPr algn="ctr" rtl="0" eaLnBrk="1" fontAlgn="base" hangingPunct="1">
        <a:spcBef>
          <a:spcPct val="0"/>
        </a:spcBef>
        <a:spcAft>
          <a:spcPct val="0"/>
        </a:spcAft>
        <a:defRPr sz="4400">
          <a:solidFill>
            <a:srgbClr val="FFFF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5"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solidFill>
                <a:srgbClr val="FFFFFF"/>
              </a:solidFill>
              <a:ea typeface="ＭＳ Ｐゴシック" charset="-128"/>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a:solidFill>
                <a:srgbClr val="FFFFFF"/>
              </a:solidFill>
              <a:ea typeface="ＭＳ Ｐゴシック" charset="-128"/>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solidFill>
                  <a:srgbClr val="FFFFFF"/>
                </a:solidFill>
                <a:ea typeface="ＭＳ Ｐゴシック" charset="-128"/>
              </a:rPr>
              <a:pPr>
                <a:defRPr/>
              </a:pPr>
              <a:t>‹#›</a:t>
            </a:fld>
            <a:endParaRPr lang="en-US">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defRPr>
            </a:lvl1pPr>
          </a:lstStyle>
          <a:p>
            <a:pPr>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E99F160-5C0F-4C49-BC7F-CE528216F1AF}" type="slidenum">
              <a:rPr lang="en-US">
                <a:solidFill>
                  <a:srgbClr val="FFFFFF"/>
                </a:solidFill>
                <a:ea typeface="ＭＳ Ｐゴシック" charset="-128"/>
              </a:rPr>
              <a:pPr/>
              <a:t>‹#›</a:t>
            </a:fld>
            <a:endParaRPr lang="en-US">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mj-cs"/>
        </a:defRPr>
      </a:lvl1pPr>
      <a:lvl2pPr algn="ctr" rtl="0" eaLnBrk="0" fontAlgn="base" hangingPunct="0">
        <a:spcBef>
          <a:spcPct val="0"/>
        </a:spcBef>
        <a:spcAft>
          <a:spcPct val="0"/>
        </a:spcAft>
        <a:defRPr sz="4400">
          <a:solidFill>
            <a:srgbClr val="FFFF00"/>
          </a:solidFill>
          <a:latin typeface="Arial" charset="0"/>
          <a:ea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5"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solidFill>
                  <a:srgbClr val="FFFFFF"/>
                </a:solidFill>
              </a:rPr>
              <a:pPr>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5"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solidFill>
                  <a:srgbClr val="FFFFFF"/>
                </a:solidFill>
              </a:rPr>
              <a:pPr>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7" descr="Picture2"/>
          <p:cNvPicPr>
            <a:picLocks noChangeAspect="1" noChangeArrowheads="1"/>
          </p:cNvPicPr>
          <p:nvPr userDrawn="1"/>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37891" name="Picture 8" descr="Picture1"/>
          <p:cNvPicPr>
            <a:picLocks noChangeAspect="1" noChangeArrowheads="1"/>
          </p:cNvPicPr>
          <p:nvPr userDrawn="1"/>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3789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fontAlgn="auto">
              <a:spcBef>
                <a:spcPts val="0"/>
              </a:spcBef>
              <a:spcAft>
                <a:spcPts val="0"/>
              </a:spcAft>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fontAlgn="auto">
              <a:spcBef>
                <a:spcPts val="0"/>
              </a:spcBef>
              <a:spcAft>
                <a:spcPts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fontAlgn="auto">
              <a:spcBef>
                <a:spcPts val="0"/>
              </a:spcBef>
              <a:spcAft>
                <a:spcPts val="0"/>
              </a:spcAft>
              <a:defRPr/>
            </a:pPr>
            <a:fld id="{89F6F2B1-4B21-E449-8CB7-A7CD81011D30}" type="slidenum">
              <a:rPr lang="en-US">
                <a:solidFill>
                  <a:srgbClr val="FFFFFF"/>
                </a:solidFill>
              </a:rPr>
              <a:pPr fontAlgn="auto">
                <a:spcBef>
                  <a:spcPts val="0"/>
                </a:spcBef>
                <a:spcAft>
                  <a:spcPts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userDrawn="1"/>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userDrawn="1"/>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25540656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defRPr>
            </a:lvl1pPr>
          </a:lstStyle>
          <a:p>
            <a:pPr>
              <a:defRPr/>
            </a:pPr>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E99F160-5C0F-4C49-BC7F-CE528216F1A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2820052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mj-cs"/>
        </a:defRPr>
      </a:lvl1pPr>
      <a:lvl2pPr algn="ctr" rtl="0" eaLnBrk="0" fontAlgn="base" hangingPunct="0">
        <a:spcBef>
          <a:spcPct val="0"/>
        </a:spcBef>
        <a:spcAft>
          <a:spcPct val="0"/>
        </a:spcAft>
        <a:defRPr sz="4400">
          <a:solidFill>
            <a:srgbClr val="FFFF00"/>
          </a:solidFill>
          <a:latin typeface="Arial" charset="0"/>
          <a:ea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5"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6"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mn-cs"/>
              </a:defRPr>
            </a:lvl1pPr>
          </a:lstStyle>
          <a:p>
            <a:pPr fontAlgn="auto">
              <a:spcBef>
                <a:spcPts val="0"/>
              </a:spcBef>
              <a:spcAft>
                <a:spcPts val="0"/>
              </a:spcAft>
            </a:pPr>
            <a:fld id="{2BD45FA8-FDDA-4B0D-9EBD-0B3E6F082E7C}" type="datetime1">
              <a:rPr lang="en-US" smtClean="0">
                <a:solidFill>
                  <a:srgbClr val="FFFFFF"/>
                </a:solidFill>
              </a:rPr>
              <a:pPr fontAlgn="auto">
                <a:spcBef>
                  <a:spcPts val="0"/>
                </a:spcBef>
                <a:spcAft>
                  <a:spcPts val="0"/>
                </a:spcAft>
              </a:pPr>
              <a:t>12/5/2011</a:t>
            </a:fld>
            <a:endParaRPr lang="en-US">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fontAlgn="auto">
              <a:spcBef>
                <a:spcPts val="0"/>
              </a:spcBef>
              <a:spcAft>
                <a:spcPts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4BF9DA8E-4102-439F-B19D-2035CF459E69}" type="slidenum">
              <a:rPr lang="en-US" smtClean="0">
                <a:solidFill>
                  <a:srgbClr val="FFFFFF"/>
                </a:solidFill>
                <a:latin typeface="Arial"/>
              </a:rPr>
              <a:pPr fontAlgn="auto">
                <a:spcBef>
                  <a:spcPts val="0"/>
                </a:spcBef>
                <a:spcAft>
                  <a:spcPts val="0"/>
                </a:spcAft>
              </a:pPr>
              <a:t>‹#›</a:t>
            </a:fld>
            <a:endParaRPr lang="en-US">
              <a:solidFill>
                <a:srgbClr val="FFFFFF"/>
              </a:solidFill>
              <a:latin typeface="Arial"/>
            </a:endParaRPr>
          </a:p>
        </p:txBody>
      </p:sp>
    </p:spTree>
    <p:extLst>
      <p:ext uri="{BB962C8B-B14F-4D97-AF65-F5344CB8AC3E}">
        <p14:creationId xmlns="" xmlns:p14="http://schemas.microsoft.com/office/powerpoint/2010/main" val="199846164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hdr="0" ftr="0" dt="0"/>
  <p:txStyles>
    <p:titleStyle>
      <a:lvl1pPr algn="ctr" rtl="0" eaLnBrk="1" fontAlgn="base" hangingPunct="1">
        <a:spcBef>
          <a:spcPct val="0"/>
        </a:spcBef>
        <a:spcAft>
          <a:spcPct val="0"/>
        </a:spcAft>
        <a:defRPr sz="4400">
          <a:solidFill>
            <a:srgbClr val="FFFF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4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4.png"/><Relationship Id="rId7"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0.emf"/><Relationship Id="rId3" Type="http://schemas.openxmlformats.org/officeDocument/2006/relationships/image" Target="../media/image4.png"/><Relationship Id="rId7" Type="http://schemas.openxmlformats.org/officeDocument/2006/relationships/image" Target="../media/image34.wmf"/><Relationship Id="rId12" Type="http://schemas.openxmlformats.org/officeDocument/2006/relationships/image" Target="../media/image39.emf"/><Relationship Id="rId2" Type="http://schemas.openxmlformats.org/officeDocument/2006/relationships/notesSlide" Target="../notesSlides/notesSlide28.xml"/><Relationship Id="rId16" Type="http://schemas.openxmlformats.org/officeDocument/2006/relationships/image" Target="../media/image43.emf"/><Relationship Id="rId1" Type="http://schemas.openxmlformats.org/officeDocument/2006/relationships/slideLayout" Target="../slideLayouts/slideLayout54.xml"/><Relationship Id="rId6" Type="http://schemas.openxmlformats.org/officeDocument/2006/relationships/image" Target="../media/image33.wmf"/><Relationship Id="rId11" Type="http://schemas.openxmlformats.org/officeDocument/2006/relationships/image" Target="../media/image38.emf"/><Relationship Id="rId5" Type="http://schemas.openxmlformats.org/officeDocument/2006/relationships/image" Target="../media/image32.wmf"/><Relationship Id="rId15" Type="http://schemas.openxmlformats.org/officeDocument/2006/relationships/image" Target="../media/image42.emf"/><Relationship Id="rId10" Type="http://schemas.openxmlformats.org/officeDocument/2006/relationships/image" Target="../media/image37.wmf"/><Relationship Id="rId4" Type="http://schemas.openxmlformats.org/officeDocument/2006/relationships/image" Target="../media/image5.emf"/><Relationship Id="rId9" Type="http://schemas.openxmlformats.org/officeDocument/2006/relationships/image" Target="../media/image36.wmf"/><Relationship Id="rId14" Type="http://schemas.openxmlformats.org/officeDocument/2006/relationships/image" Target="../media/image41.emf"/></Relationships>
</file>

<file path=ppt/slides/_rels/slide3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4.png"/><Relationship Id="rId7" Type="http://schemas.openxmlformats.org/officeDocument/2006/relationships/image" Target="../media/image45.emf"/><Relationship Id="rId2" Type="http://schemas.openxmlformats.org/officeDocument/2006/relationships/notesSlide" Target="../notesSlides/notesSlide29.xml"/><Relationship Id="rId1" Type="http://schemas.openxmlformats.org/officeDocument/2006/relationships/slideLayout" Target="../slideLayouts/slideLayout54.xml"/><Relationship Id="rId6" Type="http://schemas.openxmlformats.org/officeDocument/2006/relationships/chart" Target="../charts/chart14.xml"/><Relationship Id="rId5" Type="http://schemas.openxmlformats.org/officeDocument/2006/relationships/image" Target="../media/image44.emf"/><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7.wmf"/><Relationship Id="rId11" Type="http://schemas.openxmlformats.org/officeDocument/2006/relationships/chart" Target="../charts/chart3.xml"/><Relationship Id="rId5" Type="http://schemas.openxmlformats.org/officeDocument/2006/relationships/image" Target="../media/image6.wmf"/><Relationship Id="rId10" Type="http://schemas.openxmlformats.org/officeDocument/2006/relationships/image" Target="../media/image9.wmf"/><Relationship Id="rId4" Type="http://schemas.openxmlformats.org/officeDocument/2006/relationships/image" Target="../media/image5.emf"/><Relationship Id="rId9"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Office_Excel_97-2003_Worksheet5.xls"/><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1.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5.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4.pn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12.wmf"/><Relationship Id="rId11" Type="http://schemas.openxmlformats.org/officeDocument/2006/relationships/image" Target="../media/image5.e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rojectinform.org/testandtreat/index.shtml"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chart" Target="../charts/chart5.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7.xls"/></Relationships>
</file>

<file path=ppt/slides/_rels/slide6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4.xml"/><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hwlaproviderquestions@ph.lacounty.gov"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533400"/>
            <a:ext cx="8534400" cy="1470025"/>
          </a:xfrm>
        </p:spPr>
        <p:txBody>
          <a:bodyPr/>
          <a:lstStyle/>
          <a:p>
            <a:pPr eaLnBrk="1" hangingPunct="1"/>
            <a:r>
              <a:rPr lang="en-US" dirty="0" smtClean="0">
                <a:solidFill>
                  <a:srgbClr val="FFFF00"/>
                </a:solidFill>
              </a:rPr>
              <a:t>State of the HIV/AIDS Epidemic: Future Directions for </a:t>
            </a:r>
            <a:br>
              <a:rPr lang="en-US" dirty="0" smtClean="0">
                <a:solidFill>
                  <a:srgbClr val="FFFF00"/>
                </a:solidFill>
              </a:rPr>
            </a:br>
            <a:r>
              <a:rPr lang="en-US" dirty="0" smtClean="0">
                <a:solidFill>
                  <a:srgbClr val="FFFF00"/>
                </a:solidFill>
              </a:rPr>
              <a:t>Los Angeles County</a:t>
            </a:r>
          </a:p>
        </p:txBody>
      </p:sp>
      <p:sp>
        <p:nvSpPr>
          <p:cNvPr id="8195" name="Rectangle 3"/>
          <p:cNvSpPr>
            <a:spLocks noGrp="1" noChangeArrowheads="1"/>
          </p:cNvSpPr>
          <p:nvPr>
            <p:ph type="subTitle" idx="1"/>
          </p:nvPr>
        </p:nvSpPr>
        <p:spPr>
          <a:xfrm>
            <a:off x="685800" y="1981200"/>
            <a:ext cx="7086600" cy="3657600"/>
          </a:xfrm>
        </p:spPr>
        <p:txBody>
          <a:bodyPr/>
          <a:lstStyle/>
          <a:p>
            <a:pPr algn="l" eaLnBrk="1" hangingPunct="1"/>
            <a:endParaRPr lang="en-US" sz="2400" dirty="0" smtClean="0"/>
          </a:p>
          <a:p>
            <a:pPr algn="l" eaLnBrk="1" hangingPunct="1"/>
            <a:endParaRPr lang="en-US" sz="2400" dirty="0" smtClean="0"/>
          </a:p>
          <a:p>
            <a:pPr algn="l" eaLnBrk="1" hangingPunct="1"/>
            <a:r>
              <a:rPr lang="en-US" sz="2400" dirty="0" smtClean="0"/>
              <a:t>Briefing to the Stakeholders</a:t>
            </a:r>
          </a:p>
          <a:p>
            <a:pPr algn="l" eaLnBrk="1" hangingPunct="1"/>
            <a:endParaRPr lang="en-US" sz="2400" dirty="0" smtClean="0"/>
          </a:p>
          <a:p>
            <a:pPr algn="l" eaLnBrk="1" hangingPunct="1">
              <a:spcBef>
                <a:spcPct val="0"/>
              </a:spcBef>
            </a:pPr>
            <a:r>
              <a:rPr lang="en-US" sz="2400" dirty="0" smtClean="0"/>
              <a:t>Mario J. Pérez, Director</a:t>
            </a:r>
          </a:p>
          <a:p>
            <a:pPr algn="l" eaLnBrk="1" hangingPunct="1">
              <a:spcBef>
                <a:spcPct val="0"/>
              </a:spcBef>
            </a:pPr>
            <a:r>
              <a:rPr lang="en-US" sz="2400" dirty="0" smtClean="0"/>
              <a:t>Los Angeles County Department of Public Health</a:t>
            </a:r>
          </a:p>
          <a:p>
            <a:pPr algn="l" eaLnBrk="1" hangingPunct="1">
              <a:spcBef>
                <a:spcPct val="0"/>
              </a:spcBef>
            </a:pPr>
            <a:r>
              <a:rPr lang="en-US" sz="2400" dirty="0" smtClean="0"/>
              <a:t>Division of HIV and STD Programs</a:t>
            </a:r>
          </a:p>
          <a:p>
            <a:pPr algn="l" eaLnBrk="1" hangingPunct="1"/>
            <a:endParaRPr lang="en-US" sz="2400" dirty="0" smtClean="0"/>
          </a:p>
          <a:p>
            <a:pPr algn="l" eaLnBrk="1" hangingPunct="1"/>
            <a:r>
              <a:rPr lang="en-US" sz="2400" dirty="0" smtClean="0"/>
              <a:t>					</a:t>
            </a:r>
            <a:r>
              <a:rPr lang="en-US" sz="2000" dirty="0" smtClean="0"/>
              <a:t>December 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FFFF00"/>
                </a:solidFill>
              </a:rPr>
              <a:t>Unsustainable Disease Burden</a:t>
            </a:r>
          </a:p>
        </p:txBody>
      </p:sp>
      <p:sp>
        <p:nvSpPr>
          <p:cNvPr id="22531" name="Rectangle 3"/>
          <p:cNvSpPr>
            <a:spLocks noGrp="1" noChangeArrowheads="1"/>
          </p:cNvSpPr>
          <p:nvPr>
            <p:ph type="body" idx="1"/>
          </p:nvPr>
        </p:nvSpPr>
        <p:spPr/>
        <p:txBody>
          <a:bodyPr/>
          <a:lstStyle/>
          <a:p>
            <a:pPr eaLnBrk="1" hangingPunct="1"/>
            <a:r>
              <a:rPr lang="en-US" dirty="0" smtClean="0"/>
              <a:t>~2,000 – 3,000 annual HIV infections</a:t>
            </a:r>
          </a:p>
          <a:p>
            <a:pPr eaLnBrk="1" hangingPunct="1"/>
            <a:r>
              <a:rPr lang="en-US" dirty="0" smtClean="0"/>
              <a:t>~13,250 HIV-undiagnosed persons</a:t>
            </a:r>
          </a:p>
          <a:p>
            <a:pPr eaLnBrk="1" hangingPunct="1"/>
            <a:r>
              <a:rPr lang="en-US" dirty="0" smtClean="0"/>
              <a:t>~55,000 annual STDs diagnosed</a:t>
            </a:r>
          </a:p>
          <a:p>
            <a:pPr eaLnBrk="1" hangingPunct="1"/>
            <a:r>
              <a:rPr lang="en-US" dirty="0" smtClean="0"/>
              <a:t>Fewer resources</a:t>
            </a:r>
          </a:p>
          <a:p>
            <a:pPr eaLnBrk="1" hangingPunct="1"/>
            <a:r>
              <a:rPr lang="en-US" dirty="0" smtClean="0"/>
              <a:t>Alarming health disparities, including undiagnosed and linkage to care</a:t>
            </a:r>
          </a:p>
          <a:p>
            <a:pPr eaLnBrk="1" hangingPunct="1"/>
            <a:r>
              <a:rPr lang="en-US" dirty="0" smtClean="0"/>
              <a:t>Growing </a:t>
            </a:r>
            <a:r>
              <a:rPr lang="en-US" dirty="0" err="1" smtClean="0"/>
              <a:t>pharma</a:t>
            </a:r>
            <a:r>
              <a:rPr lang="en-US" dirty="0" smtClean="0"/>
              <a:t> and diagnostic costs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z="3600" dirty="0" smtClean="0">
                <a:solidFill>
                  <a:srgbClr val="FFFF00"/>
                </a:solidFill>
              </a:rPr>
              <a:t>Estimated HIV Incidence, US, ‘06-’09 </a:t>
            </a:r>
          </a:p>
        </p:txBody>
      </p:sp>
      <p:sp>
        <p:nvSpPr>
          <p:cNvPr id="145411" name="Rectangle 3"/>
          <p:cNvSpPr>
            <a:spLocks noGrp="1" noChangeArrowheads="1"/>
          </p:cNvSpPr>
          <p:nvPr>
            <p:ph idx="1"/>
          </p:nvPr>
        </p:nvSpPr>
        <p:spPr/>
        <p:txBody>
          <a:bodyPr>
            <a:normAutofit/>
          </a:bodyPr>
          <a:lstStyle/>
          <a:p>
            <a:r>
              <a:rPr lang="en-US" dirty="0" smtClean="0"/>
              <a:t>48,600→56,000→47,800→ 48,100</a:t>
            </a:r>
          </a:p>
          <a:p>
            <a:pPr>
              <a:buNone/>
            </a:pPr>
            <a:endParaRPr lang="en-US" dirty="0" smtClean="0"/>
          </a:p>
          <a:p>
            <a:r>
              <a:rPr lang="en-US" dirty="0" smtClean="0"/>
              <a:t>21% increase among 13-29 year olds, driven by…..</a:t>
            </a:r>
          </a:p>
          <a:p>
            <a:r>
              <a:rPr lang="en-US" dirty="0" smtClean="0"/>
              <a:t>34% increase among young MSM, driven by…</a:t>
            </a:r>
          </a:p>
          <a:p>
            <a:r>
              <a:rPr lang="en-US" dirty="0" smtClean="0"/>
              <a:t>48% increase among young African-American MSM!!!</a:t>
            </a:r>
          </a:p>
        </p:txBody>
      </p:sp>
      <p:sp>
        <p:nvSpPr>
          <p:cNvPr id="4" name="Slide Number Placeholder 3"/>
          <p:cNvSpPr>
            <a:spLocks noGrp="1"/>
          </p:cNvSpPr>
          <p:nvPr>
            <p:ph type="sldNum" sz="quarter" idx="12"/>
          </p:nvPr>
        </p:nvSpPr>
        <p:spPr/>
        <p:txBody>
          <a:bodyPr/>
          <a:lstStyle/>
          <a:p>
            <a:fld id="{CB8257A9-F556-4D5E-9092-5407D52D708D}" type="slidenum">
              <a:rPr lang="en-US" smtClean="0"/>
              <a:pPr/>
              <a:t>11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20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Effect transition="in" filter="fade">
                                      <p:cBhvr>
                                        <p:cTn id="12" dur="2000"/>
                                        <p:tgtEl>
                                          <p:spTgt spid="145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411">
                                            <p:txEl>
                                              <p:pRg st="3" end="3"/>
                                            </p:txEl>
                                          </p:spTgt>
                                        </p:tgtEl>
                                        <p:attrNameLst>
                                          <p:attrName>style.visibility</p:attrName>
                                        </p:attrNameLst>
                                      </p:cBhvr>
                                      <p:to>
                                        <p:strVal val="visible"/>
                                      </p:to>
                                    </p:set>
                                    <p:animEffect transition="in" filter="fade">
                                      <p:cBhvr>
                                        <p:cTn id="17" dur="2000"/>
                                        <p:tgtEl>
                                          <p:spTgt spid="145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411">
                                            <p:txEl>
                                              <p:pRg st="4" end="4"/>
                                            </p:txEl>
                                          </p:spTgt>
                                        </p:tgtEl>
                                        <p:attrNameLst>
                                          <p:attrName>style.visibility</p:attrName>
                                        </p:attrNameLst>
                                      </p:cBhvr>
                                      <p:to>
                                        <p:strVal val="visible"/>
                                      </p:to>
                                    </p:set>
                                    <p:animEffect transition="in" filter="fade">
                                      <p:cBhvr>
                                        <p:cTn id="22" dur="20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Los Angeles County Conceptual Model for Continuum of HIV Services</a:t>
            </a:r>
            <a:endParaRPr lang="en-US" sz="3200" dirty="0"/>
          </a:p>
        </p:txBody>
      </p:sp>
      <p:graphicFrame>
        <p:nvGraphicFramePr>
          <p:cNvPr id="28" name="Content Placeholder 27"/>
          <p:cNvGraphicFramePr>
            <a:graphicFrameLocks noGrp="1"/>
          </p:cNvGraphicFramePr>
          <p:nvPr>
            <p:ph idx="1"/>
          </p:nvPr>
        </p:nvGraphicFramePr>
        <p:xfrm>
          <a:off x="106680" y="1447801"/>
          <a:ext cx="8961120" cy="198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B8257A9-F556-4D5E-9092-5407D52D708D}" type="slidenum">
              <a:rPr lang="en-US" smtClean="0"/>
              <a:pPr/>
              <a:t>12</a:t>
            </a:fld>
            <a:endParaRPr lang="en-US" dirty="0"/>
          </a:p>
        </p:txBody>
      </p:sp>
      <p:sp>
        <p:nvSpPr>
          <p:cNvPr id="12" name="Right Arrow 11"/>
          <p:cNvSpPr/>
          <p:nvPr/>
        </p:nvSpPr>
        <p:spPr>
          <a:xfrm flipH="1">
            <a:off x="1297744" y="1981200"/>
            <a:ext cx="274320" cy="27432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5974080" y="2029264"/>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flipH="1">
            <a:off x="7543800" y="2001128"/>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3047762"/>
            <a:ext cx="1219200" cy="160043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buFont typeface="Arial" pitchFamily="34" charset="0"/>
              <a:buChar char="•"/>
            </a:pPr>
            <a:r>
              <a:rPr lang="en-US" sz="1400" dirty="0" smtClean="0">
                <a:solidFill>
                  <a:schemeClr val="bg1"/>
                </a:solidFill>
              </a:rPr>
              <a:t>Social marketing</a:t>
            </a:r>
          </a:p>
          <a:p>
            <a:pPr>
              <a:buFont typeface="Arial" pitchFamily="34" charset="0"/>
              <a:buChar char="•"/>
            </a:pPr>
            <a:r>
              <a:rPr lang="en-US" sz="1400" dirty="0" smtClean="0">
                <a:solidFill>
                  <a:schemeClr val="bg1"/>
                </a:solidFill>
              </a:rPr>
              <a:t>Capacity building</a:t>
            </a:r>
          </a:p>
          <a:p>
            <a:pPr>
              <a:buFont typeface="Arial" pitchFamily="34" charset="0"/>
              <a:buChar char="•"/>
            </a:pPr>
            <a:r>
              <a:rPr lang="en-US" sz="1400" dirty="0" smtClean="0">
                <a:solidFill>
                  <a:schemeClr val="bg1"/>
                </a:solidFill>
              </a:rPr>
              <a:t>Routine HIV testing</a:t>
            </a:r>
          </a:p>
          <a:p>
            <a:pPr>
              <a:buFont typeface="Arial" pitchFamily="34" charset="0"/>
              <a:buChar char="•"/>
            </a:pPr>
            <a:endParaRPr lang="en-US" sz="1400" dirty="0">
              <a:solidFill>
                <a:schemeClr val="bg1"/>
              </a:solidFill>
            </a:endParaRPr>
          </a:p>
        </p:txBody>
      </p:sp>
      <p:sp>
        <p:nvSpPr>
          <p:cNvPr id="11" name="TextBox 10"/>
          <p:cNvSpPr txBox="1"/>
          <p:nvPr/>
        </p:nvSpPr>
        <p:spPr>
          <a:xfrm>
            <a:off x="1524000" y="3048000"/>
            <a:ext cx="1676400" cy="310854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Targeted &amp; Routine HIV Testing</a:t>
            </a:r>
          </a:p>
          <a:p>
            <a:pPr lvl="0">
              <a:buFont typeface="Arial" pitchFamily="34" charset="0"/>
              <a:buChar char="•"/>
            </a:pPr>
            <a:r>
              <a:rPr lang="en-US" sz="1400" dirty="0" smtClean="0">
                <a:solidFill>
                  <a:schemeClr val="bg1"/>
                </a:solidFill>
              </a:rPr>
              <a:t>HE/RR</a:t>
            </a:r>
          </a:p>
          <a:p>
            <a:pPr lvl="0">
              <a:buFont typeface="Arial" pitchFamily="34" charset="0"/>
              <a:buChar char="•"/>
            </a:pPr>
            <a:r>
              <a:rPr lang="en-US" sz="1400" dirty="0" smtClean="0">
                <a:solidFill>
                  <a:schemeClr val="bg1"/>
                </a:solidFill>
              </a:rPr>
              <a:t>Social Marketing</a:t>
            </a:r>
          </a:p>
          <a:p>
            <a:pPr lvl="0">
              <a:buFont typeface="Arial" pitchFamily="34" charset="0"/>
              <a:buChar char="•"/>
            </a:pPr>
            <a:r>
              <a:rPr lang="en-US" sz="1400" dirty="0" smtClean="0">
                <a:solidFill>
                  <a:schemeClr val="bg1"/>
                </a:solidFill>
              </a:rPr>
              <a:t>Syringe Exchange Programs</a:t>
            </a:r>
          </a:p>
          <a:p>
            <a:pPr lvl="0">
              <a:buFont typeface="Arial" pitchFamily="34" charset="0"/>
              <a:buChar char="•"/>
            </a:pPr>
            <a:r>
              <a:rPr lang="en-US" sz="1400" dirty="0" smtClean="0">
                <a:solidFill>
                  <a:schemeClr val="bg1"/>
                </a:solidFill>
              </a:rPr>
              <a:t>Biomedical (PEP)</a:t>
            </a:r>
          </a:p>
          <a:p>
            <a:pPr lvl="0">
              <a:buFont typeface="Arial" pitchFamily="34" charset="0"/>
              <a:buChar char="•"/>
            </a:pPr>
            <a:r>
              <a:rPr lang="en-US" sz="1400" dirty="0" smtClean="0">
                <a:solidFill>
                  <a:schemeClr val="bg1"/>
                </a:solidFill>
              </a:rPr>
              <a:t>Partner Services</a:t>
            </a:r>
          </a:p>
          <a:p>
            <a:pPr lvl="0">
              <a:buFont typeface="Arial" pitchFamily="34" charset="0"/>
              <a:buChar char="•"/>
            </a:pPr>
            <a:r>
              <a:rPr lang="en-US" sz="1400" dirty="0" smtClean="0">
                <a:solidFill>
                  <a:schemeClr val="bg1"/>
                </a:solidFill>
              </a:rPr>
              <a:t>STI Screening and Treatment</a:t>
            </a:r>
          </a:p>
          <a:p>
            <a:pPr lvl="0">
              <a:buFont typeface="Arial" pitchFamily="34" charset="0"/>
              <a:buChar char="•"/>
            </a:pPr>
            <a:r>
              <a:rPr lang="en-US" sz="1400" dirty="0" smtClean="0">
                <a:solidFill>
                  <a:schemeClr val="bg1"/>
                </a:solidFill>
              </a:rPr>
              <a:t>Substance use programs</a:t>
            </a:r>
            <a:endParaRPr lang="en-US" sz="1400" dirty="0">
              <a:solidFill>
                <a:schemeClr val="bg1"/>
              </a:solidFill>
            </a:endParaRPr>
          </a:p>
        </p:txBody>
      </p:sp>
      <p:sp>
        <p:nvSpPr>
          <p:cNvPr id="13" name="TextBox 12"/>
          <p:cNvSpPr txBox="1"/>
          <p:nvPr/>
        </p:nvSpPr>
        <p:spPr>
          <a:xfrm>
            <a:off x="3352800" y="3074075"/>
            <a:ext cx="1295400" cy="203132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Targeted &amp; Routine HIV Testing</a:t>
            </a:r>
          </a:p>
          <a:p>
            <a:pPr lvl="0">
              <a:buFont typeface="Arial" pitchFamily="34" charset="0"/>
              <a:buChar char="•"/>
            </a:pPr>
            <a:r>
              <a:rPr lang="en-US" sz="1400" dirty="0" smtClean="0">
                <a:solidFill>
                  <a:schemeClr val="bg1"/>
                </a:solidFill>
              </a:rPr>
              <a:t>Social Marketing</a:t>
            </a:r>
          </a:p>
          <a:p>
            <a:pPr>
              <a:buFont typeface="Arial" pitchFamily="34" charset="0"/>
              <a:buChar char="•"/>
            </a:pPr>
            <a:r>
              <a:rPr lang="en-US" sz="1400" dirty="0" smtClean="0">
                <a:solidFill>
                  <a:schemeClr val="bg1"/>
                </a:solidFill>
              </a:rPr>
              <a:t>Partner Services</a:t>
            </a:r>
          </a:p>
          <a:p>
            <a:pPr lvl="0">
              <a:buFont typeface="Arial" pitchFamily="34" charset="0"/>
              <a:buChar char="•"/>
            </a:pPr>
            <a:r>
              <a:rPr lang="en-US" sz="1400" dirty="0" smtClean="0">
                <a:solidFill>
                  <a:schemeClr val="bg1"/>
                </a:solidFill>
              </a:rPr>
              <a:t>Substance use programs</a:t>
            </a:r>
          </a:p>
        </p:txBody>
      </p:sp>
      <p:sp>
        <p:nvSpPr>
          <p:cNvPr id="16" name="TextBox 15"/>
          <p:cNvSpPr txBox="1"/>
          <p:nvPr/>
        </p:nvSpPr>
        <p:spPr>
          <a:xfrm>
            <a:off x="4800600" y="3048000"/>
            <a:ext cx="1447800" cy="28931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Outreach</a:t>
            </a:r>
          </a:p>
          <a:p>
            <a:pPr lvl="0">
              <a:buFont typeface="Arial" pitchFamily="34" charset="0"/>
              <a:buChar char="•"/>
            </a:pPr>
            <a:r>
              <a:rPr lang="en-US" sz="1400" dirty="0" smtClean="0">
                <a:solidFill>
                  <a:schemeClr val="bg1"/>
                </a:solidFill>
              </a:rPr>
              <a:t>Early Intervention Programs</a:t>
            </a:r>
          </a:p>
          <a:p>
            <a:pPr lvl="0">
              <a:buFont typeface="Arial" pitchFamily="34" charset="0"/>
              <a:buChar char="•"/>
            </a:pPr>
            <a:r>
              <a:rPr lang="en-US" sz="1400" dirty="0" smtClean="0">
                <a:solidFill>
                  <a:schemeClr val="bg1"/>
                </a:solidFill>
              </a:rPr>
              <a:t>Mental health and substance use programs</a:t>
            </a:r>
          </a:p>
          <a:p>
            <a:pPr lvl="0">
              <a:buFont typeface="Arial" pitchFamily="34" charset="0"/>
              <a:buChar char="•"/>
            </a:pPr>
            <a:r>
              <a:rPr lang="en-US" sz="1400" dirty="0" smtClean="0">
                <a:solidFill>
                  <a:schemeClr val="bg1"/>
                </a:solidFill>
              </a:rPr>
              <a:t>Ancillary support services</a:t>
            </a:r>
          </a:p>
          <a:p>
            <a:pPr lvl="0">
              <a:buFont typeface="Arial" pitchFamily="34" charset="0"/>
              <a:buChar char="•"/>
            </a:pPr>
            <a:r>
              <a:rPr lang="en-US" sz="1400" dirty="0" smtClean="0">
                <a:solidFill>
                  <a:schemeClr val="bg1"/>
                </a:solidFill>
              </a:rPr>
              <a:t>Social Marketing</a:t>
            </a:r>
          </a:p>
          <a:p>
            <a:pPr>
              <a:buFont typeface="Arial" pitchFamily="34" charset="0"/>
              <a:buChar char="•"/>
            </a:pPr>
            <a:endParaRPr lang="en-US" sz="1400" dirty="0">
              <a:solidFill>
                <a:schemeClr val="bg1"/>
              </a:solidFill>
            </a:endParaRPr>
          </a:p>
        </p:txBody>
      </p:sp>
      <p:sp>
        <p:nvSpPr>
          <p:cNvPr id="19" name="TextBox 18"/>
          <p:cNvSpPr txBox="1"/>
          <p:nvPr/>
        </p:nvSpPr>
        <p:spPr>
          <a:xfrm>
            <a:off x="6858000" y="3050500"/>
            <a:ext cx="1981200" cy="28931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STI screening and treatment</a:t>
            </a:r>
          </a:p>
          <a:p>
            <a:pPr lvl="0">
              <a:buFont typeface="Arial" pitchFamily="34" charset="0"/>
              <a:buChar char="•"/>
            </a:pPr>
            <a:r>
              <a:rPr lang="en-US" sz="1400" dirty="0" smtClean="0">
                <a:solidFill>
                  <a:schemeClr val="bg1"/>
                </a:solidFill>
              </a:rPr>
              <a:t>HIV medical care and ART</a:t>
            </a:r>
          </a:p>
          <a:p>
            <a:pPr lvl="0">
              <a:buFont typeface="Arial" pitchFamily="34" charset="0"/>
              <a:buChar char="•"/>
            </a:pPr>
            <a:r>
              <a:rPr lang="en-US" sz="1400" dirty="0" smtClean="0">
                <a:solidFill>
                  <a:schemeClr val="bg1"/>
                </a:solidFill>
              </a:rPr>
              <a:t>Treatment adherence</a:t>
            </a:r>
          </a:p>
          <a:p>
            <a:pPr lvl="0">
              <a:buFont typeface="Arial" pitchFamily="34" charset="0"/>
              <a:buChar char="•"/>
            </a:pPr>
            <a:r>
              <a:rPr lang="en-US" sz="1400" dirty="0" smtClean="0">
                <a:solidFill>
                  <a:schemeClr val="bg1"/>
                </a:solidFill>
              </a:rPr>
              <a:t>Ancillary services</a:t>
            </a:r>
          </a:p>
          <a:p>
            <a:pPr lvl="0">
              <a:buFont typeface="Arial" pitchFamily="34" charset="0"/>
              <a:buChar char="•"/>
            </a:pPr>
            <a:r>
              <a:rPr lang="en-US" sz="1400" dirty="0" smtClean="0">
                <a:solidFill>
                  <a:schemeClr val="bg1"/>
                </a:solidFill>
              </a:rPr>
              <a:t>Mental health and substance use programs</a:t>
            </a:r>
          </a:p>
          <a:p>
            <a:pPr lvl="0">
              <a:buFont typeface="Arial" pitchFamily="34" charset="0"/>
              <a:buChar char="•"/>
            </a:pPr>
            <a:r>
              <a:rPr lang="en-US" sz="1400" dirty="0" smtClean="0">
                <a:solidFill>
                  <a:schemeClr val="bg1"/>
                </a:solidFill>
              </a:rPr>
              <a:t>PS</a:t>
            </a:r>
          </a:p>
          <a:p>
            <a:pPr lvl="0">
              <a:buFont typeface="Arial" pitchFamily="34" charset="0"/>
              <a:buChar char="•"/>
            </a:pPr>
            <a:r>
              <a:rPr lang="en-US" sz="1400" dirty="0" smtClean="0">
                <a:solidFill>
                  <a:schemeClr val="bg1"/>
                </a:solidFill>
              </a:rPr>
              <a:t>HE/RR</a:t>
            </a:r>
          </a:p>
          <a:p>
            <a:pPr lvl="0">
              <a:buFont typeface="Arial" pitchFamily="34" charset="0"/>
              <a:buChar char="•"/>
            </a:pPr>
            <a:r>
              <a:rPr lang="en-US" sz="1400" dirty="0" smtClean="0">
                <a:solidFill>
                  <a:schemeClr val="bg1"/>
                </a:solidFill>
              </a:rPr>
              <a:t>Social marketing</a:t>
            </a:r>
          </a:p>
          <a:p>
            <a:pPr>
              <a:buFont typeface="Arial" pitchFamily="34" charset="0"/>
              <a:buChar char="•"/>
            </a:pP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descr="Pages from GardnerCascade.jpg"/>
          <p:cNvPicPr>
            <a:picLocks noGrp="1" noChangeAspect="1"/>
          </p:cNvPicPr>
          <p:nvPr>
            <p:ph idx="4294967295"/>
          </p:nvPr>
        </p:nvPicPr>
        <p:blipFill>
          <a:blip r:embed="rId2" cstate="print"/>
          <a:srcRect/>
          <a:stretch>
            <a:fillRect/>
          </a:stretch>
        </p:blipFill>
        <p:spPr>
          <a:xfrm>
            <a:off x="1447800" y="762000"/>
            <a:ext cx="6276975" cy="4510088"/>
          </a:xfrm>
        </p:spPr>
      </p:pic>
      <p:sp>
        <p:nvSpPr>
          <p:cNvPr id="18435" name="Slide Number Placeholder 3"/>
          <p:cNvSpPr>
            <a:spLocks noGrp="1"/>
          </p:cNvSpPr>
          <p:nvPr>
            <p:ph type="sldNum" sz="quarter" idx="10"/>
          </p:nvPr>
        </p:nvSpPr>
        <p:spPr>
          <a:noFill/>
        </p:spPr>
        <p:txBody>
          <a:bodyPr/>
          <a:lstStyle/>
          <a:p>
            <a:fld id="{03BEC70E-BDC2-440C-90F8-DB0D56C8E6A3}"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Spectrum of Engagement in Care in Los Angeles County</a:t>
            </a:r>
            <a:endParaRPr lang="en-US" dirty="0"/>
          </a:p>
        </p:txBody>
      </p:sp>
      <p:graphicFrame>
        <p:nvGraphicFramePr>
          <p:cNvPr id="4" name="Content Placeholder 3"/>
          <p:cNvGraphicFramePr>
            <a:graphicFrameLocks noGrp="1"/>
          </p:cNvGraphicFramePr>
          <p:nvPr>
            <p:ph idx="1"/>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4BF9DA8E-4102-439F-B19D-2035CF459E69}" type="slidenum">
              <a:rPr lang="en-US" smtClean="0">
                <a:solidFill>
                  <a:srgbClr val="FFFFFF"/>
                </a:solidFill>
              </a:rPr>
              <a:pPr/>
              <a:t>14</a:t>
            </a:fld>
            <a:endParaRPr lang="en-US">
              <a:solidFill>
                <a:srgbClr val="FFFFFF"/>
              </a:solidFill>
            </a:endParaRPr>
          </a:p>
        </p:txBody>
      </p:sp>
      <p:sp>
        <p:nvSpPr>
          <p:cNvPr id="5" name="TextBox 4"/>
          <p:cNvSpPr txBox="1"/>
          <p:nvPr/>
        </p:nvSpPr>
        <p:spPr>
          <a:xfrm>
            <a:off x="304800" y="6400800"/>
            <a:ext cx="6096000" cy="338554"/>
          </a:xfrm>
          <a:prstGeom prst="rect">
            <a:avLst/>
          </a:prstGeom>
          <a:noFill/>
        </p:spPr>
        <p:txBody>
          <a:bodyPr wrap="square" rtlCol="0">
            <a:spAutoFit/>
          </a:bodyPr>
          <a:lstStyle/>
          <a:p>
            <a:pPr fontAlgn="auto">
              <a:spcBef>
                <a:spcPts val="0"/>
              </a:spcBef>
              <a:spcAft>
                <a:spcPts val="0"/>
              </a:spcAft>
            </a:pPr>
            <a:r>
              <a:rPr lang="en-US" sz="1600" dirty="0" smtClean="0">
                <a:solidFill>
                  <a:srgbClr val="FFFFFF"/>
                </a:solidFill>
                <a:latin typeface="Arial"/>
              </a:rPr>
              <a:t>Los Angeles County HIV Surveillance Data 2009-2010 </a:t>
            </a:r>
            <a:endParaRPr lang="en-US" sz="1600" b="1" dirty="0">
              <a:solidFill>
                <a:srgbClr val="FFFFFF"/>
              </a:solidFill>
              <a:latin typeface="Arial"/>
            </a:endParaRPr>
          </a:p>
        </p:txBody>
      </p:sp>
      <p:sp>
        <p:nvSpPr>
          <p:cNvPr id="8" name="TextBox 7"/>
          <p:cNvSpPr txBox="1"/>
          <p:nvPr/>
        </p:nvSpPr>
        <p:spPr>
          <a:xfrm>
            <a:off x="213852" y="5956550"/>
            <a:ext cx="6096000" cy="338554"/>
          </a:xfrm>
          <a:prstGeom prst="rect">
            <a:avLst/>
          </a:prstGeom>
          <a:noFill/>
        </p:spPr>
        <p:txBody>
          <a:bodyPr wrap="square" rtlCol="0">
            <a:spAutoFit/>
          </a:bodyPr>
          <a:lstStyle/>
          <a:p>
            <a:pPr fontAlgn="auto">
              <a:spcBef>
                <a:spcPts val="0"/>
              </a:spcBef>
              <a:spcAft>
                <a:spcPts val="0"/>
              </a:spcAft>
            </a:pPr>
            <a:r>
              <a:rPr lang="en-US" sz="1600" b="1" u="sng" dirty="0" smtClean="0">
                <a:solidFill>
                  <a:srgbClr val="FFFFFF"/>
                </a:solidFill>
                <a:latin typeface="Arial"/>
              </a:rPr>
              <a:t>Note</a:t>
            </a:r>
            <a:r>
              <a:rPr lang="en-US" sz="1600" b="1" dirty="0" smtClean="0">
                <a:solidFill>
                  <a:srgbClr val="FFFFFF"/>
                </a:solidFill>
                <a:latin typeface="Arial"/>
              </a:rPr>
              <a:t>: U</a:t>
            </a:r>
            <a:r>
              <a:rPr lang="en-US" sz="1600" dirty="0" smtClean="0">
                <a:solidFill>
                  <a:srgbClr val="FFFFFF"/>
                </a:solidFill>
                <a:latin typeface="Arial"/>
              </a:rPr>
              <a:t>sing Gardner et al. (CID 2011) treatment cascade criteria </a:t>
            </a:r>
            <a:endParaRPr lang="en-US" sz="1600" dirty="0">
              <a:solidFill>
                <a:srgbClr val="FFFFFF"/>
              </a:solidFill>
              <a:latin typeface="Arial"/>
            </a:endParaRPr>
          </a:p>
        </p:txBody>
      </p:sp>
    </p:spTree>
    <p:extLst>
      <p:ext uri="{BB962C8B-B14F-4D97-AF65-F5344CB8AC3E}">
        <p14:creationId xmlns="" xmlns:p14="http://schemas.microsoft.com/office/powerpoint/2010/main" val="332108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ges from NEJMoa1105243_2.jpg"/>
          <p:cNvPicPr>
            <a:picLocks noChangeAspect="1"/>
          </p:cNvPicPr>
          <p:nvPr/>
        </p:nvPicPr>
        <p:blipFill>
          <a:blip r:embed="rId2" cstate="print"/>
          <a:srcRect/>
          <a:stretch>
            <a:fillRect/>
          </a:stretch>
        </p:blipFill>
        <p:spPr bwMode="auto">
          <a:xfrm>
            <a:off x="1524000" y="990600"/>
            <a:ext cx="6286500" cy="3543300"/>
          </a:xfrm>
          <a:prstGeom prst="rect">
            <a:avLst/>
          </a:prstGeom>
          <a:noFill/>
          <a:ln w="9525">
            <a:noFill/>
            <a:miter lim="800000"/>
            <a:headEnd/>
            <a:tailEnd/>
          </a:ln>
        </p:spPr>
      </p:pic>
      <p:sp>
        <p:nvSpPr>
          <p:cNvPr id="19459" name="Slide Number Placeholder 1"/>
          <p:cNvSpPr>
            <a:spLocks noGrp="1"/>
          </p:cNvSpPr>
          <p:nvPr>
            <p:ph type="sldNum" sz="quarter" idx="10"/>
          </p:nvPr>
        </p:nvSpPr>
        <p:spPr>
          <a:noFill/>
        </p:spPr>
        <p:txBody>
          <a:bodyPr/>
          <a:lstStyle/>
          <a:p>
            <a:fld id="{0328CAD1-4BED-4657-8A09-DAAEDE62FF42}"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16</a:t>
            </a:fld>
            <a:endParaRPr lang="en-US" dirty="0"/>
          </a:p>
        </p:txBody>
      </p:sp>
      <p:sp>
        <p:nvSpPr>
          <p:cNvPr id="4099" name="Rectangle 2"/>
          <p:cNvSpPr>
            <a:spLocks noGrp="1" noChangeArrowheads="1"/>
          </p:cNvSpPr>
          <p:nvPr>
            <p:ph type="title"/>
          </p:nvPr>
        </p:nvSpPr>
        <p:spPr/>
        <p:txBody>
          <a:bodyPr/>
          <a:lstStyle/>
          <a:p>
            <a:pPr eaLnBrk="1" hangingPunct="1"/>
            <a:r>
              <a:rPr lang="en-US" dirty="0" smtClean="0">
                <a:solidFill>
                  <a:srgbClr val="FFFF00"/>
                </a:solidFill>
                <a:latin typeface="Arial" charset="0"/>
                <a:cs typeface="Arial" charset="0"/>
              </a:rPr>
              <a:t>HIV/STD Syndemic Planning</a:t>
            </a:r>
          </a:p>
        </p:txBody>
      </p:sp>
      <p:sp>
        <p:nvSpPr>
          <p:cNvPr id="4100" name="Rectangle 3"/>
          <p:cNvSpPr>
            <a:spLocks noGrp="1" noChangeArrowheads="1"/>
          </p:cNvSpPr>
          <p:nvPr>
            <p:ph type="body" idx="1"/>
          </p:nvPr>
        </p:nvSpPr>
        <p:spPr>
          <a:xfrm>
            <a:off x="457200" y="1447800"/>
            <a:ext cx="8229600" cy="4678363"/>
          </a:xfrm>
        </p:spPr>
        <p:txBody>
          <a:bodyPr/>
          <a:lstStyle/>
          <a:p>
            <a:pPr eaLnBrk="1" hangingPunct="1">
              <a:spcAft>
                <a:spcPts val="1000"/>
              </a:spcAft>
            </a:pPr>
            <a:r>
              <a:rPr lang="en-US" dirty="0" smtClean="0"/>
              <a:t>Focuses on connections among cofactors of disease</a:t>
            </a:r>
          </a:p>
          <a:p>
            <a:pPr lvl="1" eaLnBrk="1" hangingPunct="1">
              <a:spcBef>
                <a:spcPts val="0"/>
              </a:spcBef>
              <a:spcAft>
                <a:spcPts val="600"/>
              </a:spcAft>
            </a:pPr>
            <a:r>
              <a:rPr lang="en-US" sz="2400" dirty="0" smtClean="0">
                <a:latin typeface="Arial" charset="0"/>
                <a:cs typeface="Arial" charset="0"/>
              </a:rPr>
              <a:t>HIV</a:t>
            </a:r>
          </a:p>
          <a:p>
            <a:pPr lvl="1" eaLnBrk="1" hangingPunct="1">
              <a:spcBef>
                <a:spcPts val="0"/>
              </a:spcBef>
              <a:spcAft>
                <a:spcPts val="600"/>
              </a:spcAft>
            </a:pPr>
            <a:r>
              <a:rPr lang="en-US" sz="2400" dirty="0" smtClean="0">
                <a:latin typeface="Arial" charset="0"/>
                <a:cs typeface="Arial" charset="0"/>
              </a:rPr>
              <a:t>Syphilis</a:t>
            </a:r>
          </a:p>
          <a:p>
            <a:pPr lvl="1" eaLnBrk="1" hangingPunct="1">
              <a:spcBef>
                <a:spcPts val="0"/>
              </a:spcBef>
              <a:spcAft>
                <a:spcPts val="600"/>
              </a:spcAft>
            </a:pPr>
            <a:r>
              <a:rPr lang="en-US" sz="2400" dirty="0" smtClean="0">
                <a:latin typeface="Arial" charset="0"/>
                <a:cs typeface="Arial" charset="0"/>
              </a:rPr>
              <a:t>Gonorrhea</a:t>
            </a:r>
          </a:p>
          <a:p>
            <a:pPr eaLnBrk="1" hangingPunct="1">
              <a:spcAft>
                <a:spcPts val="1000"/>
              </a:spcAft>
            </a:pPr>
            <a:r>
              <a:rPr lang="en-US" dirty="0" smtClean="0"/>
              <a:t>Considers those connections when developing health policies</a:t>
            </a:r>
          </a:p>
          <a:p>
            <a:pPr eaLnBrk="1" hangingPunct="1">
              <a:spcAft>
                <a:spcPts val="1000"/>
              </a:spcAft>
            </a:pPr>
            <a:r>
              <a:rPr lang="en-US" dirty="0" smtClean="0"/>
              <a:t>Next Steps include analysis of “upstream” determinants, e.g., poverty, substance use</a:t>
            </a:r>
          </a:p>
          <a:p>
            <a:pPr eaLnBrk="1" hangingPunct="1">
              <a:spcAft>
                <a:spcPts val="1000"/>
              </a:spcAft>
              <a:buNone/>
            </a:pPr>
            <a:r>
              <a:rPr lang="en-US" sz="28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FFFF00"/>
                </a:solidFill>
              </a:rPr>
              <a:t>Developing a Local Response</a:t>
            </a:r>
          </a:p>
        </p:txBody>
      </p:sp>
      <p:sp>
        <p:nvSpPr>
          <p:cNvPr id="22531" name="Rectangle 3"/>
          <p:cNvSpPr>
            <a:spLocks noGrp="1" noChangeArrowheads="1"/>
          </p:cNvSpPr>
          <p:nvPr>
            <p:ph type="body" idx="1"/>
          </p:nvPr>
        </p:nvSpPr>
        <p:spPr>
          <a:xfrm>
            <a:off x="457200" y="1371600"/>
            <a:ext cx="8458200" cy="4525963"/>
          </a:xfrm>
        </p:spPr>
        <p:txBody>
          <a:bodyPr/>
          <a:lstStyle/>
          <a:p>
            <a:pPr eaLnBrk="1" hangingPunct="1"/>
            <a:r>
              <a:rPr lang="en-US" dirty="0" smtClean="0"/>
              <a:t>Integrating HIV/STD prevention &amp; treatment</a:t>
            </a:r>
          </a:p>
          <a:p>
            <a:pPr eaLnBrk="1" hangingPunct="1"/>
            <a:r>
              <a:rPr lang="en-US" dirty="0" smtClean="0"/>
              <a:t>Integrating the prevention/care continuum</a:t>
            </a:r>
          </a:p>
          <a:p>
            <a:pPr eaLnBrk="1" hangingPunct="1"/>
            <a:r>
              <a:rPr lang="en-US" dirty="0" smtClean="0"/>
              <a:t>Adopting the National HIV/AIDS Strategy</a:t>
            </a:r>
          </a:p>
          <a:p>
            <a:pPr eaLnBrk="1" hangingPunct="1"/>
            <a:r>
              <a:rPr lang="en-US" dirty="0" smtClean="0"/>
              <a:t>Early detection and linkage to/retention in Care</a:t>
            </a:r>
          </a:p>
          <a:p>
            <a:pPr eaLnBrk="1" hangingPunct="1"/>
            <a:r>
              <a:rPr lang="en-US" dirty="0" smtClean="0"/>
              <a:t>Viral suppression for individuals in HIV care</a:t>
            </a:r>
          </a:p>
          <a:p>
            <a:pPr eaLnBrk="1" hangingPunct="1"/>
            <a:r>
              <a:rPr lang="en-US" dirty="0" smtClean="0"/>
              <a:t>Evidence-based programming</a:t>
            </a:r>
          </a:p>
          <a:p>
            <a:pPr eaLnBrk="1" hangingPunct="1"/>
            <a:r>
              <a:rPr lang="en-US" dirty="0" smtClean="0"/>
              <a:t>Changes in community planning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362200"/>
            <a:ext cx="8610600" cy="1143000"/>
          </a:xfrm>
        </p:spPr>
        <p:txBody>
          <a:bodyPr/>
          <a:lstStyle/>
          <a:p>
            <a:pPr eaLnBrk="1" hangingPunct="1"/>
            <a:r>
              <a:rPr lang="en-US" sz="4800" dirty="0" smtClean="0">
                <a:solidFill>
                  <a:srgbClr val="FFFF00"/>
                </a:solidFill>
              </a:rPr>
              <a:t>The Local Epidemic</a:t>
            </a:r>
            <a:br>
              <a:rPr lang="en-US" sz="4800" dirty="0" smtClean="0">
                <a:solidFill>
                  <a:srgbClr val="FFFF00"/>
                </a:solidFill>
              </a:rPr>
            </a:br>
            <a:r>
              <a:rPr lang="en-US" sz="4800" dirty="0" smtClean="0">
                <a:solidFill>
                  <a:srgbClr val="FFFF00"/>
                </a:solidFill>
              </a:rPr>
              <a:t>Through a </a:t>
            </a:r>
            <a:r>
              <a:rPr lang="en-US" sz="4800" dirty="0" err="1" smtClean="0">
                <a:solidFill>
                  <a:srgbClr val="FFFF00"/>
                </a:solidFill>
              </a:rPr>
              <a:t>Syndemic</a:t>
            </a:r>
            <a:r>
              <a:rPr lang="en-US" sz="4800" dirty="0" smtClean="0">
                <a:solidFill>
                  <a:srgbClr val="FFFF00"/>
                </a:solidFill>
              </a:rPr>
              <a:t> Lens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28600" y="76200"/>
            <a:ext cx="8651875" cy="1219200"/>
          </a:xfrm>
        </p:spPr>
        <p:txBody>
          <a:bodyPr/>
          <a:lstStyle/>
          <a:p>
            <a:r>
              <a:rPr lang="en-US" sz="3800" dirty="0" smtClean="0">
                <a:solidFill>
                  <a:srgbClr val="FFFF00"/>
                </a:solidFill>
              </a:rPr>
              <a:t>Estimated Number of Persons Living </a:t>
            </a:r>
            <a:br>
              <a:rPr lang="en-US" sz="3800" dirty="0" smtClean="0">
                <a:solidFill>
                  <a:srgbClr val="FFFF00"/>
                </a:solidFill>
              </a:rPr>
            </a:br>
            <a:r>
              <a:rPr lang="en-US" sz="3800" dirty="0" smtClean="0">
                <a:solidFill>
                  <a:srgbClr val="FFFF00"/>
                </a:solidFill>
              </a:rPr>
              <a:t>with HIV and AIDS in LAC</a:t>
            </a:r>
          </a:p>
        </p:txBody>
      </p:sp>
      <p:sp>
        <p:nvSpPr>
          <p:cNvPr id="1028" name="Text Box 3"/>
          <p:cNvSpPr txBox="1">
            <a:spLocks noChangeArrowheads="1"/>
          </p:cNvSpPr>
          <p:nvPr/>
        </p:nvSpPr>
        <p:spPr bwMode="auto">
          <a:xfrm>
            <a:off x="0" y="5791200"/>
            <a:ext cx="184731" cy="307777"/>
          </a:xfrm>
          <a:prstGeom prst="rect">
            <a:avLst/>
          </a:prstGeom>
          <a:noFill/>
          <a:ln w="9525">
            <a:noFill/>
            <a:miter lim="800000"/>
            <a:headEnd/>
            <a:tailEnd/>
          </a:ln>
        </p:spPr>
        <p:txBody>
          <a:bodyPr wrap="none">
            <a:spAutoFit/>
          </a:bodyPr>
          <a:lstStyle/>
          <a:p>
            <a:pPr marL="342900" indent="-342900" eaLnBrk="0" hangingPunct="0"/>
            <a:endParaRPr lang="en-US" sz="1400" b="1" dirty="0">
              <a:solidFill>
                <a:srgbClr val="FFFF00"/>
              </a:solidFill>
            </a:endParaRPr>
          </a:p>
        </p:txBody>
      </p:sp>
      <p:sp>
        <p:nvSpPr>
          <p:cNvPr id="1030" name="Text Box 15"/>
          <p:cNvSpPr txBox="1">
            <a:spLocks noChangeArrowheads="1"/>
          </p:cNvSpPr>
          <p:nvPr/>
        </p:nvSpPr>
        <p:spPr bwMode="auto">
          <a:xfrm>
            <a:off x="0" y="5410200"/>
            <a:ext cx="6764338" cy="336550"/>
          </a:xfrm>
          <a:prstGeom prst="rect">
            <a:avLst/>
          </a:prstGeom>
          <a:noFill/>
          <a:ln w="9525">
            <a:noFill/>
            <a:miter lim="800000"/>
            <a:headEnd/>
            <a:tailEnd/>
          </a:ln>
        </p:spPr>
        <p:txBody>
          <a:bodyPr>
            <a:spAutoFit/>
          </a:bodyPr>
          <a:lstStyle/>
          <a:p>
            <a:r>
              <a:rPr lang="en-US" sz="1600" b="1" dirty="0">
                <a:solidFill>
                  <a:schemeClr val="bg1"/>
                </a:solidFill>
              </a:rPr>
              <a:t>Source: LAC HIV Epidemiology Program, reported as of 12/31/2009.</a:t>
            </a:r>
          </a:p>
        </p:txBody>
      </p:sp>
      <p:sp>
        <p:nvSpPr>
          <p:cNvPr id="1031" name="Slide Number Placeholder 15"/>
          <p:cNvSpPr>
            <a:spLocks noGrp="1"/>
          </p:cNvSpPr>
          <p:nvPr>
            <p:ph type="sldNum" sz="quarter" idx="12"/>
          </p:nvPr>
        </p:nvSpPr>
        <p:spPr>
          <a:noFill/>
        </p:spPr>
        <p:txBody>
          <a:bodyPr/>
          <a:lstStyle/>
          <a:p>
            <a:fld id="{3D4DD7B3-3D30-42A9-B74B-4D49AEF66A0D}" type="slidenum">
              <a:rPr lang="en-US" smtClean="0"/>
              <a:pPr/>
              <a:t>19</a:t>
            </a:fld>
            <a:endParaRPr lang="en-US" dirty="0" smtClean="0"/>
          </a:p>
        </p:txBody>
      </p:sp>
      <p:graphicFrame>
        <p:nvGraphicFramePr>
          <p:cNvPr id="19" name="Object 5"/>
          <p:cNvGraphicFramePr>
            <a:graphicFrameLocks noChangeAspect="1"/>
          </p:cNvGraphicFramePr>
          <p:nvPr/>
        </p:nvGraphicFramePr>
        <p:xfrm>
          <a:off x="0" y="1123950"/>
          <a:ext cx="9144000" cy="4438650"/>
        </p:xfrm>
        <a:graphic>
          <a:graphicData uri="http://schemas.openxmlformats.org/presentationml/2006/ole">
            <p:oleObj spid="_x0000_s1064" r:id="rId4" imgW="9144793" imgH="4438273" progId="Excel.Sheet.8">
              <p:embed/>
            </p:oleObj>
          </a:graphicData>
        </a:graphic>
      </p:graphicFrame>
      <p:sp>
        <p:nvSpPr>
          <p:cNvPr id="21" name="Text Box 10"/>
          <p:cNvSpPr txBox="1">
            <a:spLocks noChangeArrowheads="1"/>
          </p:cNvSpPr>
          <p:nvPr/>
        </p:nvSpPr>
        <p:spPr bwMode="auto">
          <a:xfrm>
            <a:off x="2971800" y="4006850"/>
            <a:ext cx="14478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25,895</a:t>
            </a:r>
          </a:p>
        </p:txBody>
      </p:sp>
      <p:sp>
        <p:nvSpPr>
          <p:cNvPr id="22" name="Text Box 11"/>
          <p:cNvSpPr txBox="1">
            <a:spLocks noChangeArrowheads="1"/>
          </p:cNvSpPr>
          <p:nvPr/>
        </p:nvSpPr>
        <p:spPr bwMode="auto">
          <a:xfrm>
            <a:off x="3048000" y="3016250"/>
            <a:ext cx="1295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16,155</a:t>
            </a:r>
          </a:p>
        </p:txBody>
      </p:sp>
      <p:sp>
        <p:nvSpPr>
          <p:cNvPr id="23" name="Text Box 12"/>
          <p:cNvSpPr txBox="1">
            <a:spLocks noChangeArrowheads="1"/>
          </p:cNvSpPr>
          <p:nvPr/>
        </p:nvSpPr>
        <p:spPr bwMode="auto">
          <a:xfrm>
            <a:off x="2667000" y="205740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13,250</a:t>
            </a:r>
          </a:p>
        </p:txBody>
      </p:sp>
      <p:sp>
        <p:nvSpPr>
          <p:cNvPr id="24" name="Text Box 13"/>
          <p:cNvSpPr txBox="1">
            <a:spLocks noChangeArrowheads="1"/>
          </p:cNvSpPr>
          <p:nvPr/>
        </p:nvSpPr>
        <p:spPr bwMode="auto">
          <a:xfrm>
            <a:off x="2667000" y="240665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3,200</a:t>
            </a:r>
          </a:p>
        </p:txBody>
      </p:sp>
      <p:sp>
        <p:nvSpPr>
          <p:cNvPr id="25" name="Oval 8"/>
          <p:cNvSpPr>
            <a:spLocks noChangeArrowheads="1"/>
          </p:cNvSpPr>
          <p:nvPr/>
        </p:nvSpPr>
        <p:spPr bwMode="auto">
          <a:xfrm>
            <a:off x="5562600" y="3429000"/>
            <a:ext cx="3124200" cy="1981200"/>
          </a:xfrm>
          <a:prstGeom prst="ellipse">
            <a:avLst/>
          </a:prstGeom>
          <a:solidFill>
            <a:srgbClr val="FFFFCC"/>
          </a:solidFill>
          <a:ln w="38100">
            <a:solidFill>
              <a:srgbClr val="FFFFCC"/>
            </a:solidFill>
            <a:round/>
            <a:headEnd/>
            <a:tailEnd/>
          </a:ln>
        </p:spPr>
        <p:txBody>
          <a:bodyPr wrap="none" anchor="ctr"/>
          <a:lstStyle/>
          <a:p>
            <a:endParaRPr lang="en-US" dirty="0">
              <a:solidFill>
                <a:schemeClr val="bg1"/>
              </a:solidFill>
            </a:endParaRPr>
          </a:p>
        </p:txBody>
      </p:sp>
      <p:sp>
        <p:nvSpPr>
          <p:cNvPr id="26" name="Text Box 9"/>
          <p:cNvSpPr txBox="1">
            <a:spLocks noChangeArrowheads="1"/>
          </p:cNvSpPr>
          <p:nvPr/>
        </p:nvSpPr>
        <p:spPr bwMode="auto">
          <a:xfrm>
            <a:off x="5715000" y="3886200"/>
            <a:ext cx="2982191" cy="984885"/>
          </a:xfrm>
          <a:prstGeom prst="rect">
            <a:avLst/>
          </a:prstGeom>
          <a:noFill/>
          <a:ln w="9525">
            <a:noFill/>
            <a:miter lim="800000"/>
            <a:headEnd/>
            <a:tailEnd/>
          </a:ln>
        </p:spPr>
        <p:txBody>
          <a:bodyPr>
            <a:spAutoFit/>
          </a:bodyPr>
          <a:lstStyle/>
          <a:p>
            <a:pPr algn="ctr"/>
            <a:r>
              <a:rPr lang="en-US" b="1" dirty="0">
                <a:solidFill>
                  <a:schemeClr val="bg1"/>
                </a:solidFill>
                <a:latin typeface="Arial" charset="0"/>
              </a:rPr>
              <a:t>Estimate </a:t>
            </a:r>
          </a:p>
          <a:p>
            <a:pPr algn="ctr"/>
            <a:r>
              <a:rPr lang="en-US" b="1" dirty="0">
                <a:solidFill>
                  <a:schemeClr val="bg1"/>
                </a:solidFill>
                <a:latin typeface="Arial" charset="0"/>
              </a:rPr>
              <a:t>~ 61,700 living </a:t>
            </a:r>
          </a:p>
          <a:p>
            <a:pPr algn="ctr"/>
            <a:r>
              <a:rPr lang="en-US" b="1" dirty="0">
                <a:solidFill>
                  <a:schemeClr val="bg1"/>
                </a:solidFill>
                <a:latin typeface="Arial" charset="0"/>
              </a:rPr>
              <a:t>with HIV &amp; </a:t>
            </a:r>
            <a:r>
              <a:rPr lang="en-US" b="1" dirty="0" smtClean="0">
                <a:solidFill>
                  <a:schemeClr val="bg1"/>
                </a:solidFill>
                <a:latin typeface="Arial" charset="0"/>
              </a:rPr>
              <a:t>AIDS in </a:t>
            </a:r>
            <a:r>
              <a:rPr lang="en-US" b="1" dirty="0">
                <a:solidFill>
                  <a:schemeClr val="bg1"/>
                </a:solidFill>
                <a:latin typeface="Arial" charset="0"/>
              </a:rPr>
              <a:t>LAC</a:t>
            </a:r>
            <a:endParaRPr lang="en-US" sz="2200" b="1" dirty="0">
              <a:solidFill>
                <a:schemeClr val="bg1"/>
              </a:solidFill>
              <a:latin typeface="Arial" charset="0"/>
              <a:cs typeface="Arial" charset="0"/>
            </a:endParaRPr>
          </a:p>
        </p:txBody>
      </p:sp>
      <p:sp>
        <p:nvSpPr>
          <p:cNvPr id="27" name="Text Box 13"/>
          <p:cNvSpPr txBox="1">
            <a:spLocks noChangeArrowheads="1"/>
          </p:cNvSpPr>
          <p:nvPr/>
        </p:nvSpPr>
        <p:spPr bwMode="auto">
          <a:xfrm>
            <a:off x="2667000" y="255905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3,200</a:t>
            </a:r>
          </a:p>
        </p:txBody>
      </p:sp>
      <p:sp>
        <p:nvSpPr>
          <p:cNvPr id="29" name="Text Box 3"/>
          <p:cNvSpPr txBox="1">
            <a:spLocks noChangeArrowheads="1"/>
          </p:cNvSpPr>
          <p:nvPr/>
        </p:nvSpPr>
        <p:spPr bwMode="auto">
          <a:xfrm>
            <a:off x="234950" y="5791200"/>
            <a:ext cx="8138510" cy="861774"/>
          </a:xfrm>
          <a:prstGeom prst="rect">
            <a:avLst/>
          </a:prstGeom>
          <a:noFill/>
          <a:ln w="9525">
            <a:noFill/>
            <a:miter lim="800000"/>
            <a:headEnd/>
            <a:tailEnd/>
          </a:ln>
        </p:spPr>
        <p:txBody>
          <a:bodyPr wrap="none">
            <a:spAutoFit/>
          </a:bodyPr>
          <a:lstStyle/>
          <a:p>
            <a:pPr marL="342900" indent="-342900"/>
            <a:r>
              <a:rPr lang="en-US" sz="1400" dirty="0">
                <a:solidFill>
                  <a:srgbClr val="FFFF00"/>
                </a:solidFill>
                <a:latin typeface="Arial" charset="0"/>
              </a:rPr>
              <a:t>(1) Estimate that 21.5% of HIV+ in LA County are unaware of their infection (Campsmith et al. 2010).</a:t>
            </a:r>
          </a:p>
          <a:p>
            <a:pPr marL="342900" indent="-342900">
              <a:spcBef>
                <a:spcPts val="0"/>
              </a:spcBef>
            </a:pPr>
            <a:r>
              <a:rPr lang="en-US" sz="1400" dirty="0">
                <a:solidFill>
                  <a:srgbClr val="FFFF00"/>
                </a:solidFill>
                <a:latin typeface="Arial" charset="0"/>
              </a:rPr>
              <a:t>(2) Of 5,100 notifications pending investigation, estimate 2,200 who have </a:t>
            </a:r>
          </a:p>
          <a:p>
            <a:pPr marL="342900" indent="-342900">
              <a:spcBef>
                <a:spcPts val="0"/>
              </a:spcBef>
            </a:pPr>
            <a:r>
              <a:rPr lang="en-US" sz="1400" dirty="0">
                <a:solidFill>
                  <a:srgbClr val="FFFF00"/>
                </a:solidFill>
                <a:latin typeface="Arial" charset="0"/>
              </a:rPr>
              <a:t>detectable VL to be cases, as well as about 1,000 of the remaining cases.</a:t>
            </a:r>
          </a:p>
          <a:p>
            <a:pPr marL="342900" indent="-342900"/>
            <a:endParaRPr lang="en-US" sz="800" b="1" dirty="0">
              <a:solidFill>
                <a:srgbClr val="FFFF00"/>
              </a:solidFill>
              <a:latin typeface="Arial" charset="0"/>
            </a:endParaRPr>
          </a:p>
        </p:txBody>
      </p:sp>
      <p:sp>
        <p:nvSpPr>
          <p:cNvPr id="30" name="Text Box 15"/>
          <p:cNvSpPr txBox="1">
            <a:spLocks noChangeArrowheads="1"/>
          </p:cNvSpPr>
          <p:nvPr/>
        </p:nvSpPr>
        <p:spPr bwMode="auto">
          <a:xfrm>
            <a:off x="152400" y="5562600"/>
            <a:ext cx="6764338" cy="336550"/>
          </a:xfrm>
          <a:prstGeom prst="rect">
            <a:avLst/>
          </a:prstGeom>
          <a:noFill/>
          <a:ln w="9525">
            <a:noFill/>
            <a:miter lim="800000"/>
            <a:headEnd/>
            <a:tailEnd/>
          </a:ln>
        </p:spPr>
        <p:txBody>
          <a:bodyPr>
            <a:spAutoFit/>
          </a:bodyPr>
          <a:lstStyle/>
          <a:p>
            <a:pPr eaLnBrk="1" hangingPunct="1"/>
            <a:r>
              <a:rPr lang="en-US" sz="1600" dirty="0">
                <a:solidFill>
                  <a:srgbClr val="00FF00"/>
                </a:solidFill>
                <a:latin typeface="Arial" charset="0"/>
              </a:rPr>
              <a:t>Source: LAC HIV Epidemiology Program, reported as of 12/31/2010</a:t>
            </a:r>
            <a:r>
              <a:rPr lang="en-US" sz="1600" b="1" dirty="0">
                <a:solidFill>
                  <a:srgbClr val="00FF00"/>
                </a:solidFill>
                <a:latin typeface="Arial"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2400"/>
            <a:ext cx="7772400" cy="1470025"/>
          </a:xfrm>
        </p:spPr>
        <p:txBody>
          <a:bodyPr/>
          <a:lstStyle/>
          <a:p>
            <a:pPr eaLnBrk="1" hangingPunct="1"/>
            <a:r>
              <a:rPr lang="en-US" dirty="0" smtClean="0">
                <a:solidFill>
                  <a:srgbClr val="FFFF00"/>
                </a:solidFill>
              </a:rPr>
              <a:t>Meeting Purpose</a:t>
            </a:r>
          </a:p>
        </p:txBody>
      </p:sp>
      <p:sp>
        <p:nvSpPr>
          <p:cNvPr id="8195" name="Rectangle 3"/>
          <p:cNvSpPr>
            <a:spLocks noGrp="1" noChangeArrowheads="1"/>
          </p:cNvSpPr>
          <p:nvPr>
            <p:ph type="subTitle" idx="1"/>
          </p:nvPr>
        </p:nvSpPr>
        <p:spPr>
          <a:xfrm>
            <a:off x="685800" y="1622425"/>
            <a:ext cx="7848600" cy="4016375"/>
          </a:xfrm>
        </p:spPr>
        <p:txBody>
          <a:bodyPr/>
          <a:lstStyle/>
          <a:p>
            <a:pPr algn="l" eaLnBrk="1" hangingPunct="1">
              <a:buFont typeface="Arial" pitchFamily="34" charset="0"/>
              <a:buChar char="•"/>
            </a:pPr>
            <a:r>
              <a:rPr lang="en-US" sz="2800" dirty="0" smtClean="0"/>
              <a:t> Offer a Comprehensive Review of the State of 	the HIV Epidemic</a:t>
            </a:r>
          </a:p>
          <a:p>
            <a:pPr algn="l" eaLnBrk="1" hangingPunct="1">
              <a:buFont typeface="Arial" pitchFamily="34" charset="0"/>
              <a:buChar char="•"/>
            </a:pPr>
            <a:r>
              <a:rPr lang="en-US" sz="2800" dirty="0" smtClean="0"/>
              <a:t> Keep Partners as Informed as Possible in 	Rapidly Changing Environment</a:t>
            </a:r>
          </a:p>
          <a:p>
            <a:pPr algn="l" eaLnBrk="1" hangingPunct="1">
              <a:buFont typeface="Arial" pitchFamily="34" charset="0"/>
              <a:buChar char="•"/>
            </a:pPr>
            <a:r>
              <a:rPr lang="en-US" sz="2800" dirty="0" smtClean="0"/>
              <a:t> Introduce New and Evolving Planning Tools</a:t>
            </a:r>
          </a:p>
          <a:p>
            <a:pPr algn="l" eaLnBrk="1" hangingPunct="1">
              <a:buFont typeface="Arial" pitchFamily="34" charset="0"/>
              <a:buChar char="•"/>
            </a:pPr>
            <a:r>
              <a:rPr lang="en-US" sz="2800" dirty="0" smtClean="0"/>
              <a:t> Review Paradigm Shifts and Areas of Focus 	Near and Medium-Term</a:t>
            </a:r>
          </a:p>
          <a:p>
            <a:pPr algn="l" eaLnBrk="1" hangingPunct="1"/>
            <a:endParaRPr lang="en-US" sz="2800" dirty="0" smtClean="0"/>
          </a:p>
          <a:p>
            <a:pPr algn="l" eaLnBrk="1" hangingPunct="1">
              <a:buFont typeface="Arial" pitchFamily="34" charset="0"/>
              <a:buChar char="•"/>
            </a:pPr>
            <a:endParaRPr lang="en-US" sz="2400" dirty="0" smtClean="0"/>
          </a:p>
          <a:p>
            <a:pPr algn="l" eaLnBrk="1" hangingPunct="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smtClean="0">
                <a:solidFill>
                  <a:srgbClr val="FFFF00"/>
                </a:solidFill>
              </a:rPr>
              <a:t>What’s Driving New Infections?</a:t>
            </a:r>
          </a:p>
        </p:txBody>
      </p:sp>
      <p:sp>
        <p:nvSpPr>
          <p:cNvPr id="145411" name="Rectangle 3"/>
          <p:cNvSpPr>
            <a:spLocks noGrp="1" noChangeArrowheads="1"/>
          </p:cNvSpPr>
          <p:nvPr>
            <p:ph idx="1"/>
          </p:nvPr>
        </p:nvSpPr>
        <p:spPr/>
        <p:txBody>
          <a:bodyPr>
            <a:normAutofit/>
          </a:bodyPr>
          <a:lstStyle/>
          <a:p>
            <a:r>
              <a:rPr lang="en-US" dirty="0" smtClean="0"/>
              <a:t>High levels of </a:t>
            </a:r>
            <a:r>
              <a:rPr lang="en-US" dirty="0" err="1" smtClean="0"/>
              <a:t>undiagnosis</a:t>
            </a:r>
            <a:endParaRPr lang="en-US" dirty="0" smtClean="0"/>
          </a:p>
          <a:p>
            <a:r>
              <a:rPr lang="en-US" dirty="0" smtClean="0"/>
              <a:t>Social and sexual networks</a:t>
            </a:r>
          </a:p>
          <a:p>
            <a:r>
              <a:rPr lang="en-US" dirty="0" smtClean="0"/>
              <a:t>Drug use, particularly alcohol and methamphetamine use</a:t>
            </a:r>
          </a:p>
          <a:p>
            <a:r>
              <a:rPr lang="en-US" dirty="0" smtClean="0"/>
              <a:t>Community viral load</a:t>
            </a:r>
          </a:p>
          <a:p>
            <a:r>
              <a:rPr lang="en-US" dirty="0" smtClean="0"/>
              <a:t>Poor economic and environmental conditions</a:t>
            </a:r>
          </a:p>
          <a:p>
            <a:r>
              <a:rPr lang="en-US" dirty="0" smtClean="0"/>
              <a:t>Homophobia, stigma, shame</a:t>
            </a:r>
          </a:p>
        </p:txBody>
      </p:sp>
      <p:sp>
        <p:nvSpPr>
          <p:cNvPr id="4" name="Slide Number Placeholder 3"/>
          <p:cNvSpPr>
            <a:spLocks noGrp="1"/>
          </p:cNvSpPr>
          <p:nvPr>
            <p:ph type="sldNum" sz="quarter" idx="12"/>
          </p:nvPr>
        </p:nvSpPr>
        <p:spPr/>
        <p:txBody>
          <a:bodyPr/>
          <a:lstStyle/>
          <a:p>
            <a:fld id="{CB8257A9-F556-4D5E-9092-5407D52D708D}" type="slidenum">
              <a:rPr lang="en-US" smtClean="0"/>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20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fade">
                                      <p:cBhvr>
                                        <p:cTn id="12" dur="20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fade">
                                      <p:cBhvr>
                                        <p:cTn id="17" dur="20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fade">
                                      <p:cBhvr>
                                        <p:cTn id="22" dur="20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fade">
                                      <p:cBhvr>
                                        <p:cTn id="27" dur="2000"/>
                                        <p:tgtEl>
                                          <p:spTgt spid="145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fade">
                                      <p:cBhvr>
                                        <p:cTn id="32" dur="2000"/>
                                        <p:tgtEl>
                                          <p:spTgt spid="145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6357938"/>
            <a:ext cx="649288" cy="436562"/>
          </a:xfrm>
          <a:prstGeom prst="rect">
            <a:avLst/>
          </a:prstGeom>
          <a:noFill/>
          <a:ln w="9525">
            <a:noFill/>
            <a:miter lim="800000"/>
            <a:headEnd/>
            <a:tailEnd/>
          </a:ln>
        </p:spPr>
        <p:txBody>
          <a:bodyPr lIns="86173" tIns="43087" rIns="86173" bIns="43087">
            <a:spAutoFit/>
          </a:bodyPr>
          <a:lstStyle/>
          <a:p>
            <a:pPr defTabSz="862013">
              <a:spcBef>
                <a:spcPct val="50000"/>
              </a:spcBef>
            </a:pPr>
            <a:endParaRPr lang="en-US" sz="2300"/>
          </a:p>
        </p:txBody>
      </p:sp>
      <p:sp>
        <p:nvSpPr>
          <p:cNvPr id="3077" name="Text Box 5"/>
          <p:cNvSpPr txBox="1">
            <a:spLocks noChangeArrowheads="1"/>
          </p:cNvSpPr>
          <p:nvPr/>
        </p:nvSpPr>
        <p:spPr bwMode="auto">
          <a:xfrm>
            <a:off x="304800" y="5867400"/>
            <a:ext cx="7118350" cy="366713"/>
          </a:xfrm>
          <a:prstGeom prst="rect">
            <a:avLst/>
          </a:prstGeom>
          <a:noFill/>
          <a:ln w="9525">
            <a:noFill/>
            <a:miter lim="800000"/>
            <a:headEnd/>
            <a:tailEnd/>
          </a:ln>
        </p:spPr>
        <p:txBody>
          <a:bodyPr>
            <a:spAutoFit/>
          </a:bodyPr>
          <a:lstStyle/>
          <a:p>
            <a:r>
              <a:rPr lang="en-US" sz="1800" b="1">
                <a:solidFill>
                  <a:srgbClr val="FFFFFF"/>
                </a:solidFill>
              </a:rPr>
              <a:t>*Sometimes called “Prevalence Rate”; it is really a proportion.</a:t>
            </a:r>
          </a:p>
        </p:txBody>
      </p:sp>
      <p:graphicFrame>
        <p:nvGraphicFramePr>
          <p:cNvPr id="9" name="Object 6"/>
          <p:cNvGraphicFramePr>
            <a:graphicFrameLocks noGrp="1" noChangeAspect="1"/>
          </p:cNvGraphicFramePr>
          <p:nvPr>
            <p:ph idx="1"/>
            <p:extLst>
              <p:ext uri="{D42A27DB-BD31-4B8C-83A1-F6EECF244321}">
                <p14:modId xmlns="" xmlns:p14="http://schemas.microsoft.com/office/powerpoint/2010/main" val="3680199337"/>
              </p:ext>
            </p:extLst>
          </p:nvPr>
        </p:nvGraphicFramePr>
        <p:xfrm>
          <a:off x="228600" y="1408113"/>
          <a:ext cx="8001000" cy="4687887"/>
        </p:xfrm>
        <a:graphic>
          <a:graphicData uri="http://schemas.openxmlformats.org/drawingml/2006/chart">
            <c:chart xmlns:c="http://schemas.openxmlformats.org/drawingml/2006/chart" xmlns:r="http://schemas.openxmlformats.org/officeDocument/2006/relationships" r:id="rId3"/>
          </a:graphicData>
        </a:graphic>
      </p:graphicFrame>
      <p:sp>
        <p:nvSpPr>
          <p:cNvPr id="3078" name="Text Box 8"/>
          <p:cNvSpPr txBox="1">
            <a:spLocks noChangeArrowheads="1"/>
          </p:cNvSpPr>
          <p:nvPr/>
        </p:nvSpPr>
        <p:spPr bwMode="auto">
          <a:xfrm>
            <a:off x="0" y="6561696"/>
            <a:ext cx="7734300" cy="283223"/>
          </a:xfrm>
          <a:prstGeom prst="rect">
            <a:avLst/>
          </a:prstGeom>
          <a:noFill/>
          <a:ln w="9525">
            <a:noFill/>
            <a:miter lim="800000"/>
            <a:headEnd/>
            <a:tailEnd/>
          </a:ln>
        </p:spPr>
        <p:txBody>
          <a:bodyPr lIns="86173" tIns="43087" rIns="86173" bIns="43087">
            <a:spAutoFit/>
          </a:bodyPr>
          <a:lstStyle/>
          <a:p>
            <a:pPr defTabSz="862013">
              <a:lnSpc>
                <a:spcPct val="85000"/>
              </a:lnSpc>
            </a:pPr>
            <a:r>
              <a:rPr lang="en-US" sz="1500" b="1" dirty="0">
                <a:solidFill>
                  <a:srgbClr val="00FF00"/>
                </a:solidFill>
              </a:rPr>
              <a:t>Source: </a:t>
            </a:r>
            <a:r>
              <a:rPr lang="en-US" sz="1500" b="1" i="1" dirty="0">
                <a:solidFill>
                  <a:srgbClr val="00FF00"/>
                </a:solidFill>
              </a:rPr>
              <a:t>HIV/AIDS Surveillance Summary, </a:t>
            </a:r>
            <a:r>
              <a:rPr lang="en-US" sz="1500" b="1" dirty="0">
                <a:solidFill>
                  <a:srgbClr val="00FF00"/>
                </a:solidFill>
              </a:rPr>
              <a:t>data as of December </a:t>
            </a:r>
            <a:r>
              <a:rPr lang="en-US" sz="1500" b="1" dirty="0" smtClean="0">
                <a:solidFill>
                  <a:srgbClr val="00FF00"/>
                </a:solidFill>
              </a:rPr>
              <a:t>2010</a:t>
            </a:r>
            <a:endParaRPr lang="en-US" sz="1500" b="1" dirty="0">
              <a:solidFill>
                <a:srgbClr val="00FF00"/>
              </a:solidFill>
            </a:endParaRPr>
          </a:p>
        </p:txBody>
      </p:sp>
      <p:sp>
        <p:nvSpPr>
          <p:cNvPr id="3079" name="Text Box 10"/>
          <p:cNvSpPr txBox="1">
            <a:spLocks noChangeArrowheads="1"/>
          </p:cNvSpPr>
          <p:nvPr/>
        </p:nvSpPr>
        <p:spPr bwMode="auto">
          <a:xfrm>
            <a:off x="4175125" y="346075"/>
            <a:ext cx="163513" cy="457200"/>
          </a:xfrm>
          <a:prstGeom prst="rect">
            <a:avLst/>
          </a:prstGeom>
          <a:noFill/>
          <a:ln w="9525">
            <a:noFill/>
            <a:miter lim="800000"/>
            <a:headEnd/>
            <a:tailEnd/>
          </a:ln>
        </p:spPr>
        <p:txBody>
          <a:bodyPr wrap="none">
            <a:spAutoFit/>
          </a:bodyPr>
          <a:lstStyle/>
          <a:p>
            <a:endParaRPr lang="en-US"/>
          </a:p>
        </p:txBody>
      </p:sp>
      <p:sp>
        <p:nvSpPr>
          <p:cNvPr id="3080" name="Text Box 12"/>
          <p:cNvSpPr txBox="1">
            <a:spLocks noChangeArrowheads="1"/>
          </p:cNvSpPr>
          <p:nvPr/>
        </p:nvSpPr>
        <p:spPr bwMode="auto">
          <a:xfrm>
            <a:off x="381000" y="0"/>
            <a:ext cx="8305800" cy="1384995"/>
          </a:xfrm>
          <a:prstGeom prst="rect">
            <a:avLst/>
          </a:prstGeom>
          <a:noFill/>
          <a:ln w="9525">
            <a:noFill/>
            <a:miter lim="800000"/>
            <a:headEnd/>
            <a:tailEnd/>
          </a:ln>
        </p:spPr>
        <p:txBody>
          <a:bodyPr>
            <a:spAutoFit/>
          </a:bodyPr>
          <a:lstStyle/>
          <a:p>
            <a:pPr algn="ctr"/>
            <a:r>
              <a:rPr lang="en-US" sz="2800" dirty="0">
                <a:solidFill>
                  <a:srgbClr val="FFFF00"/>
                </a:solidFill>
              </a:rPr>
              <a:t>Persons Living with HIV/AIDS in LAC</a:t>
            </a:r>
          </a:p>
          <a:p>
            <a:pPr algn="ctr"/>
            <a:r>
              <a:rPr lang="en-US" sz="2800" dirty="0">
                <a:solidFill>
                  <a:srgbClr val="FFFF00"/>
                </a:solidFill>
              </a:rPr>
              <a:t>per 100,000 population* by Race/Ethnicity,</a:t>
            </a:r>
          </a:p>
          <a:p>
            <a:pPr algn="ctr"/>
            <a:r>
              <a:rPr lang="en-US" sz="2800" dirty="0">
                <a:solidFill>
                  <a:srgbClr val="FFFF00"/>
                </a:solidFill>
              </a:rPr>
              <a:t>as of December 2010</a:t>
            </a:r>
          </a:p>
        </p:txBody>
      </p:sp>
    </p:spTree>
    <p:extLst>
      <p:ext uri="{BB962C8B-B14F-4D97-AF65-F5344CB8AC3E}">
        <p14:creationId xmlns="" xmlns:p14="http://schemas.microsoft.com/office/powerpoint/2010/main" val="15410891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228600" y="0"/>
            <a:ext cx="8610600" cy="1143000"/>
          </a:xfrm>
        </p:spPr>
        <p:txBody>
          <a:bodyPr/>
          <a:lstStyle/>
          <a:p>
            <a:r>
              <a:rPr lang="en-US" sz="3200" dirty="0" smtClean="0">
                <a:solidFill>
                  <a:srgbClr val="FFFF00"/>
                </a:solidFill>
              </a:rPr>
              <a:t>Proportion of LAC PLWH/A Cases by </a:t>
            </a:r>
            <a:br>
              <a:rPr lang="en-US" sz="3200" dirty="0" smtClean="0">
                <a:solidFill>
                  <a:srgbClr val="FFFF00"/>
                </a:solidFill>
              </a:rPr>
            </a:br>
            <a:r>
              <a:rPr lang="en-US" sz="3200" dirty="0" smtClean="0">
                <a:solidFill>
                  <a:srgbClr val="FFFF00"/>
                </a:solidFill>
              </a:rPr>
              <a:t>Race/Ethnicity* &amp; Diagnosis Year, 2001-10</a:t>
            </a:r>
          </a:p>
        </p:txBody>
      </p:sp>
      <p:graphicFrame>
        <p:nvGraphicFramePr>
          <p:cNvPr id="4098" name="Object 3"/>
          <p:cNvGraphicFramePr>
            <a:graphicFrameLocks noGrp="1" noChangeAspect="1"/>
          </p:cNvGraphicFramePr>
          <p:nvPr>
            <p:ph sz="half" idx="4294967295"/>
          </p:nvPr>
        </p:nvGraphicFramePr>
        <p:xfrm>
          <a:off x="-171450" y="1295400"/>
          <a:ext cx="8582025" cy="4832350"/>
        </p:xfrm>
        <a:graphic>
          <a:graphicData uri="http://schemas.openxmlformats.org/presentationml/2006/ole">
            <p:oleObj spid="_x0000_s74789" name="Worksheet" r:id="rId4" imgW="8763120" imgH="4934040" progId="Excel.Sheet.8">
              <p:embed/>
            </p:oleObj>
          </a:graphicData>
        </a:graphic>
      </p:graphicFrame>
      <p:sp>
        <p:nvSpPr>
          <p:cNvPr id="991236" name="Rectangle 4"/>
          <p:cNvSpPr>
            <a:spLocks noChangeArrowheads="1"/>
          </p:cNvSpPr>
          <p:nvPr/>
        </p:nvSpPr>
        <p:spPr bwMode="auto">
          <a:xfrm>
            <a:off x="0" y="5906869"/>
            <a:ext cx="9144000" cy="646331"/>
          </a:xfrm>
          <a:prstGeom prst="rect">
            <a:avLst/>
          </a:prstGeom>
          <a:noFill/>
          <a:ln w="9525">
            <a:noFill/>
            <a:miter lim="800000"/>
            <a:headEnd/>
            <a:tailEnd/>
          </a:ln>
        </p:spPr>
        <p:txBody>
          <a:bodyPr>
            <a:spAutoFit/>
          </a:bodyPr>
          <a:lstStyle/>
          <a:p>
            <a:pPr eaLnBrk="0" hangingPunct="0">
              <a:defRPr/>
            </a:pPr>
            <a:r>
              <a:rPr lang="en-US" sz="1200" dirty="0">
                <a:solidFill>
                  <a:schemeClr val="accent4"/>
                </a:solidFill>
              </a:rPr>
              <a:t>*American Indian and Alaska Native are not presented here but consistently </a:t>
            </a:r>
            <a:r>
              <a:rPr lang="en-US" sz="1200" dirty="0" smtClean="0">
                <a:solidFill>
                  <a:schemeClr val="accent4"/>
                </a:solidFill>
              </a:rPr>
              <a:t>comprise </a:t>
            </a:r>
            <a:r>
              <a:rPr lang="en-US" sz="1200" dirty="0">
                <a:solidFill>
                  <a:schemeClr val="accent4"/>
                </a:solidFill>
              </a:rPr>
              <a:t>&lt;1% of cases, including 0.4% in 2010.     </a:t>
            </a:r>
          </a:p>
          <a:p>
            <a:pPr eaLnBrk="0" hangingPunct="0">
              <a:defRPr/>
            </a:pPr>
            <a:r>
              <a:rPr lang="en-US" sz="1200" dirty="0">
                <a:solidFill>
                  <a:schemeClr val="accent4"/>
                </a:solidFill>
              </a:rPr>
              <a:t> </a:t>
            </a:r>
            <a:r>
              <a:rPr lang="en-US" sz="1200" dirty="0" smtClean="0">
                <a:solidFill>
                  <a:schemeClr val="accent4"/>
                </a:solidFill>
              </a:rPr>
              <a:t>*</a:t>
            </a:r>
            <a:r>
              <a:rPr lang="en-US" sz="1200" dirty="0">
                <a:solidFill>
                  <a:schemeClr val="accent4"/>
                </a:solidFill>
              </a:rPr>
              <a:t>Data are provisional due to reporting delay.</a:t>
            </a:r>
          </a:p>
          <a:p>
            <a:pPr>
              <a:defRPr/>
            </a:pPr>
            <a:r>
              <a:rPr lang="en-US" sz="1200" dirty="0">
                <a:solidFill>
                  <a:schemeClr val="accent4"/>
                </a:solidFill>
              </a:rPr>
              <a:t>Source: HIV Epidemiology Program, LAC-DPH; data as of December 31, 2010</a:t>
            </a:r>
          </a:p>
        </p:txBody>
      </p:sp>
      <p:sp>
        <p:nvSpPr>
          <p:cNvPr id="4101" name="Text Box 5"/>
          <p:cNvSpPr txBox="1">
            <a:spLocks noChangeArrowheads="1"/>
          </p:cNvSpPr>
          <p:nvPr/>
        </p:nvSpPr>
        <p:spPr bwMode="auto">
          <a:xfrm>
            <a:off x="2695575" y="1257300"/>
            <a:ext cx="874713" cy="396875"/>
          </a:xfrm>
          <a:prstGeom prst="rect">
            <a:avLst/>
          </a:prstGeom>
          <a:noFill/>
          <a:ln w="9525">
            <a:noFill/>
            <a:miter lim="800000"/>
            <a:headEnd/>
            <a:tailEnd/>
          </a:ln>
        </p:spPr>
        <p:txBody>
          <a:bodyPr wrap="none">
            <a:spAutoFit/>
          </a:bodyPr>
          <a:lstStyle/>
          <a:p>
            <a:pPr eaLnBrk="0" hangingPunct="0"/>
            <a:r>
              <a:rPr lang="en-US" sz="2000" b="1" dirty="0">
                <a:solidFill>
                  <a:srgbClr val="FFFF00"/>
                </a:solidFill>
              </a:rPr>
              <a:t>White</a:t>
            </a:r>
            <a:endParaRPr lang="en-US" sz="2400" dirty="0">
              <a:solidFill>
                <a:srgbClr val="FFFF00"/>
              </a:solidFill>
              <a:latin typeface="Times New Roman" pitchFamily="18" charset="0"/>
            </a:endParaRPr>
          </a:p>
        </p:txBody>
      </p:sp>
      <p:sp>
        <p:nvSpPr>
          <p:cNvPr id="4102" name="Text Box 6"/>
          <p:cNvSpPr txBox="1">
            <a:spLocks noChangeArrowheads="1"/>
          </p:cNvSpPr>
          <p:nvPr/>
        </p:nvSpPr>
        <p:spPr bwMode="auto">
          <a:xfrm>
            <a:off x="6891338" y="1500188"/>
            <a:ext cx="954107" cy="400110"/>
          </a:xfrm>
          <a:prstGeom prst="rect">
            <a:avLst/>
          </a:prstGeom>
          <a:noFill/>
          <a:ln w="9525">
            <a:noFill/>
            <a:miter lim="800000"/>
            <a:headEnd/>
            <a:tailEnd/>
          </a:ln>
        </p:spPr>
        <p:txBody>
          <a:bodyPr wrap="none">
            <a:spAutoFit/>
          </a:bodyPr>
          <a:lstStyle/>
          <a:p>
            <a:pPr eaLnBrk="0" hangingPunct="0"/>
            <a:r>
              <a:rPr lang="en-US" sz="2000" b="1" dirty="0">
                <a:solidFill>
                  <a:srgbClr val="00FF00"/>
                </a:solidFill>
                <a:latin typeface="+mj-lt"/>
              </a:rPr>
              <a:t>Latino</a:t>
            </a:r>
            <a:endParaRPr lang="en-US" sz="2400" dirty="0">
              <a:solidFill>
                <a:srgbClr val="00FF00"/>
              </a:solidFill>
              <a:latin typeface="+mj-lt"/>
            </a:endParaRPr>
          </a:p>
        </p:txBody>
      </p:sp>
      <p:sp>
        <p:nvSpPr>
          <p:cNvPr id="4103" name="Text Box 7"/>
          <p:cNvSpPr txBox="1">
            <a:spLocks noChangeArrowheads="1"/>
          </p:cNvSpPr>
          <p:nvPr/>
        </p:nvSpPr>
        <p:spPr bwMode="auto">
          <a:xfrm>
            <a:off x="3875088" y="3648075"/>
            <a:ext cx="862012" cy="396875"/>
          </a:xfrm>
          <a:prstGeom prst="rect">
            <a:avLst/>
          </a:prstGeom>
          <a:noFill/>
          <a:ln w="9525">
            <a:noFill/>
            <a:miter lim="800000"/>
            <a:headEnd/>
            <a:tailEnd/>
          </a:ln>
        </p:spPr>
        <p:txBody>
          <a:bodyPr wrap="none">
            <a:spAutoFit/>
          </a:bodyPr>
          <a:lstStyle/>
          <a:p>
            <a:pPr eaLnBrk="0" hangingPunct="0"/>
            <a:r>
              <a:rPr lang="en-US" sz="2000" b="1" dirty="0">
                <a:solidFill>
                  <a:srgbClr val="FF33CC"/>
                </a:solidFill>
              </a:rPr>
              <a:t>Black</a:t>
            </a:r>
            <a:endParaRPr lang="en-US" sz="2400" dirty="0">
              <a:solidFill>
                <a:srgbClr val="FF33CC"/>
              </a:solidFill>
              <a:latin typeface="Times New Roman" pitchFamily="18" charset="0"/>
            </a:endParaRPr>
          </a:p>
        </p:txBody>
      </p:sp>
      <p:sp>
        <p:nvSpPr>
          <p:cNvPr id="4104" name="Text Box 8"/>
          <p:cNvSpPr txBox="1">
            <a:spLocks noChangeArrowheads="1"/>
          </p:cNvSpPr>
          <p:nvPr/>
        </p:nvSpPr>
        <p:spPr bwMode="auto">
          <a:xfrm>
            <a:off x="6705600" y="3581400"/>
            <a:ext cx="1185863" cy="396875"/>
          </a:xfrm>
          <a:prstGeom prst="rect">
            <a:avLst/>
          </a:prstGeom>
          <a:noFill/>
          <a:ln w="9525">
            <a:noFill/>
            <a:miter lim="800000"/>
            <a:headEnd/>
            <a:tailEnd/>
          </a:ln>
        </p:spPr>
        <p:txBody>
          <a:bodyPr wrap="none">
            <a:spAutoFit/>
          </a:bodyPr>
          <a:lstStyle/>
          <a:p>
            <a:pPr eaLnBrk="0" hangingPunct="0"/>
            <a:r>
              <a:rPr lang="en-US" sz="2000" b="1" dirty="0">
                <a:solidFill>
                  <a:srgbClr val="00FFFF"/>
                </a:solidFill>
              </a:rPr>
              <a:t>Asian/PI</a:t>
            </a:r>
            <a:endParaRPr lang="en-US" sz="2400" dirty="0">
              <a:solidFill>
                <a:srgbClr val="00FFFF"/>
              </a:solidFill>
              <a:latin typeface="Times New Roman" pitchFamily="18" charset="0"/>
            </a:endParaRPr>
          </a:p>
        </p:txBody>
      </p:sp>
      <p:sp>
        <p:nvSpPr>
          <p:cNvPr id="4105" name="Line 9"/>
          <p:cNvSpPr>
            <a:spLocks noChangeShapeType="1"/>
          </p:cNvSpPr>
          <p:nvPr/>
        </p:nvSpPr>
        <p:spPr bwMode="auto">
          <a:xfrm>
            <a:off x="3152775" y="1638300"/>
            <a:ext cx="0" cy="381000"/>
          </a:xfrm>
          <a:prstGeom prst="line">
            <a:avLst/>
          </a:prstGeom>
          <a:noFill/>
          <a:ln w="28575">
            <a:solidFill>
              <a:srgbClr val="FFFFFF"/>
            </a:solidFill>
            <a:round/>
            <a:headEnd/>
            <a:tailEnd type="triangle" w="med" len="med"/>
          </a:ln>
        </p:spPr>
        <p:txBody>
          <a:bodyPr wrap="none" anchor="ctr"/>
          <a:lstStyle/>
          <a:p>
            <a:endParaRPr lang="en-US" dirty="0"/>
          </a:p>
        </p:txBody>
      </p:sp>
      <p:sp>
        <p:nvSpPr>
          <p:cNvPr id="4106" name="Line 10"/>
          <p:cNvSpPr>
            <a:spLocks noChangeShapeType="1"/>
          </p:cNvSpPr>
          <p:nvPr/>
        </p:nvSpPr>
        <p:spPr bwMode="auto">
          <a:xfrm>
            <a:off x="7467600" y="1828800"/>
            <a:ext cx="0" cy="381000"/>
          </a:xfrm>
          <a:prstGeom prst="line">
            <a:avLst/>
          </a:prstGeom>
          <a:noFill/>
          <a:ln w="28575">
            <a:solidFill>
              <a:srgbClr val="FFFFFF"/>
            </a:solidFill>
            <a:round/>
            <a:headEnd/>
            <a:tailEnd type="triangle" w="med" len="med"/>
          </a:ln>
        </p:spPr>
        <p:txBody>
          <a:bodyPr wrap="none" anchor="ctr"/>
          <a:lstStyle/>
          <a:p>
            <a:endParaRPr lang="en-US" dirty="0"/>
          </a:p>
        </p:txBody>
      </p:sp>
      <p:sp>
        <p:nvSpPr>
          <p:cNvPr id="4107" name="Line 11"/>
          <p:cNvSpPr>
            <a:spLocks noChangeShapeType="1"/>
          </p:cNvSpPr>
          <p:nvPr/>
        </p:nvSpPr>
        <p:spPr bwMode="auto">
          <a:xfrm>
            <a:off x="7315200" y="3886200"/>
            <a:ext cx="0" cy="304800"/>
          </a:xfrm>
          <a:prstGeom prst="line">
            <a:avLst/>
          </a:prstGeom>
          <a:noFill/>
          <a:ln w="28575">
            <a:solidFill>
              <a:srgbClr val="FFFFFF"/>
            </a:solidFill>
            <a:round/>
            <a:headEnd/>
            <a:tailEnd type="triangle" w="med" len="med"/>
          </a:ln>
        </p:spPr>
        <p:txBody>
          <a:bodyPr wrap="none" anchor="ctr"/>
          <a:lstStyle/>
          <a:p>
            <a:endParaRPr lang="en-US" dirty="0"/>
          </a:p>
        </p:txBody>
      </p:sp>
      <p:sp>
        <p:nvSpPr>
          <p:cNvPr id="4108" name="Line 12"/>
          <p:cNvSpPr>
            <a:spLocks noChangeShapeType="1"/>
          </p:cNvSpPr>
          <p:nvPr/>
        </p:nvSpPr>
        <p:spPr bwMode="auto">
          <a:xfrm flipV="1">
            <a:off x="4332288" y="3419475"/>
            <a:ext cx="0" cy="304800"/>
          </a:xfrm>
          <a:prstGeom prst="line">
            <a:avLst/>
          </a:prstGeom>
          <a:noFill/>
          <a:ln w="28575">
            <a:solidFill>
              <a:srgbClr val="FFFFFF"/>
            </a:solidFill>
            <a:round/>
            <a:headEnd/>
            <a:tailEnd type="triangle" w="med" len="med"/>
          </a:ln>
        </p:spPr>
        <p:txBody>
          <a:bodyPr wrap="none" anchor="ctr"/>
          <a:lstStyle/>
          <a:p>
            <a:endParaRPr lang="en-US" dirty="0"/>
          </a:p>
        </p:txBody>
      </p:sp>
      <p:sp>
        <p:nvSpPr>
          <p:cNvPr id="4109" name="Text Box 13"/>
          <p:cNvSpPr txBox="1">
            <a:spLocks noChangeArrowheads="1"/>
          </p:cNvSpPr>
          <p:nvPr/>
        </p:nvSpPr>
        <p:spPr bwMode="auto">
          <a:xfrm>
            <a:off x="8167688" y="2998788"/>
            <a:ext cx="795337" cy="457200"/>
          </a:xfrm>
          <a:prstGeom prst="rect">
            <a:avLst/>
          </a:prstGeom>
          <a:noFill/>
          <a:ln w="9525">
            <a:noFill/>
            <a:miter lim="800000"/>
            <a:headEnd/>
            <a:tailEnd/>
          </a:ln>
        </p:spPr>
        <p:txBody>
          <a:bodyPr wrap="none">
            <a:spAutoFit/>
          </a:bodyPr>
          <a:lstStyle/>
          <a:p>
            <a:pPr eaLnBrk="0" hangingPunct="0"/>
            <a:r>
              <a:rPr lang="en-US" sz="2400" b="1" dirty="0">
                <a:solidFill>
                  <a:srgbClr val="FFFFFF"/>
                </a:solidFill>
              </a:rPr>
              <a:t>21%</a:t>
            </a:r>
          </a:p>
        </p:txBody>
      </p:sp>
      <p:sp>
        <p:nvSpPr>
          <p:cNvPr id="4110" name="Text Box 14"/>
          <p:cNvSpPr txBox="1">
            <a:spLocks noChangeArrowheads="1"/>
          </p:cNvSpPr>
          <p:nvPr/>
        </p:nvSpPr>
        <p:spPr bwMode="auto">
          <a:xfrm>
            <a:off x="8167688" y="1924050"/>
            <a:ext cx="795337" cy="457200"/>
          </a:xfrm>
          <a:prstGeom prst="rect">
            <a:avLst/>
          </a:prstGeom>
          <a:noFill/>
          <a:ln w="9525">
            <a:noFill/>
            <a:miter lim="800000"/>
            <a:headEnd/>
            <a:tailEnd/>
          </a:ln>
        </p:spPr>
        <p:txBody>
          <a:bodyPr wrap="none">
            <a:spAutoFit/>
          </a:bodyPr>
          <a:lstStyle/>
          <a:p>
            <a:pPr eaLnBrk="0" hangingPunct="0"/>
            <a:r>
              <a:rPr lang="en-US" sz="2400" b="1" dirty="0">
                <a:solidFill>
                  <a:srgbClr val="FFFFFF"/>
                </a:solidFill>
              </a:rPr>
              <a:t>39%</a:t>
            </a:r>
          </a:p>
        </p:txBody>
      </p:sp>
      <p:sp>
        <p:nvSpPr>
          <p:cNvPr id="4111" name="Text Box 15"/>
          <p:cNvSpPr txBox="1">
            <a:spLocks noChangeArrowheads="1"/>
          </p:cNvSpPr>
          <p:nvPr/>
        </p:nvSpPr>
        <p:spPr bwMode="auto">
          <a:xfrm>
            <a:off x="8224838" y="3987800"/>
            <a:ext cx="625475" cy="457200"/>
          </a:xfrm>
          <a:prstGeom prst="rect">
            <a:avLst/>
          </a:prstGeom>
          <a:noFill/>
          <a:ln w="9525">
            <a:noFill/>
            <a:miter lim="800000"/>
            <a:headEnd/>
            <a:tailEnd/>
          </a:ln>
        </p:spPr>
        <p:txBody>
          <a:bodyPr wrap="none">
            <a:spAutoFit/>
          </a:bodyPr>
          <a:lstStyle/>
          <a:p>
            <a:pPr eaLnBrk="0" hangingPunct="0"/>
            <a:r>
              <a:rPr lang="en-US" sz="2400" b="1" dirty="0">
                <a:solidFill>
                  <a:srgbClr val="FFFFFF"/>
                </a:solidFill>
              </a:rPr>
              <a:t>4%</a:t>
            </a:r>
          </a:p>
        </p:txBody>
      </p:sp>
      <p:sp>
        <p:nvSpPr>
          <p:cNvPr id="4112" name="Text Box 16"/>
          <p:cNvSpPr txBox="1">
            <a:spLocks noChangeArrowheads="1"/>
          </p:cNvSpPr>
          <p:nvPr/>
        </p:nvSpPr>
        <p:spPr bwMode="auto">
          <a:xfrm>
            <a:off x="8154988" y="2279650"/>
            <a:ext cx="795337" cy="457200"/>
          </a:xfrm>
          <a:prstGeom prst="rect">
            <a:avLst/>
          </a:prstGeom>
          <a:noFill/>
          <a:ln w="9525">
            <a:noFill/>
            <a:miter lim="800000"/>
            <a:headEnd/>
            <a:tailEnd/>
          </a:ln>
        </p:spPr>
        <p:txBody>
          <a:bodyPr wrap="none">
            <a:spAutoFit/>
          </a:bodyPr>
          <a:lstStyle/>
          <a:p>
            <a:pPr eaLnBrk="0" hangingPunct="0"/>
            <a:r>
              <a:rPr lang="en-US" sz="2400" b="1" dirty="0">
                <a:solidFill>
                  <a:srgbClr val="FFFFFF"/>
                </a:solidFill>
              </a:rPr>
              <a:t>35%</a:t>
            </a:r>
          </a:p>
        </p:txBody>
      </p:sp>
      <p:sp>
        <p:nvSpPr>
          <p:cNvPr id="4113" name="Slide Number Placeholder 17"/>
          <p:cNvSpPr>
            <a:spLocks noGrp="1"/>
          </p:cNvSpPr>
          <p:nvPr>
            <p:ph type="sldNum" sz="quarter" idx="12"/>
          </p:nvPr>
        </p:nvSpPr>
        <p:spPr>
          <a:noFill/>
        </p:spPr>
        <p:txBody>
          <a:bodyPr/>
          <a:lstStyle/>
          <a:p>
            <a:fld id="{9077ED80-4179-4D1A-9C7D-1BB4C8C5D50C}"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ChangeArrowheads="1"/>
          </p:cNvSpPr>
          <p:nvPr/>
        </p:nvSpPr>
        <p:spPr bwMode="auto">
          <a:xfrm>
            <a:off x="381000" y="228600"/>
            <a:ext cx="8458200" cy="685800"/>
          </a:xfrm>
          <a:prstGeom prst="rect">
            <a:avLst/>
          </a:prstGeom>
          <a:noFill/>
          <a:ln w="9525">
            <a:noFill/>
            <a:miter lim="800000"/>
            <a:headEnd/>
            <a:tailEnd/>
          </a:ln>
        </p:spPr>
        <p:txBody>
          <a:bodyPr anchor="ctr"/>
          <a:lstStyle/>
          <a:p>
            <a:pPr algn="ctr"/>
            <a:r>
              <a:rPr lang="en-US" sz="3200" dirty="0">
                <a:solidFill>
                  <a:srgbClr val="FFFF00"/>
                </a:solidFill>
                <a:latin typeface="Arial"/>
              </a:rPr>
              <a:t>Trend in Proportion of Persons Living with AIDS by Age, 2001-2010</a:t>
            </a:r>
          </a:p>
        </p:txBody>
      </p:sp>
      <p:graphicFrame>
        <p:nvGraphicFramePr>
          <p:cNvPr id="8" name="Content Placeholder 7"/>
          <p:cNvGraphicFramePr>
            <a:graphicFrameLocks noGrp="1"/>
          </p:cNvGraphicFramePr>
          <p:nvPr>
            <p:ph idx="1"/>
          </p:nvPr>
        </p:nvGraphicFramePr>
        <p:xfrm>
          <a:off x="381000" y="1371600"/>
          <a:ext cx="8382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04800" y="6096000"/>
            <a:ext cx="6172200" cy="461665"/>
          </a:xfrm>
          <a:prstGeom prst="rect">
            <a:avLst/>
          </a:prstGeom>
          <a:noFill/>
        </p:spPr>
        <p:txBody>
          <a:bodyPr wrap="square" rtlCol="0">
            <a:spAutoFit/>
          </a:bodyPr>
          <a:lstStyle/>
          <a:p>
            <a:r>
              <a:rPr lang="en-US" sz="1200" dirty="0">
                <a:solidFill>
                  <a:srgbClr val="FFFFFF"/>
                </a:solidFill>
                <a:latin typeface="Arial"/>
              </a:rPr>
              <a:t>Data Source: HIV Surveillance Report 2009 and 2010. HIV Epidemiology Program.</a:t>
            </a:r>
          </a:p>
          <a:p>
            <a:r>
              <a:rPr lang="en-US" sz="1200" dirty="0">
                <a:solidFill>
                  <a:srgbClr val="FFFFFF"/>
                </a:solidFill>
                <a:latin typeface="Arial"/>
              </a:rPr>
              <a:t>Note: Data for 2008, 2009, and 2010 are provisional.</a:t>
            </a:r>
          </a:p>
        </p:txBody>
      </p:sp>
    </p:spTree>
    <p:extLst>
      <p:ext uri="{BB962C8B-B14F-4D97-AF65-F5344CB8AC3E}">
        <p14:creationId xmlns="" xmlns:p14="http://schemas.microsoft.com/office/powerpoint/2010/main" val="3130305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Trend in Proportion of Persons Living with HIV by Age, 2002-2010</a:t>
            </a:r>
            <a:endParaRPr lang="en-US" sz="3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47741682"/>
              </p:ext>
            </p:extLst>
          </p:nvPr>
        </p:nvGraphicFramePr>
        <p:xfrm>
          <a:off x="4572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096000"/>
            <a:ext cx="6172200" cy="461665"/>
          </a:xfrm>
          <a:prstGeom prst="rect">
            <a:avLst/>
          </a:prstGeom>
          <a:noFill/>
        </p:spPr>
        <p:txBody>
          <a:bodyPr wrap="square" rtlCol="0">
            <a:spAutoFit/>
          </a:bodyPr>
          <a:lstStyle/>
          <a:p>
            <a:r>
              <a:rPr lang="en-US" sz="1200" dirty="0">
                <a:solidFill>
                  <a:srgbClr val="FFFFFF"/>
                </a:solidFill>
                <a:latin typeface="Arial"/>
              </a:rPr>
              <a:t>Data Source: HIV Surveillance </a:t>
            </a:r>
            <a:r>
              <a:rPr lang="en-US" sz="1200" dirty="0" smtClean="0">
                <a:solidFill>
                  <a:srgbClr val="FFFFFF"/>
                </a:solidFill>
                <a:latin typeface="Arial"/>
              </a:rPr>
              <a:t>Program.  Note</a:t>
            </a:r>
            <a:r>
              <a:rPr lang="en-US" sz="1200" dirty="0">
                <a:solidFill>
                  <a:srgbClr val="FFFFFF"/>
                </a:solidFill>
                <a:latin typeface="Arial"/>
              </a:rPr>
              <a:t>: Data for 2008, 2009, and 2010 are provisional.</a:t>
            </a:r>
          </a:p>
        </p:txBody>
      </p:sp>
    </p:spTree>
    <p:extLst>
      <p:ext uri="{BB962C8B-B14F-4D97-AF65-F5344CB8AC3E}">
        <p14:creationId xmlns="" xmlns:p14="http://schemas.microsoft.com/office/powerpoint/2010/main" val="647768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Grp="1" noChangeAspect="1"/>
          </p:cNvGraphicFramePr>
          <p:nvPr>
            <p:ph idx="1"/>
            <p:extLst>
              <p:ext uri="{D42A27DB-BD31-4B8C-83A1-F6EECF244321}">
                <p14:modId xmlns="" xmlns:p14="http://schemas.microsoft.com/office/powerpoint/2010/main" val="3932409971"/>
              </p:ext>
            </p:extLst>
          </p:nvPr>
        </p:nvGraphicFramePr>
        <p:xfrm>
          <a:off x="152400" y="919163"/>
          <a:ext cx="8915400" cy="5329237"/>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Text Box 7"/>
          <p:cNvSpPr txBox="1">
            <a:spLocks noChangeArrowheads="1"/>
          </p:cNvSpPr>
          <p:nvPr/>
        </p:nvSpPr>
        <p:spPr bwMode="auto">
          <a:xfrm>
            <a:off x="457200" y="5638800"/>
            <a:ext cx="7239000" cy="981038"/>
          </a:xfrm>
          <a:prstGeom prst="rect">
            <a:avLst/>
          </a:prstGeom>
          <a:noFill/>
          <a:ln w="9525">
            <a:noFill/>
            <a:miter lim="800000"/>
            <a:headEnd/>
            <a:tailEnd/>
          </a:ln>
        </p:spPr>
        <p:txBody>
          <a:bodyPr>
            <a:spAutoFit/>
          </a:bodyPr>
          <a:lstStyle/>
          <a:p>
            <a:pPr eaLnBrk="0" hangingPunct="0"/>
            <a:r>
              <a:rPr lang="en-US" sz="1050" b="1">
                <a:solidFill>
                  <a:srgbClr val="FFFFFF"/>
                </a:solidFill>
                <a:latin typeface="+mj-lt"/>
              </a:rPr>
              <a:t>*   Persons with an undetermined transmission category are assigned a risk factor using multiple imputation (MI) methods (see technical notes in HIV/AIDS Surveillance Summary).  Other risks include hemophilia or coagulation disorder, transfusion recipient, perinatal exposure, and confirmed other risk.  </a:t>
            </a:r>
          </a:p>
          <a:p>
            <a:pPr eaLnBrk="0" hangingPunct="0"/>
            <a:r>
              <a:rPr lang="en-US" sz="1050" b="1">
                <a:solidFill>
                  <a:srgbClr val="FFFFFF"/>
                </a:solidFill>
                <a:latin typeface="+mj-lt"/>
              </a:rPr>
              <a:t>** Data are provisional due to reporting delay</a:t>
            </a:r>
            <a:r>
              <a:rPr lang="en-US" sz="1050" b="1">
                <a:solidFill>
                  <a:srgbClr val="FFFF00"/>
                </a:solidFill>
                <a:latin typeface="+mj-lt"/>
              </a:rPr>
              <a:t>.</a:t>
            </a:r>
          </a:p>
          <a:p>
            <a:pPr eaLnBrk="0" hangingPunct="0">
              <a:spcBef>
                <a:spcPct val="50000"/>
              </a:spcBef>
            </a:pPr>
            <a:endParaRPr lang="en-US" sz="1050" b="1">
              <a:solidFill>
                <a:srgbClr val="FFFF00"/>
              </a:solidFill>
              <a:latin typeface="+mj-lt"/>
            </a:endParaRPr>
          </a:p>
        </p:txBody>
      </p:sp>
      <p:sp>
        <p:nvSpPr>
          <p:cNvPr id="10244" name="Text Box 8"/>
          <p:cNvSpPr txBox="1">
            <a:spLocks noChangeArrowheads="1"/>
          </p:cNvSpPr>
          <p:nvPr/>
        </p:nvSpPr>
        <p:spPr bwMode="auto">
          <a:xfrm>
            <a:off x="528638" y="6477000"/>
            <a:ext cx="5491162" cy="243982"/>
          </a:xfrm>
          <a:prstGeom prst="rect">
            <a:avLst/>
          </a:prstGeom>
          <a:noFill/>
          <a:ln w="9525">
            <a:noFill/>
            <a:miter lim="800000"/>
            <a:headEnd/>
            <a:tailEnd/>
          </a:ln>
        </p:spPr>
        <p:txBody>
          <a:bodyPr lIns="86173" tIns="43087" rIns="86173" bIns="43087">
            <a:spAutoFit/>
          </a:bodyPr>
          <a:lstStyle/>
          <a:p>
            <a:pPr defTabSz="862013" eaLnBrk="0" hangingPunct="0">
              <a:lnSpc>
                <a:spcPct val="85000"/>
              </a:lnSpc>
            </a:pPr>
            <a:r>
              <a:rPr lang="en-US" sz="1200" b="1" dirty="0">
                <a:solidFill>
                  <a:srgbClr val="00FF00"/>
                </a:solidFill>
                <a:latin typeface="+mj-lt"/>
              </a:rPr>
              <a:t>Source: </a:t>
            </a:r>
            <a:r>
              <a:rPr lang="en-US" sz="1200" b="1" i="1" dirty="0">
                <a:solidFill>
                  <a:srgbClr val="00FF00"/>
                </a:solidFill>
                <a:latin typeface="+mj-lt"/>
              </a:rPr>
              <a:t>HIV/AIDS Surveillance Summary, </a:t>
            </a:r>
            <a:r>
              <a:rPr lang="en-US" sz="1200" b="1" dirty="0">
                <a:solidFill>
                  <a:srgbClr val="00FF00"/>
                </a:solidFill>
                <a:latin typeface="+mj-lt"/>
              </a:rPr>
              <a:t>data as of December </a:t>
            </a:r>
            <a:r>
              <a:rPr lang="en-US" sz="1200" b="1" dirty="0" smtClean="0">
                <a:solidFill>
                  <a:srgbClr val="00FF00"/>
                </a:solidFill>
                <a:latin typeface="+mj-lt"/>
              </a:rPr>
              <a:t>2010</a:t>
            </a:r>
            <a:endParaRPr lang="en-US" sz="1200" b="1" dirty="0">
              <a:solidFill>
                <a:srgbClr val="00FF00"/>
              </a:solidFill>
              <a:latin typeface="+mj-lt"/>
            </a:endParaRPr>
          </a:p>
        </p:txBody>
      </p:sp>
      <p:sp>
        <p:nvSpPr>
          <p:cNvPr id="10245" name="Text Box 9"/>
          <p:cNvSpPr txBox="1">
            <a:spLocks noChangeArrowheads="1"/>
          </p:cNvSpPr>
          <p:nvPr/>
        </p:nvSpPr>
        <p:spPr bwMode="auto">
          <a:xfrm rot="-5400000">
            <a:off x="-792955" y="2712244"/>
            <a:ext cx="2133600" cy="366712"/>
          </a:xfrm>
          <a:prstGeom prst="rect">
            <a:avLst/>
          </a:prstGeom>
          <a:noFill/>
          <a:ln w="9525">
            <a:noFill/>
            <a:miter lim="800000"/>
            <a:headEnd/>
            <a:tailEnd/>
          </a:ln>
        </p:spPr>
        <p:txBody>
          <a:bodyPr>
            <a:spAutoFit/>
          </a:bodyPr>
          <a:lstStyle/>
          <a:p>
            <a:pPr algn="ctr" eaLnBrk="0" hangingPunct="0">
              <a:spcBef>
                <a:spcPct val="50000"/>
              </a:spcBef>
            </a:pPr>
            <a:r>
              <a:rPr lang="en-US" sz="1700" b="1" dirty="0">
                <a:solidFill>
                  <a:srgbClr val="FFFFFF"/>
                </a:solidFill>
                <a:latin typeface="+mj-lt"/>
              </a:rPr>
              <a:t>Percent</a:t>
            </a:r>
          </a:p>
        </p:txBody>
      </p:sp>
      <p:sp>
        <p:nvSpPr>
          <p:cNvPr id="10246" name="Line 10"/>
          <p:cNvSpPr>
            <a:spLocks noChangeShapeType="1"/>
          </p:cNvSpPr>
          <p:nvPr/>
        </p:nvSpPr>
        <p:spPr bwMode="auto">
          <a:xfrm>
            <a:off x="381000" y="1447800"/>
            <a:ext cx="8305800" cy="0"/>
          </a:xfrm>
          <a:prstGeom prst="line">
            <a:avLst/>
          </a:prstGeom>
          <a:noFill/>
          <a:ln w="28575">
            <a:solidFill>
              <a:srgbClr val="FFFFFF"/>
            </a:solidFill>
            <a:round/>
            <a:headEnd/>
            <a:tailEnd/>
          </a:ln>
        </p:spPr>
        <p:txBody>
          <a:bodyPr wrap="none" anchor="ctr"/>
          <a:lstStyle/>
          <a:p>
            <a:pPr eaLnBrk="0" hangingPunct="0"/>
            <a:endParaRPr lang="en-US" sz="2400">
              <a:solidFill>
                <a:srgbClr val="333333"/>
              </a:solidFill>
              <a:latin typeface="Times New Roman" pitchFamily="18" charset="0"/>
            </a:endParaRPr>
          </a:p>
        </p:txBody>
      </p:sp>
      <p:sp>
        <p:nvSpPr>
          <p:cNvPr id="10247" name="Text Box 12"/>
          <p:cNvSpPr txBox="1">
            <a:spLocks noChangeArrowheads="1"/>
          </p:cNvSpPr>
          <p:nvPr/>
        </p:nvSpPr>
        <p:spPr bwMode="auto">
          <a:xfrm>
            <a:off x="304800" y="228600"/>
            <a:ext cx="8382000" cy="1200329"/>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FFFF00"/>
                </a:solidFill>
                <a:latin typeface="+mj-lt"/>
              </a:rPr>
              <a:t>Percent of HIV/AIDS Diagnoses Among Adults/Adolescents, by Transmission Category* and Year of HIV Diagnosis, </a:t>
            </a:r>
            <a:r>
              <a:rPr lang="en-US" sz="2400" b="1" dirty="0" smtClean="0">
                <a:solidFill>
                  <a:srgbClr val="FFFF00"/>
                </a:solidFill>
                <a:latin typeface="+mj-lt"/>
              </a:rPr>
              <a:t>Los </a:t>
            </a:r>
            <a:r>
              <a:rPr lang="en-US" sz="2400" b="1" dirty="0">
                <a:solidFill>
                  <a:srgbClr val="FFFF00"/>
                </a:solidFill>
                <a:latin typeface="+mj-lt"/>
              </a:rPr>
              <a:t>Angeles County, 1992-2010</a:t>
            </a:r>
          </a:p>
        </p:txBody>
      </p:sp>
    </p:spTree>
    <p:extLst>
      <p:ext uri="{BB962C8B-B14F-4D97-AF65-F5344CB8AC3E}">
        <p14:creationId xmlns="" xmlns:p14="http://schemas.microsoft.com/office/powerpoint/2010/main" val="31156070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smtClean="0"/>
              <a:t>Reported STIs and HIV/AIDS Cases Los Angeles County, 2009</a:t>
            </a:r>
          </a:p>
        </p:txBody>
      </p:sp>
      <p:graphicFrame>
        <p:nvGraphicFramePr>
          <p:cNvPr id="5" name="Object 4"/>
          <p:cNvGraphicFramePr>
            <a:graphicFrameLocks noGrp="1" noChangeAspect="1"/>
          </p:cNvGraphicFramePr>
          <p:nvPr>
            <p:ph sz="half" idx="1"/>
            <p:extLst>
              <p:ext uri="{D42A27DB-BD31-4B8C-83A1-F6EECF244321}">
                <p14:modId xmlns="" xmlns:p14="http://schemas.microsoft.com/office/powerpoint/2010/main" val="1102117614"/>
              </p:ext>
            </p:extLst>
          </p:nvPr>
        </p:nvGraphicFramePr>
        <p:xfrm>
          <a:off x="457200" y="1600200"/>
          <a:ext cx="792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2"/>
          </p:nvPr>
        </p:nvSpPr>
        <p:spPr>
          <a:xfrm>
            <a:off x="5867400" y="3581400"/>
            <a:ext cx="3276600" cy="2667000"/>
          </a:xfrm>
        </p:spPr>
        <p:txBody>
          <a:bodyPr/>
          <a:lstStyle/>
          <a:p>
            <a:r>
              <a:rPr lang="en-US" sz="2000" dirty="0" smtClean="0"/>
              <a:t>Over 55,000 STD /HIV were reported in 2009</a:t>
            </a:r>
          </a:p>
          <a:p>
            <a:pPr lvl="1"/>
            <a:r>
              <a:rPr lang="en-US" sz="1800" dirty="0" smtClean="0"/>
              <a:t>74% Chlamydia</a:t>
            </a:r>
          </a:p>
          <a:p>
            <a:pPr lvl="1"/>
            <a:r>
              <a:rPr lang="en-US" sz="1800" dirty="0" smtClean="0"/>
              <a:t>14% gonorrhea</a:t>
            </a:r>
          </a:p>
          <a:p>
            <a:pPr lvl="1"/>
            <a:r>
              <a:rPr lang="en-US" sz="1800" dirty="0" smtClean="0"/>
              <a:t>5% Syphilis</a:t>
            </a:r>
          </a:p>
          <a:p>
            <a:pPr lvl="1"/>
            <a:r>
              <a:rPr lang="en-US" sz="1800" dirty="0" smtClean="0"/>
              <a:t>7% HIV/AIDS</a:t>
            </a:r>
          </a:p>
          <a:p>
            <a:endParaRPr lang="en-US" dirty="0"/>
          </a:p>
        </p:txBody>
      </p:sp>
      <p:sp>
        <p:nvSpPr>
          <p:cNvPr id="6" name="Slide Number Placeholder 5"/>
          <p:cNvSpPr>
            <a:spLocks noGrp="1"/>
          </p:cNvSpPr>
          <p:nvPr>
            <p:ph type="sldNum" sz="quarter" idx="12"/>
          </p:nvPr>
        </p:nvSpPr>
        <p:spPr/>
        <p:txBody>
          <a:bodyPr/>
          <a:lstStyle/>
          <a:p>
            <a:fld id="{F493991F-7B22-4368-AB4F-28B0708A9642}" type="slidenum">
              <a:rPr lang="en-US" smtClean="0">
                <a:solidFill>
                  <a:srgbClr val="FFFFFF"/>
                </a:solidFill>
              </a:rPr>
              <a:pPr/>
              <a:t>26</a:t>
            </a:fld>
            <a:endParaRPr lang="en-US" dirty="0">
              <a:solidFill>
                <a:srgbClr val="FFFFFF"/>
              </a:solidFill>
            </a:endParaRPr>
          </a:p>
        </p:txBody>
      </p:sp>
      <p:sp>
        <p:nvSpPr>
          <p:cNvPr id="22531" name="TextBox 6"/>
          <p:cNvSpPr txBox="1">
            <a:spLocks noChangeArrowheads="1"/>
          </p:cNvSpPr>
          <p:nvPr/>
        </p:nvSpPr>
        <p:spPr bwMode="auto">
          <a:xfrm>
            <a:off x="228600" y="6477000"/>
            <a:ext cx="8088817"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dirty="0">
                <a:solidFill>
                  <a:srgbClr val="FFFFFF"/>
                </a:solidFill>
                <a:latin typeface="Arial"/>
                <a:cs typeface="Times New Roman" pitchFamily="18" charset="0"/>
              </a:rPr>
              <a:t>Source: STD Program/HIV Epidemiology Program Los Angeles County Department of Public Health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382000" cy="1143000"/>
          </a:xfrm>
        </p:spPr>
        <p:txBody>
          <a:bodyPr>
            <a:normAutofit fontScale="90000"/>
          </a:bodyPr>
          <a:lstStyle/>
          <a:p>
            <a:r>
              <a:rPr lang="en-US" dirty="0" smtClean="0"/>
              <a:t>STI Rates per 100,000 Residents, 2009</a:t>
            </a:r>
          </a:p>
        </p:txBody>
      </p:sp>
      <p:graphicFrame>
        <p:nvGraphicFramePr>
          <p:cNvPr id="4" name="Chart Placeholder 3"/>
          <p:cNvGraphicFramePr>
            <a:graphicFrameLocks noGrp="1"/>
          </p:cNvGraphicFramePr>
          <p:nvPr>
            <p:ph type="chart"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6858000" y="6248400"/>
            <a:ext cx="2133600" cy="476250"/>
          </a:xfrm>
        </p:spPr>
        <p:txBody>
          <a:bodyPr/>
          <a:lstStyle/>
          <a:p>
            <a:fld id="{F493991F-7B22-4368-AB4F-28B0708A9642}" type="slidenum">
              <a:rPr lang="en-US" smtClean="0">
                <a:solidFill>
                  <a:srgbClr val="FFFFFF"/>
                </a:solidFill>
              </a:rPr>
              <a:pPr/>
              <a:t>27</a:t>
            </a:fld>
            <a:endParaRPr lang="en-US">
              <a:solidFill>
                <a:srgbClr val="FFFFFF"/>
              </a:solidFill>
            </a:endParaRPr>
          </a:p>
        </p:txBody>
      </p:sp>
      <p:sp>
        <p:nvSpPr>
          <p:cNvPr id="6" name="TextBox 6"/>
          <p:cNvSpPr txBox="1">
            <a:spLocks noChangeArrowheads="1"/>
          </p:cNvSpPr>
          <p:nvPr/>
        </p:nvSpPr>
        <p:spPr bwMode="auto">
          <a:xfrm>
            <a:off x="228600" y="6477000"/>
            <a:ext cx="5878276"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dirty="0">
                <a:solidFill>
                  <a:srgbClr val="FFFFFF"/>
                </a:solidFill>
                <a:latin typeface="Arial"/>
                <a:cs typeface="Times New Roman" pitchFamily="18" charset="0"/>
              </a:rPr>
              <a:t>Source: STD </a:t>
            </a:r>
            <a:r>
              <a:rPr lang="en-US" sz="1400" dirty="0" smtClean="0">
                <a:solidFill>
                  <a:srgbClr val="FFFFFF"/>
                </a:solidFill>
                <a:latin typeface="Arial"/>
                <a:cs typeface="Times New Roman" pitchFamily="18" charset="0"/>
              </a:rPr>
              <a:t>Program Los Angeles County </a:t>
            </a:r>
            <a:r>
              <a:rPr lang="en-US" sz="1400" dirty="0">
                <a:solidFill>
                  <a:srgbClr val="FFFFFF"/>
                </a:solidFill>
                <a:latin typeface="Arial"/>
                <a:cs typeface="Times New Roman" pitchFamily="18" charset="0"/>
              </a:rPr>
              <a:t>Department of Public Health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200" dirty="0" smtClean="0"/>
              <a:t>Division of HIV and STD Programs</a:t>
            </a:r>
            <a:br>
              <a:rPr lang="en-US" sz="3200" dirty="0" smtClean="0"/>
            </a:br>
            <a:r>
              <a:rPr lang="en-US" sz="3200" dirty="0" smtClean="0"/>
              <a:t>HIV Tests and New Positive Tests By Year*</a:t>
            </a:r>
            <a:endParaRPr lang="en-US" sz="3200"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696160353"/>
              </p:ext>
            </p:extLst>
          </p:nvPr>
        </p:nvGraphicFramePr>
        <p:xfrm>
          <a:off x="228600" y="1219200"/>
          <a:ext cx="8610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B8257A9-F556-4D5E-9092-5407D52D708D}" type="slidenum">
              <a:rPr lang="en-US" smtClean="0">
                <a:solidFill>
                  <a:srgbClr val="FFFFFF"/>
                </a:solidFill>
              </a:rPr>
              <a:pPr/>
              <a:t>28</a:t>
            </a:fld>
            <a:endParaRPr lang="en-US" dirty="0">
              <a:solidFill>
                <a:srgbClr val="FFFFFF"/>
              </a:solidFill>
            </a:endParaRPr>
          </a:p>
        </p:txBody>
      </p:sp>
      <p:sp>
        <p:nvSpPr>
          <p:cNvPr id="11" name="TextBox 10"/>
          <p:cNvSpPr txBox="1"/>
          <p:nvPr/>
        </p:nvSpPr>
        <p:spPr>
          <a:xfrm>
            <a:off x="76200" y="6400800"/>
            <a:ext cx="9067800" cy="430887"/>
          </a:xfrm>
          <a:prstGeom prst="rect">
            <a:avLst/>
          </a:prstGeom>
          <a:noFill/>
        </p:spPr>
        <p:txBody>
          <a:bodyPr wrap="square" rtlCol="0">
            <a:spAutoFit/>
          </a:bodyPr>
          <a:lstStyle/>
          <a:p>
            <a:r>
              <a:rPr lang="en-US" sz="1100" dirty="0">
                <a:solidFill>
                  <a:srgbClr val="FFFFFF"/>
                </a:solidFill>
                <a:latin typeface="Arial"/>
              </a:rPr>
              <a:t>Data Source:  Division of HIV and STD Programs, HIV Testing Services, </a:t>
            </a:r>
            <a:r>
              <a:rPr lang="en-US" sz="1100" dirty="0" smtClean="0">
                <a:solidFill>
                  <a:srgbClr val="FFFFFF"/>
                </a:solidFill>
                <a:latin typeface="Arial"/>
              </a:rPr>
              <a:t>2011</a:t>
            </a:r>
            <a:endParaRPr lang="en-US" sz="1100" dirty="0">
              <a:solidFill>
                <a:srgbClr val="FFFFFF"/>
              </a:solidFill>
              <a:latin typeface="Arial"/>
            </a:endParaRPr>
          </a:p>
          <a:p>
            <a:r>
              <a:rPr lang="en-US" sz="1100" dirty="0">
                <a:solidFill>
                  <a:srgbClr val="FFFFFF"/>
                </a:solidFill>
                <a:latin typeface="Arial"/>
              </a:rPr>
              <a:t>*Includes all HIV testing supported by Public Health, HIV and STD Programs with projected numbers based on NHAS implementation (2011-15)</a:t>
            </a:r>
            <a:endParaRPr lang="en-US" sz="1100" dirty="0">
              <a:solidFill>
                <a:srgbClr val="002060"/>
              </a:solidFill>
              <a:latin typeface="Arial"/>
            </a:endParaRPr>
          </a:p>
        </p:txBody>
      </p:sp>
    </p:spTree>
    <p:extLst>
      <p:ext uri="{BB962C8B-B14F-4D97-AF65-F5344CB8AC3E}">
        <p14:creationId xmlns="" xmlns:p14="http://schemas.microsoft.com/office/powerpoint/2010/main" val="2839427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ChangeArrowheads="1"/>
          </p:cNvSpPr>
          <p:nvPr/>
        </p:nvSpPr>
        <p:spPr bwMode="auto">
          <a:xfrm>
            <a:off x="228600" y="152400"/>
            <a:ext cx="8610600" cy="838200"/>
          </a:xfrm>
          <a:prstGeom prst="rect">
            <a:avLst/>
          </a:prstGeom>
          <a:noFill/>
          <a:ln w="9525">
            <a:noFill/>
            <a:miter lim="800000"/>
            <a:headEnd/>
            <a:tailEnd/>
          </a:ln>
        </p:spPr>
        <p:txBody>
          <a:bodyPr anchor="ctr"/>
          <a:lstStyle/>
          <a:p>
            <a:pPr algn="ctr"/>
            <a:r>
              <a:rPr lang="en-US" sz="3600" dirty="0">
                <a:solidFill>
                  <a:srgbClr val="FFFF00"/>
                </a:solidFill>
              </a:rPr>
              <a:t>HIV Positivity Rates by Service </a:t>
            </a:r>
            <a:r>
              <a:rPr lang="en-US" sz="3600" dirty="0" smtClean="0">
                <a:solidFill>
                  <a:srgbClr val="FFFF00"/>
                </a:solidFill>
              </a:rPr>
              <a:t>Planning </a:t>
            </a:r>
          </a:p>
          <a:p>
            <a:pPr algn="ctr"/>
            <a:r>
              <a:rPr lang="en-US" sz="3600" dirty="0" smtClean="0">
                <a:solidFill>
                  <a:srgbClr val="FFFF00"/>
                </a:solidFill>
              </a:rPr>
              <a:t>Area </a:t>
            </a:r>
            <a:r>
              <a:rPr lang="en-US" sz="3600" dirty="0">
                <a:solidFill>
                  <a:srgbClr val="FFFF00"/>
                </a:solidFill>
              </a:rPr>
              <a:t>(SPA</a:t>
            </a:r>
            <a:r>
              <a:rPr lang="en-US" sz="3600" dirty="0" smtClean="0">
                <a:solidFill>
                  <a:srgbClr val="FFFF00"/>
                </a:solidFill>
              </a:rPr>
              <a:t>), DHSP Testing Sites, </a:t>
            </a:r>
            <a:r>
              <a:rPr lang="en-US" sz="3600" dirty="0">
                <a:solidFill>
                  <a:srgbClr val="FFFF00"/>
                </a:solidFill>
              </a:rPr>
              <a:t>2007</a:t>
            </a:r>
          </a:p>
        </p:txBody>
      </p:sp>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chemeClr val="bg1"/>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pic>
        <p:nvPicPr>
          <p:cNvPr id="14342" name="Picture 14"/>
          <p:cNvPicPr>
            <a:picLocks noChangeAspect="1" noChangeArrowheads="1"/>
          </p:cNvPicPr>
          <p:nvPr/>
        </p:nvPicPr>
        <p:blipFill>
          <a:blip r:embed="rId5" cstate="print"/>
          <a:srcRect l="16696" r="16522"/>
          <a:stretch>
            <a:fillRect/>
          </a:stretch>
        </p:blipFill>
        <p:spPr bwMode="auto">
          <a:xfrm>
            <a:off x="3124200" y="1219200"/>
            <a:ext cx="5332376" cy="5638800"/>
          </a:xfrm>
          <a:prstGeom prst="rect">
            <a:avLst/>
          </a:prstGeom>
          <a:noFill/>
          <a:ln w="9525">
            <a:noFill/>
            <a:miter lim="800000"/>
            <a:headEnd/>
            <a:tailEnd/>
          </a:ln>
        </p:spPr>
      </p:pic>
      <p:pic>
        <p:nvPicPr>
          <p:cNvPr id="14343" name="Picture 16"/>
          <p:cNvPicPr>
            <a:picLocks noChangeAspect="1" noChangeArrowheads="1"/>
          </p:cNvPicPr>
          <p:nvPr/>
        </p:nvPicPr>
        <p:blipFill>
          <a:blip r:embed="rId6" cstate="print"/>
          <a:srcRect/>
          <a:stretch>
            <a:fillRect/>
          </a:stretch>
        </p:blipFill>
        <p:spPr bwMode="auto">
          <a:xfrm>
            <a:off x="304800" y="3429000"/>
            <a:ext cx="2265363"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2400"/>
            <a:ext cx="7772400" cy="1470025"/>
          </a:xfrm>
        </p:spPr>
        <p:txBody>
          <a:bodyPr/>
          <a:lstStyle/>
          <a:p>
            <a:pPr eaLnBrk="1" hangingPunct="1"/>
            <a:r>
              <a:rPr lang="en-US" dirty="0" smtClean="0">
                <a:solidFill>
                  <a:srgbClr val="FFFF00"/>
                </a:solidFill>
              </a:rPr>
              <a:t>Briefing Overview</a:t>
            </a:r>
          </a:p>
        </p:txBody>
      </p:sp>
      <p:sp>
        <p:nvSpPr>
          <p:cNvPr id="8195" name="Rectangle 3"/>
          <p:cNvSpPr>
            <a:spLocks noGrp="1" noChangeArrowheads="1"/>
          </p:cNvSpPr>
          <p:nvPr>
            <p:ph type="subTitle" idx="1"/>
          </p:nvPr>
        </p:nvSpPr>
        <p:spPr>
          <a:xfrm>
            <a:off x="685800" y="1622425"/>
            <a:ext cx="7848600" cy="4016375"/>
          </a:xfrm>
        </p:spPr>
        <p:txBody>
          <a:bodyPr/>
          <a:lstStyle/>
          <a:p>
            <a:pPr algn="l" eaLnBrk="1" hangingPunct="1">
              <a:buFont typeface="Arial" pitchFamily="34" charset="0"/>
              <a:buChar char="•"/>
            </a:pPr>
            <a:r>
              <a:rPr lang="en-US" sz="2800" dirty="0" smtClean="0"/>
              <a:t> Epidemiologic Overview</a:t>
            </a:r>
          </a:p>
          <a:p>
            <a:pPr algn="l" eaLnBrk="1" hangingPunct="1">
              <a:buFont typeface="Arial" pitchFamily="34" charset="0"/>
              <a:buChar char="•"/>
            </a:pPr>
            <a:r>
              <a:rPr lang="en-US" sz="2800" dirty="0" smtClean="0"/>
              <a:t> Changes in Response Development</a:t>
            </a:r>
          </a:p>
          <a:p>
            <a:pPr algn="l" eaLnBrk="1" hangingPunct="1">
              <a:buFont typeface="Arial" pitchFamily="34" charset="0"/>
              <a:buChar char="•"/>
            </a:pPr>
            <a:r>
              <a:rPr lang="en-US" sz="2800" dirty="0" smtClean="0"/>
              <a:t> </a:t>
            </a:r>
            <a:r>
              <a:rPr lang="en-US" sz="2800" dirty="0" err="1" smtClean="0"/>
              <a:t>Syndemic</a:t>
            </a:r>
            <a:r>
              <a:rPr lang="en-US" sz="2800" dirty="0" smtClean="0"/>
              <a:t> Planning and Geospatial Analysis</a:t>
            </a:r>
          </a:p>
          <a:p>
            <a:pPr algn="l" eaLnBrk="1" hangingPunct="1">
              <a:buFont typeface="Arial" pitchFamily="34" charset="0"/>
              <a:buChar char="•"/>
            </a:pPr>
            <a:r>
              <a:rPr lang="en-US" sz="2800" dirty="0" smtClean="0"/>
              <a:t> LAC Treatment Cascade Data</a:t>
            </a:r>
          </a:p>
          <a:p>
            <a:pPr algn="l" eaLnBrk="1" hangingPunct="1">
              <a:buFont typeface="Arial" pitchFamily="34" charset="0"/>
              <a:buChar char="•"/>
            </a:pPr>
            <a:r>
              <a:rPr lang="en-US" sz="2800" dirty="0" smtClean="0"/>
              <a:t> Blended Planning</a:t>
            </a:r>
          </a:p>
          <a:p>
            <a:pPr algn="l" eaLnBrk="1" hangingPunct="1">
              <a:buFont typeface="Arial" pitchFamily="34" charset="0"/>
              <a:buChar char="•"/>
            </a:pPr>
            <a:r>
              <a:rPr lang="en-US" sz="2800" dirty="0" smtClean="0"/>
              <a:t> Planning for Testing Services</a:t>
            </a:r>
          </a:p>
          <a:p>
            <a:pPr algn="l" eaLnBrk="1" hangingPunct="1">
              <a:buFont typeface="Arial" pitchFamily="34" charset="0"/>
              <a:buChar char="•"/>
            </a:pPr>
            <a:r>
              <a:rPr lang="en-US" sz="2800" dirty="0" smtClean="0"/>
              <a:t> New Directions in Program Financing</a:t>
            </a:r>
          </a:p>
          <a:p>
            <a:pPr algn="l" eaLnBrk="1" hangingPunct="1">
              <a:buFont typeface="Arial" pitchFamily="34" charset="0"/>
              <a:buChar char="•"/>
            </a:pPr>
            <a:r>
              <a:rPr lang="en-US" sz="2800" dirty="0" smtClean="0"/>
              <a:t> Pilot Project Review</a:t>
            </a:r>
          </a:p>
          <a:p>
            <a:pPr algn="l" eaLnBrk="1" hangingPunct="1">
              <a:buFont typeface="Arial" pitchFamily="34" charset="0"/>
              <a:buChar char="•"/>
            </a:pPr>
            <a:r>
              <a:rPr lang="en-US" sz="2800" dirty="0" smtClean="0"/>
              <a:t> Steps Moving Forward</a:t>
            </a:r>
          </a:p>
          <a:p>
            <a:pPr algn="l" eaLnBrk="1" hangingPunct="1"/>
            <a:endParaRPr lang="en-US" sz="2800" dirty="0" smtClean="0"/>
          </a:p>
          <a:p>
            <a:pPr algn="l" eaLnBrk="1" hangingPunct="1">
              <a:buFont typeface="Arial" pitchFamily="34" charset="0"/>
              <a:buChar char="•"/>
            </a:pPr>
            <a:endParaRPr lang="en-US" sz="2400" dirty="0" smtClean="0"/>
          </a:p>
          <a:p>
            <a:pPr algn="l" eaLnBrk="1" hangingPunct="1"/>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LA Zip Code Map.JPG"/>
          <p:cNvPicPr>
            <a:picLocks noChangeAspect="1"/>
          </p:cNvPicPr>
          <p:nvPr/>
        </p:nvPicPr>
        <p:blipFill>
          <a:blip r:embed="rId3" cstate="print"/>
          <a:srcRect b="23941"/>
          <a:stretch>
            <a:fillRect/>
          </a:stretch>
        </p:blipFill>
        <p:spPr bwMode="auto">
          <a:xfrm>
            <a:off x="3625850" y="1316038"/>
            <a:ext cx="5522913" cy="5559425"/>
          </a:xfrm>
          <a:prstGeom prst="rect">
            <a:avLst/>
          </a:prstGeom>
          <a:noFill/>
          <a:ln w="9525">
            <a:noFill/>
            <a:miter lim="800000"/>
            <a:headEnd/>
            <a:tailEnd/>
          </a:ln>
        </p:spPr>
      </p:pic>
      <p:pic>
        <p:nvPicPr>
          <p:cNvPr id="5123" name="Picture 10"/>
          <p:cNvPicPr>
            <a:picLocks noChangeAspect="1" noChangeArrowheads="1"/>
          </p:cNvPicPr>
          <p:nvPr/>
        </p:nvPicPr>
        <p:blipFill>
          <a:blip r:embed="rId4" cstate="print"/>
          <a:srcRect t="2988"/>
          <a:stretch>
            <a:fillRect/>
          </a:stretch>
        </p:blipFill>
        <p:spPr bwMode="auto">
          <a:xfrm>
            <a:off x="417513" y="3973513"/>
            <a:ext cx="3065462" cy="1163637"/>
          </a:xfrm>
          <a:prstGeom prst="rect">
            <a:avLst/>
          </a:prstGeom>
          <a:noFill/>
          <a:ln w="9525">
            <a:noFill/>
            <a:miter lim="800000"/>
            <a:headEnd/>
            <a:tailEnd/>
          </a:ln>
        </p:spPr>
      </p:pic>
      <p:pic>
        <p:nvPicPr>
          <p:cNvPr id="5124" name="Picture 5" descr="AIDSVu_transparent background.png"/>
          <p:cNvPicPr>
            <a:picLocks noChangeAspect="1"/>
          </p:cNvPicPr>
          <p:nvPr/>
        </p:nvPicPr>
        <p:blipFill>
          <a:blip r:embed="rId5" cstate="print"/>
          <a:srcRect/>
          <a:stretch>
            <a:fillRect/>
          </a:stretch>
        </p:blipFill>
        <p:spPr bwMode="auto">
          <a:xfrm>
            <a:off x="304800" y="5257800"/>
            <a:ext cx="3036888" cy="1330325"/>
          </a:xfrm>
          <a:prstGeom prst="rect">
            <a:avLst/>
          </a:prstGeom>
          <a:noFill/>
          <a:ln w="9525">
            <a:noFill/>
            <a:miter lim="800000"/>
            <a:headEnd/>
            <a:tailEnd/>
          </a:ln>
        </p:spPr>
      </p:pic>
      <p:sp>
        <p:nvSpPr>
          <p:cNvPr id="5125" name="TextBox 6"/>
          <p:cNvSpPr txBox="1">
            <a:spLocks noChangeArrowheads="1"/>
          </p:cNvSpPr>
          <p:nvPr/>
        </p:nvSpPr>
        <p:spPr bwMode="auto">
          <a:xfrm>
            <a:off x="1219200" y="6172200"/>
            <a:ext cx="1981200" cy="369888"/>
          </a:xfrm>
          <a:prstGeom prst="rect">
            <a:avLst/>
          </a:prstGeom>
          <a:noFill/>
          <a:ln w="9525">
            <a:noFill/>
            <a:miter lim="800000"/>
            <a:headEnd/>
            <a:tailEnd/>
          </a:ln>
        </p:spPr>
        <p:txBody>
          <a:bodyPr>
            <a:spAutoFit/>
          </a:bodyPr>
          <a:lstStyle/>
          <a:p>
            <a:r>
              <a:rPr lang="en-US">
                <a:solidFill>
                  <a:schemeClr val="accent1"/>
                </a:solidFill>
              </a:rPr>
              <a:t>www.AIDSVu.org</a:t>
            </a:r>
          </a:p>
        </p:txBody>
      </p:sp>
      <p:sp>
        <p:nvSpPr>
          <p:cNvPr id="5126" name="TextBox 7"/>
          <p:cNvSpPr txBox="1">
            <a:spLocks noChangeArrowheads="1"/>
          </p:cNvSpPr>
          <p:nvPr/>
        </p:nvSpPr>
        <p:spPr bwMode="auto">
          <a:xfrm>
            <a:off x="130175" y="273050"/>
            <a:ext cx="8991600" cy="862013"/>
          </a:xfrm>
          <a:prstGeom prst="rect">
            <a:avLst/>
          </a:prstGeom>
          <a:noFill/>
          <a:ln w="9525">
            <a:noFill/>
            <a:miter lim="800000"/>
            <a:headEnd/>
            <a:tailEnd/>
          </a:ln>
        </p:spPr>
        <p:txBody>
          <a:bodyPr>
            <a:spAutoFit/>
          </a:bodyPr>
          <a:lstStyle/>
          <a:p>
            <a:pPr algn="ctr"/>
            <a:r>
              <a:rPr lang="en-US" sz="2500" b="1">
                <a:solidFill>
                  <a:schemeClr val="accent1"/>
                </a:solidFill>
                <a:latin typeface="Segoe UI" pitchFamily="34" charset="0"/>
                <a:cs typeface="Segoe UI" pitchFamily="34" charset="0"/>
              </a:rPr>
              <a:t>Persons Living with an HIV Diagnosis in 2008, by Zip Code </a:t>
            </a:r>
          </a:p>
          <a:p>
            <a:pPr algn="ctr"/>
            <a:r>
              <a:rPr lang="en-US" sz="2500" b="1">
                <a:solidFill>
                  <a:schemeClr val="accent1"/>
                </a:solidFill>
                <a:latin typeface="Segoe UI" pitchFamily="34" charset="0"/>
                <a:cs typeface="Segoe UI" pitchFamily="34" charset="0"/>
              </a:rPr>
              <a:t>Los Angeles County, CA</a:t>
            </a:r>
          </a:p>
        </p:txBody>
      </p:sp>
      <p:sp>
        <p:nvSpPr>
          <p:cNvPr id="5127" name="TextBox 8"/>
          <p:cNvSpPr txBox="1">
            <a:spLocks noChangeArrowheads="1"/>
          </p:cNvSpPr>
          <p:nvPr/>
        </p:nvSpPr>
        <p:spPr bwMode="auto">
          <a:xfrm>
            <a:off x="317500" y="1628775"/>
            <a:ext cx="3598863" cy="1938338"/>
          </a:xfrm>
          <a:prstGeom prst="rect">
            <a:avLst/>
          </a:prstGeom>
          <a:noFill/>
          <a:ln w="9525">
            <a:noFill/>
            <a:miter lim="800000"/>
            <a:headEnd/>
            <a:tailEnd/>
          </a:ln>
        </p:spPr>
        <p:txBody>
          <a:bodyPr>
            <a:spAutoFit/>
          </a:bodyPr>
          <a:lstStyle/>
          <a:p>
            <a:r>
              <a:rPr lang="en-US" sz="2000">
                <a:solidFill>
                  <a:schemeClr val="accent1"/>
                </a:solidFill>
                <a:latin typeface="Segoe UI" pitchFamily="34" charset="0"/>
                <a:cs typeface="Segoe UI" pitchFamily="34" charset="0"/>
              </a:rPr>
              <a:t>AIDSVu is an interactive, online map that allows users to visually explore the HIV epidemic in the U.S. alongside critical resources such as HIV testing center locations.</a:t>
            </a:r>
          </a:p>
        </p:txBody>
      </p:sp>
      <p:sp>
        <p:nvSpPr>
          <p:cNvPr id="8" name="Rectangle 7"/>
          <p:cNvSpPr/>
          <p:nvPr/>
        </p:nvSpPr>
        <p:spPr>
          <a:xfrm>
            <a:off x="3352800" y="48006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Logo"/>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l="17030" t="1982" r="7698" b="3715"/>
          <a:stretch>
            <a:fillRect/>
          </a:stretch>
        </p:blipFill>
        <p:spPr bwMode="auto">
          <a:xfrm>
            <a:off x="2895600" y="1066800"/>
            <a:ext cx="5943600" cy="5403273"/>
          </a:xfrm>
          <a:prstGeom prst="rect">
            <a:avLst/>
          </a:prstGeom>
          <a:noFill/>
          <a:ln w="9525">
            <a:noFill/>
            <a:miter lim="800000"/>
            <a:headEnd/>
            <a:tailEnd/>
          </a:ln>
          <a:effectLst/>
        </p:spPr>
      </p:pic>
      <p:sp>
        <p:nvSpPr>
          <p:cNvPr id="10" name="Rectangle 2"/>
          <p:cNvSpPr txBox="1">
            <a:spLocks noChangeArrowheads="1"/>
          </p:cNvSpPr>
          <p:nvPr/>
        </p:nvSpPr>
        <p:spPr>
          <a:xfrm>
            <a:off x="457200" y="152400"/>
            <a:ext cx="8229600" cy="1143000"/>
          </a:xfrm>
          <a:prstGeom prst="rect">
            <a:avLst/>
          </a:prstGeom>
        </p:spPr>
        <p:txBody>
          <a:bodyPr/>
          <a:lstStyle/>
          <a:p>
            <a:pPr algn="ctr">
              <a:defRPr/>
            </a:pPr>
            <a:r>
              <a:rPr lang="en-US" sz="4400" kern="0" dirty="0" smtClean="0">
                <a:solidFill>
                  <a:srgbClr val="FFFF00"/>
                </a:solidFill>
                <a:cs typeface="Arial" charset="0"/>
              </a:rPr>
              <a:t>HIV Case Density, 2009, SPA 8</a:t>
            </a:r>
          </a:p>
        </p:txBody>
      </p:sp>
      <p:sp>
        <p:nvSpPr>
          <p:cNvPr id="12" name="High Circle"/>
          <p:cNvSpPr/>
          <p:nvPr/>
        </p:nvSpPr>
        <p:spPr>
          <a:xfrm>
            <a:off x="6248400" y="4267200"/>
            <a:ext cx="1524000" cy="1143000"/>
          </a:xfrm>
          <a:prstGeom prst="ellipse">
            <a:avLst/>
          </a:prstGeom>
          <a:noFill/>
          <a:ln w="381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3" name="Low Circle"/>
          <p:cNvSpPr/>
          <p:nvPr/>
        </p:nvSpPr>
        <p:spPr>
          <a:xfrm>
            <a:off x="3124200" y="4495800"/>
            <a:ext cx="2057400" cy="1371600"/>
          </a:xfrm>
          <a:prstGeom prst="ellipse">
            <a:avLst/>
          </a:prstGeom>
          <a:noFill/>
          <a:ln w="381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cxnSp>
        <p:nvCxnSpPr>
          <p:cNvPr id="14" name="Low Arrow"/>
          <p:cNvCxnSpPr/>
          <p:nvPr/>
        </p:nvCxnSpPr>
        <p:spPr>
          <a:xfrm rot="5400000">
            <a:off x="3543300" y="2095500"/>
            <a:ext cx="2971800" cy="182880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High Arrow"/>
          <p:cNvCxnSpPr/>
          <p:nvPr/>
        </p:nvCxnSpPr>
        <p:spPr>
          <a:xfrm rot="5400000">
            <a:off x="6172200" y="3048000"/>
            <a:ext cx="1828800" cy="45720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Very Low Label"/>
          <p:cNvSpPr txBox="1"/>
          <p:nvPr/>
        </p:nvSpPr>
        <p:spPr>
          <a:xfrm>
            <a:off x="5029200" y="1143000"/>
            <a:ext cx="2209800" cy="369332"/>
          </a:xfrm>
          <a:prstGeom prst="rect">
            <a:avLst/>
          </a:prstGeom>
          <a:noFill/>
        </p:spPr>
        <p:txBody>
          <a:bodyPr wrap="square" rtlCol="0">
            <a:spAutoFit/>
          </a:bodyPr>
          <a:lstStyle/>
          <a:p>
            <a:r>
              <a:rPr lang="en-US" b="1" dirty="0" smtClean="0">
                <a:solidFill>
                  <a:srgbClr val="FFFFFF"/>
                </a:solidFill>
              </a:rPr>
              <a:t>Very Low Density</a:t>
            </a:r>
            <a:endParaRPr lang="en-US" b="1" dirty="0">
              <a:solidFill>
                <a:srgbClr val="FFFFFF"/>
              </a:solidFill>
            </a:endParaRPr>
          </a:p>
        </p:txBody>
      </p:sp>
      <p:sp>
        <p:nvSpPr>
          <p:cNvPr id="21" name="Very High Label"/>
          <p:cNvSpPr txBox="1"/>
          <p:nvPr/>
        </p:nvSpPr>
        <p:spPr>
          <a:xfrm>
            <a:off x="6172200" y="1981200"/>
            <a:ext cx="2209800" cy="369332"/>
          </a:xfrm>
          <a:prstGeom prst="rect">
            <a:avLst/>
          </a:prstGeom>
          <a:noFill/>
        </p:spPr>
        <p:txBody>
          <a:bodyPr wrap="square" rtlCol="0">
            <a:spAutoFit/>
          </a:bodyPr>
          <a:lstStyle/>
          <a:p>
            <a:r>
              <a:rPr lang="en-US" b="1" dirty="0" smtClean="0">
                <a:solidFill>
                  <a:srgbClr val="FFFFFF"/>
                </a:solidFill>
              </a:rPr>
              <a:t>Very High Density</a:t>
            </a:r>
            <a:endParaRPr lang="en-US" b="1" dirty="0">
              <a:solidFill>
                <a:srgbClr val="FFFFFF"/>
              </a:solidFill>
            </a:endParaRPr>
          </a:p>
        </p:txBody>
      </p:sp>
      <p:sp>
        <p:nvSpPr>
          <p:cNvPr id="15" name="Source"/>
          <p:cNvSpPr txBox="1">
            <a:spLocks noChangeArrowheads="1"/>
          </p:cNvSpPr>
          <p:nvPr/>
        </p:nvSpPr>
        <p:spPr bwMode="auto">
          <a:xfrm>
            <a:off x="228600" y="5486400"/>
            <a:ext cx="3048000" cy="430887"/>
          </a:xfrm>
          <a:prstGeom prst="rect">
            <a:avLst/>
          </a:prstGeom>
          <a:noFill/>
          <a:ln w="9525">
            <a:noFill/>
            <a:miter lim="800000"/>
            <a:headEnd/>
            <a:tailEnd/>
          </a:ln>
        </p:spPr>
        <p:txBody>
          <a:bodyPr wrap="square">
            <a:spAutoFit/>
          </a:bodyPr>
          <a:lstStyle/>
          <a:p>
            <a:r>
              <a:rPr lang="en-US" sz="1100" dirty="0">
                <a:solidFill>
                  <a:srgbClr val="FFFFFF"/>
                </a:solidFill>
              </a:rPr>
              <a:t>Source:  </a:t>
            </a:r>
            <a:r>
              <a:rPr lang="en-US" sz="1100" dirty="0" smtClean="0">
                <a:solidFill>
                  <a:srgbClr val="FFFFFF"/>
                </a:solidFill>
              </a:rPr>
              <a:t>2009 New HIV Cases, HIV Epidemiology Program</a:t>
            </a:r>
            <a:endParaRPr lang="en-US" sz="1100" dirty="0">
              <a:solidFill>
                <a:srgbClr val="FFFFFF"/>
              </a:solidFill>
            </a:endParaRPr>
          </a:p>
        </p:txBody>
      </p:sp>
      <p:sp>
        <p:nvSpPr>
          <p:cNvPr id="16" name="Slide Number Placeholder 15"/>
          <p:cNvSpPr>
            <a:spLocks noGrp="1"/>
          </p:cNvSpPr>
          <p:nvPr>
            <p:ph type="sldNum" sz="quarter" idx="12"/>
          </p:nvPr>
        </p:nvSpPr>
        <p:spPr/>
        <p:txBody>
          <a:bodyPr/>
          <a:lstStyle/>
          <a:p>
            <a:pPr>
              <a:defRPr/>
            </a:pPr>
            <a:fld id="{5909B83A-CDCC-4C63-B386-7AE810B748B7}" type="slidenum">
              <a:rPr lang="en-US" smtClean="0">
                <a:solidFill>
                  <a:srgbClr val="FFFFFF"/>
                </a:solidFill>
              </a:rPr>
              <a:pPr>
                <a:defRPr/>
              </a:pPr>
              <a:t>31</a:t>
            </a:fld>
            <a:endParaRPr lang="en-US">
              <a:solidFill>
                <a:srgbClr val="FFFFFF"/>
              </a:solidFill>
            </a:endParaRPr>
          </a:p>
        </p:txBody>
      </p:sp>
      <p:pic>
        <p:nvPicPr>
          <p:cNvPr id="2050" name="Long Beach Label"/>
          <p:cNvPicPr>
            <a:picLocks noChangeAspect="1" noChangeArrowheads="1"/>
          </p:cNvPicPr>
          <p:nvPr/>
        </p:nvPicPr>
        <p:blipFill>
          <a:blip r:embed="rId6" cstate="print"/>
          <a:srcRect/>
          <a:stretch>
            <a:fillRect/>
          </a:stretch>
        </p:blipFill>
        <p:spPr bwMode="auto">
          <a:xfrm>
            <a:off x="7186613" y="5676900"/>
            <a:ext cx="1195387" cy="266700"/>
          </a:xfrm>
          <a:prstGeom prst="rect">
            <a:avLst/>
          </a:prstGeom>
          <a:noFill/>
          <a:ln w="9525">
            <a:noFill/>
            <a:miter lim="800000"/>
            <a:headEnd/>
            <a:tailEnd/>
          </a:ln>
          <a:effectLst/>
        </p:spPr>
      </p:pic>
      <p:pic>
        <p:nvPicPr>
          <p:cNvPr id="2051" name="Rancho PV Label"/>
          <p:cNvPicPr>
            <a:picLocks noChangeAspect="1" noChangeArrowheads="1"/>
          </p:cNvPicPr>
          <p:nvPr/>
        </p:nvPicPr>
        <p:blipFill>
          <a:blip r:embed="rId7" cstate="print"/>
          <a:srcRect/>
          <a:stretch>
            <a:fillRect/>
          </a:stretch>
        </p:blipFill>
        <p:spPr bwMode="auto">
          <a:xfrm>
            <a:off x="2667000" y="5867400"/>
            <a:ext cx="2097087" cy="2667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304800" y="2423636"/>
            <a:ext cx="2362200" cy="28198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pic>
        <p:nvPicPr>
          <p:cNvPr id="5129" name="LAC"/>
          <p:cNvPicPr>
            <a:picLocks noChangeAspect="1" noChangeArrowheads="1"/>
          </p:cNvPicPr>
          <p:nvPr/>
        </p:nvPicPr>
        <p:blipFill>
          <a:blip r:embed="rId5" cstate="print"/>
          <a:srcRect l="18397" t="5066" r="17157"/>
          <a:stretch>
            <a:fillRect/>
          </a:stretch>
        </p:blipFill>
        <p:spPr bwMode="auto">
          <a:xfrm>
            <a:off x="2448477" y="76200"/>
            <a:ext cx="6619323" cy="6858000"/>
          </a:xfrm>
          <a:prstGeom prst="rect">
            <a:avLst/>
          </a:prstGeom>
          <a:noFill/>
          <a:ln w="9525">
            <a:noFill/>
            <a:miter lim="800000"/>
            <a:headEnd/>
            <a:tailEnd/>
          </a:ln>
          <a:effectLst/>
        </p:spPr>
      </p:pic>
      <p:pic>
        <p:nvPicPr>
          <p:cNvPr id="5127" name="GC no HIV"/>
          <p:cNvPicPr>
            <a:picLocks noChangeAspect="1" noChangeArrowheads="1"/>
          </p:cNvPicPr>
          <p:nvPr/>
        </p:nvPicPr>
        <p:blipFill>
          <a:blip r:embed="rId6" cstate="print"/>
          <a:srcRect l="19016" t="5066" r="18397"/>
          <a:stretch>
            <a:fillRect/>
          </a:stretch>
        </p:blipFill>
        <p:spPr bwMode="auto">
          <a:xfrm>
            <a:off x="2489493" y="76200"/>
            <a:ext cx="6428381" cy="6858000"/>
          </a:xfrm>
          <a:prstGeom prst="rect">
            <a:avLst/>
          </a:prstGeom>
          <a:noFill/>
          <a:ln w="9525">
            <a:noFill/>
            <a:miter lim="800000"/>
            <a:headEnd/>
            <a:tailEnd/>
          </a:ln>
          <a:effectLst/>
        </p:spPr>
      </p:pic>
      <p:pic>
        <p:nvPicPr>
          <p:cNvPr id="5126" name="GC - HIV"/>
          <p:cNvPicPr>
            <a:picLocks noChangeAspect="1" noChangeArrowheads="1"/>
          </p:cNvPicPr>
          <p:nvPr/>
        </p:nvPicPr>
        <p:blipFill>
          <a:blip r:embed="rId7" cstate="print"/>
          <a:srcRect l="19016" t="5066" r="17777"/>
          <a:stretch>
            <a:fillRect/>
          </a:stretch>
        </p:blipFill>
        <p:spPr bwMode="auto">
          <a:xfrm>
            <a:off x="2502048" y="76200"/>
            <a:ext cx="6492027" cy="6858000"/>
          </a:xfrm>
          <a:prstGeom prst="rect">
            <a:avLst/>
          </a:prstGeom>
          <a:noFill/>
          <a:ln w="9525">
            <a:noFill/>
            <a:miter lim="800000"/>
            <a:headEnd/>
            <a:tailEnd/>
          </a:ln>
          <a:effectLst/>
        </p:spPr>
      </p:pic>
      <p:pic>
        <p:nvPicPr>
          <p:cNvPr id="5125" name="SY no HIV"/>
          <p:cNvPicPr>
            <a:picLocks noChangeAspect="1" noChangeArrowheads="1"/>
          </p:cNvPicPr>
          <p:nvPr/>
        </p:nvPicPr>
        <p:blipFill>
          <a:blip r:embed="rId8" cstate="print"/>
          <a:srcRect l="18397" t="4185" r="17777"/>
          <a:stretch>
            <a:fillRect/>
          </a:stretch>
        </p:blipFill>
        <p:spPr bwMode="auto">
          <a:xfrm>
            <a:off x="2438400" y="10430"/>
            <a:ext cx="6555675" cy="6921647"/>
          </a:xfrm>
          <a:prstGeom prst="rect">
            <a:avLst/>
          </a:prstGeom>
          <a:noFill/>
          <a:ln w="9525">
            <a:noFill/>
            <a:miter lim="800000"/>
            <a:headEnd/>
            <a:tailEnd/>
          </a:ln>
          <a:effectLst/>
        </p:spPr>
      </p:pic>
      <p:pic>
        <p:nvPicPr>
          <p:cNvPr id="5124" name="SY - HIV"/>
          <p:cNvPicPr>
            <a:picLocks noChangeAspect="1" noChangeArrowheads="1"/>
          </p:cNvPicPr>
          <p:nvPr/>
        </p:nvPicPr>
        <p:blipFill>
          <a:blip r:embed="rId9" cstate="print"/>
          <a:srcRect l="18397" t="5066" r="17777"/>
          <a:stretch>
            <a:fillRect/>
          </a:stretch>
        </p:blipFill>
        <p:spPr bwMode="auto">
          <a:xfrm>
            <a:off x="2438400" y="76200"/>
            <a:ext cx="6555675" cy="6858000"/>
          </a:xfrm>
          <a:prstGeom prst="rect">
            <a:avLst/>
          </a:prstGeom>
          <a:noFill/>
          <a:ln w="9525">
            <a:noFill/>
            <a:miter lim="800000"/>
            <a:headEnd/>
            <a:tailEnd/>
          </a:ln>
          <a:effectLst/>
        </p:spPr>
      </p:pic>
      <p:pic>
        <p:nvPicPr>
          <p:cNvPr id="5123" name="HIV"/>
          <p:cNvPicPr>
            <a:picLocks noChangeAspect="1" noChangeArrowheads="1"/>
          </p:cNvPicPr>
          <p:nvPr/>
        </p:nvPicPr>
        <p:blipFill>
          <a:blip r:embed="rId10" cstate="print"/>
          <a:srcRect l="18397" t="4185" r="17777"/>
          <a:stretch>
            <a:fillRect/>
          </a:stretch>
        </p:blipFill>
        <p:spPr bwMode="auto">
          <a:xfrm>
            <a:off x="2438400" y="10430"/>
            <a:ext cx="6555675" cy="6921647"/>
          </a:xfrm>
          <a:prstGeom prst="rect">
            <a:avLst/>
          </a:prstGeom>
          <a:noFill/>
          <a:ln w="9525">
            <a:noFill/>
            <a:miter lim="800000"/>
            <a:headEnd/>
            <a:tailEnd/>
          </a:ln>
          <a:effectLst/>
        </p:spPr>
      </p:pic>
      <p:sp>
        <p:nvSpPr>
          <p:cNvPr id="13" name="cluster 1"/>
          <p:cNvSpPr/>
          <p:nvPr/>
        </p:nvSpPr>
        <p:spPr>
          <a:xfrm rot="20143492">
            <a:off x="5215107" y="4034246"/>
            <a:ext cx="990187" cy="1282825"/>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4" name="cluster 2"/>
          <p:cNvSpPr/>
          <p:nvPr/>
        </p:nvSpPr>
        <p:spPr>
          <a:xfrm>
            <a:off x="5791200" y="5181600"/>
            <a:ext cx="914400" cy="1295400"/>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5" name="cluster 3"/>
          <p:cNvSpPr/>
          <p:nvPr/>
        </p:nvSpPr>
        <p:spPr>
          <a:xfrm>
            <a:off x="4038600" y="2895600"/>
            <a:ext cx="1676400" cy="1371600"/>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6" name="cluster 5"/>
          <p:cNvSpPr/>
          <p:nvPr/>
        </p:nvSpPr>
        <p:spPr>
          <a:xfrm rot="20360976">
            <a:off x="6058159" y="598351"/>
            <a:ext cx="1066800" cy="1461798"/>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7" name="cluster 4"/>
          <p:cNvSpPr/>
          <p:nvPr/>
        </p:nvSpPr>
        <p:spPr>
          <a:xfrm rot="1455522">
            <a:off x="6218972" y="3990519"/>
            <a:ext cx="2244562" cy="892031"/>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endParaRPr>
          </a:p>
        </p:txBody>
      </p:sp>
      <p:sp>
        <p:nvSpPr>
          <p:cNvPr id="18" name="Slide Number Placeholder 17"/>
          <p:cNvSpPr>
            <a:spLocks noGrp="1"/>
          </p:cNvSpPr>
          <p:nvPr>
            <p:ph type="sldNum" sz="quarter" idx="12"/>
          </p:nvPr>
        </p:nvSpPr>
        <p:spPr/>
        <p:txBody>
          <a:bodyPr/>
          <a:lstStyle/>
          <a:p>
            <a:pPr>
              <a:defRPr/>
            </a:pPr>
            <a:fld id="{5909B83A-CDCC-4C63-B386-7AE810B748B7}" type="slidenum">
              <a:rPr lang="en-US" smtClean="0">
                <a:solidFill>
                  <a:srgbClr val="FFFFFF"/>
                </a:solidFill>
              </a:rPr>
              <a:pPr>
                <a:defRPr/>
              </a:pPr>
              <a:t>32</a:t>
            </a:fld>
            <a:endParaRPr lang="en-US">
              <a:solidFill>
                <a:srgbClr val="FFFFFF"/>
              </a:solidFill>
            </a:endParaRPr>
          </a:p>
        </p:txBody>
      </p:sp>
      <p:pic>
        <p:nvPicPr>
          <p:cNvPr id="3075" name="HIV Legend"/>
          <p:cNvPicPr>
            <a:picLocks noChangeAspect="1" noChangeArrowheads="1"/>
          </p:cNvPicPr>
          <p:nvPr/>
        </p:nvPicPr>
        <p:blipFill>
          <a:blip r:embed="rId11" cstate="print"/>
          <a:srcRect t="47059"/>
          <a:stretch>
            <a:fillRect/>
          </a:stretch>
        </p:blipFill>
        <p:spPr bwMode="auto">
          <a:xfrm>
            <a:off x="381000" y="2057400"/>
            <a:ext cx="1477963" cy="257175"/>
          </a:xfrm>
          <a:prstGeom prst="rect">
            <a:avLst/>
          </a:prstGeom>
          <a:noFill/>
          <a:ln w="9525">
            <a:noFill/>
            <a:miter lim="800000"/>
            <a:headEnd/>
            <a:tailEnd/>
          </a:ln>
          <a:effectLst/>
        </p:spPr>
      </p:pic>
      <p:pic>
        <p:nvPicPr>
          <p:cNvPr id="3077" name="SY + HIV Legend"/>
          <p:cNvPicPr>
            <a:picLocks noChangeAspect="1" noChangeArrowheads="1"/>
          </p:cNvPicPr>
          <p:nvPr/>
        </p:nvPicPr>
        <p:blipFill>
          <a:blip r:embed="rId12" cstate="print"/>
          <a:srcRect t="52941"/>
          <a:stretch>
            <a:fillRect/>
          </a:stretch>
        </p:blipFill>
        <p:spPr bwMode="auto">
          <a:xfrm>
            <a:off x="381000" y="2364105"/>
            <a:ext cx="3055937" cy="228600"/>
          </a:xfrm>
          <a:prstGeom prst="rect">
            <a:avLst/>
          </a:prstGeom>
          <a:noFill/>
          <a:ln w="9525">
            <a:noFill/>
            <a:miter lim="800000"/>
            <a:headEnd/>
            <a:tailEnd/>
          </a:ln>
          <a:effectLst/>
        </p:spPr>
      </p:pic>
      <p:pic>
        <p:nvPicPr>
          <p:cNvPr id="3078" name="SY no HIV Legend"/>
          <p:cNvPicPr>
            <a:picLocks noChangeAspect="1" noChangeArrowheads="1"/>
          </p:cNvPicPr>
          <p:nvPr/>
        </p:nvPicPr>
        <p:blipFill>
          <a:blip r:embed="rId13" cstate="print"/>
          <a:srcRect t="47059"/>
          <a:stretch>
            <a:fillRect/>
          </a:stretch>
        </p:blipFill>
        <p:spPr bwMode="auto">
          <a:xfrm>
            <a:off x="381000" y="2642235"/>
            <a:ext cx="1876425" cy="257175"/>
          </a:xfrm>
          <a:prstGeom prst="rect">
            <a:avLst/>
          </a:prstGeom>
          <a:noFill/>
          <a:ln w="9525">
            <a:noFill/>
            <a:miter lim="800000"/>
            <a:headEnd/>
            <a:tailEnd/>
          </a:ln>
          <a:effectLst/>
        </p:spPr>
      </p:pic>
      <p:pic>
        <p:nvPicPr>
          <p:cNvPr id="3079" name="GC + HIV Legend"/>
          <p:cNvPicPr>
            <a:picLocks noChangeAspect="1" noChangeArrowheads="1"/>
          </p:cNvPicPr>
          <p:nvPr/>
        </p:nvPicPr>
        <p:blipFill>
          <a:blip r:embed="rId14" cstate="print"/>
          <a:srcRect t="52941"/>
          <a:stretch>
            <a:fillRect/>
          </a:stretch>
        </p:blipFill>
        <p:spPr bwMode="auto">
          <a:xfrm>
            <a:off x="381000" y="2948940"/>
            <a:ext cx="2609850" cy="228600"/>
          </a:xfrm>
          <a:prstGeom prst="rect">
            <a:avLst/>
          </a:prstGeom>
          <a:noFill/>
          <a:ln w="9525">
            <a:noFill/>
            <a:miter lim="800000"/>
            <a:headEnd/>
            <a:tailEnd/>
          </a:ln>
          <a:effectLst/>
        </p:spPr>
      </p:pic>
      <p:pic>
        <p:nvPicPr>
          <p:cNvPr id="3080" name="GC, no HIV legend"/>
          <p:cNvPicPr>
            <a:picLocks noChangeAspect="1" noChangeArrowheads="1"/>
          </p:cNvPicPr>
          <p:nvPr/>
        </p:nvPicPr>
        <p:blipFill>
          <a:blip r:embed="rId15" cstate="print"/>
          <a:srcRect t="52941"/>
          <a:stretch>
            <a:fillRect/>
          </a:stretch>
        </p:blipFill>
        <p:spPr bwMode="auto">
          <a:xfrm>
            <a:off x="381000" y="3227070"/>
            <a:ext cx="1466850" cy="228600"/>
          </a:xfrm>
          <a:prstGeom prst="rect">
            <a:avLst/>
          </a:prstGeom>
          <a:noFill/>
          <a:ln w="9525">
            <a:noFill/>
            <a:miter lim="800000"/>
            <a:headEnd/>
            <a:tailEnd/>
          </a:ln>
          <a:effectLst/>
        </p:spPr>
      </p:pic>
      <p:grpSp>
        <p:nvGrpSpPr>
          <p:cNvPr id="2" name="Legend"/>
          <p:cNvGrpSpPr/>
          <p:nvPr/>
        </p:nvGrpSpPr>
        <p:grpSpPr>
          <a:xfrm>
            <a:off x="381000" y="1752600"/>
            <a:ext cx="2273300" cy="1963738"/>
            <a:chOff x="381000" y="3505200"/>
            <a:chExt cx="2273300" cy="1963738"/>
          </a:xfrm>
        </p:grpSpPr>
        <p:pic>
          <p:nvPicPr>
            <p:cNvPr id="3074" name="LAC Legend"/>
            <p:cNvPicPr>
              <a:picLocks noChangeAspect="1" noChangeArrowheads="1"/>
            </p:cNvPicPr>
            <p:nvPr/>
          </p:nvPicPr>
          <p:blipFill>
            <a:blip r:embed="rId16" cstate="print"/>
            <a:srcRect/>
            <a:stretch>
              <a:fillRect/>
            </a:stretch>
          </p:blipFill>
          <p:spPr bwMode="auto">
            <a:xfrm>
              <a:off x="381000" y="5257800"/>
              <a:ext cx="2273300" cy="211138"/>
            </a:xfrm>
            <a:prstGeom prst="rect">
              <a:avLst/>
            </a:prstGeom>
            <a:noFill/>
            <a:ln w="9525">
              <a:noFill/>
              <a:miter lim="800000"/>
              <a:headEnd/>
              <a:tailEnd/>
            </a:ln>
            <a:effectLst/>
          </p:spPr>
        </p:pic>
        <p:pic>
          <p:nvPicPr>
            <p:cNvPr id="24" name="Legend"/>
            <p:cNvPicPr>
              <a:picLocks noChangeAspect="1" noChangeArrowheads="1"/>
            </p:cNvPicPr>
            <p:nvPr/>
          </p:nvPicPr>
          <p:blipFill>
            <a:blip r:embed="rId11" cstate="print"/>
            <a:srcRect b="52941"/>
            <a:stretch>
              <a:fillRect/>
            </a:stretch>
          </p:blipFill>
          <p:spPr bwMode="auto">
            <a:xfrm>
              <a:off x="381000" y="3505200"/>
              <a:ext cx="1477963" cy="228600"/>
            </a:xfrm>
            <a:prstGeom prst="rect">
              <a:avLst/>
            </a:prstGeom>
            <a:noFill/>
            <a:ln w="9525">
              <a:noFill/>
              <a:miter lim="800000"/>
              <a:headEnd/>
              <a:tailEnd/>
            </a:ln>
            <a:effectLst/>
          </p:spPr>
        </p:pic>
      </p:grpSp>
      <p:sp>
        <p:nvSpPr>
          <p:cNvPr id="26" name="Footnote"/>
          <p:cNvSpPr txBox="1"/>
          <p:nvPr/>
        </p:nvSpPr>
        <p:spPr>
          <a:xfrm>
            <a:off x="304800" y="5181600"/>
            <a:ext cx="2743200" cy="507831"/>
          </a:xfrm>
          <a:prstGeom prst="rect">
            <a:avLst/>
          </a:prstGeom>
          <a:noFill/>
        </p:spPr>
        <p:txBody>
          <a:bodyPr wrap="square" rtlCol="0">
            <a:spAutoFit/>
          </a:bodyPr>
          <a:lstStyle/>
          <a:p>
            <a:r>
              <a:rPr lang="en-US" sz="900" baseline="30000" dirty="0" smtClean="0">
                <a:solidFill>
                  <a:srgbClr val="FFFFFF"/>
                </a:solidFill>
              </a:rPr>
              <a:t>1</a:t>
            </a:r>
            <a:r>
              <a:rPr lang="en-US" sz="900" dirty="0" smtClean="0">
                <a:solidFill>
                  <a:srgbClr val="FFFFFF"/>
                </a:solidFill>
              </a:rPr>
              <a:t>Nearest Neighbor Hierarchical Clusters output at 1.0 standard deviations using fixed-distance band threshold </a:t>
            </a:r>
          </a:p>
        </p:txBody>
      </p:sp>
      <p:sp>
        <p:nvSpPr>
          <p:cNvPr id="27" name="Footnote"/>
          <p:cNvSpPr txBox="1"/>
          <p:nvPr/>
        </p:nvSpPr>
        <p:spPr>
          <a:xfrm>
            <a:off x="304800" y="228600"/>
            <a:ext cx="2819400" cy="923330"/>
          </a:xfrm>
          <a:prstGeom prst="rect">
            <a:avLst/>
          </a:prstGeom>
          <a:noFill/>
        </p:spPr>
        <p:txBody>
          <a:bodyPr wrap="square" rtlCol="0">
            <a:spAutoFit/>
          </a:bodyPr>
          <a:lstStyle/>
          <a:p>
            <a:r>
              <a:rPr lang="en-US" b="1" dirty="0" smtClean="0">
                <a:solidFill>
                  <a:srgbClr val="FFFFFF"/>
                </a:solidFill>
              </a:rPr>
              <a:t>Nearest Neighbor Hierarchical Clustering</a:t>
            </a:r>
          </a:p>
          <a:p>
            <a:r>
              <a:rPr lang="en-US" b="1" dirty="0" smtClean="0">
                <a:solidFill>
                  <a:srgbClr val="FFFFFF"/>
                </a:solidFill>
              </a:rPr>
              <a:t>Summary</a:t>
            </a:r>
            <a:r>
              <a:rPr lang="en-US" b="1" baseline="30000" dirty="0" smtClean="0">
                <a:solidFill>
                  <a:srgbClr val="FFFFFF"/>
                </a:solidFill>
              </a:rPr>
              <a:t>1</a:t>
            </a:r>
          </a:p>
        </p:txBody>
      </p:sp>
      <p:sp>
        <p:nvSpPr>
          <p:cNvPr id="28" name="83.9% of HIV Text"/>
          <p:cNvSpPr txBox="1">
            <a:spLocks noChangeArrowheads="1"/>
          </p:cNvSpPr>
          <p:nvPr/>
        </p:nvSpPr>
        <p:spPr bwMode="auto">
          <a:xfrm>
            <a:off x="3352800" y="457200"/>
            <a:ext cx="2209800" cy="830997"/>
          </a:xfrm>
          <a:prstGeom prst="rect">
            <a:avLst/>
          </a:prstGeom>
          <a:noFill/>
          <a:ln w="9525">
            <a:noFill/>
            <a:miter lim="800000"/>
            <a:headEnd/>
            <a:tailEnd/>
          </a:ln>
        </p:spPr>
        <p:txBody>
          <a:bodyPr>
            <a:spAutoFit/>
          </a:bodyPr>
          <a:lstStyle/>
          <a:p>
            <a:r>
              <a:rPr lang="en-US" sz="2400" b="1" dirty="0" smtClean="0">
                <a:solidFill>
                  <a:srgbClr val="000000"/>
                </a:solidFill>
              </a:rPr>
              <a:t>83.9</a:t>
            </a:r>
            <a:r>
              <a:rPr lang="en-US" sz="2400" b="1" dirty="0">
                <a:solidFill>
                  <a:srgbClr val="000000"/>
                </a:solidFill>
              </a:rPr>
              <a:t>% of HIV Cases in LAC</a:t>
            </a:r>
          </a:p>
        </p:txBody>
      </p:sp>
      <p:cxnSp>
        <p:nvCxnSpPr>
          <p:cNvPr id="29" name="Straight Arrow Connector 28"/>
          <p:cNvCxnSpPr>
            <a:endCxn id="15" idx="1"/>
          </p:cNvCxnSpPr>
          <p:nvPr/>
        </p:nvCxnSpPr>
        <p:spPr>
          <a:xfrm flipH="1">
            <a:off x="4284103" y="1447800"/>
            <a:ext cx="287897" cy="1648666"/>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72000" y="1371600"/>
            <a:ext cx="762000" cy="28194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72000" y="1447800"/>
            <a:ext cx="1752600" cy="24384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4" idx="0"/>
          </p:cNvCxnSpPr>
          <p:nvPr/>
        </p:nvCxnSpPr>
        <p:spPr>
          <a:xfrm>
            <a:off x="4572000" y="1371600"/>
            <a:ext cx="1676400" cy="38100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6" idx="2"/>
          </p:cNvCxnSpPr>
          <p:nvPr/>
        </p:nvCxnSpPr>
        <p:spPr>
          <a:xfrm>
            <a:off x="4572000" y="1371600"/>
            <a:ext cx="1520430" cy="145761"/>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fade">
                                      <p:cBhvr>
                                        <p:cTn id="15" dur="1000"/>
                                        <p:tgtEl>
                                          <p:spTgt spid="5127"/>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10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1000"/>
                                        <p:tgtEl>
                                          <p:spTgt spid="5126"/>
                                        </p:tgtEl>
                                      </p:cBhvr>
                                    </p:animEffect>
                                  </p:childTnLst>
                                </p:cTn>
                              </p:par>
                              <p:par>
                                <p:cTn id="24" presetID="10" presetClass="entr" presetSubtype="0" fill="hold" nodeType="with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1000"/>
                                        <p:tgtEl>
                                          <p:spTgt spid="30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Effect transition="in" filter="fade">
                                      <p:cBhvr>
                                        <p:cTn id="31" dur="1000"/>
                                        <p:tgtEl>
                                          <p:spTgt spid="5125"/>
                                        </p:tgtEl>
                                      </p:cBhvr>
                                    </p:animEffect>
                                  </p:childTnLst>
                                </p:cTn>
                              </p:par>
                              <p:par>
                                <p:cTn id="32" presetID="10" presetClass="entr" presetSubtype="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10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1000"/>
                                        <p:tgtEl>
                                          <p:spTgt spid="5124"/>
                                        </p:tgtEl>
                                      </p:cBhvr>
                                    </p:animEffect>
                                  </p:childTnLst>
                                </p:cTn>
                              </p:par>
                              <p:par>
                                <p:cTn id="40" presetID="10" presetClass="entr" presetSubtype="0"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1000"/>
                                        <p:tgtEl>
                                          <p:spTgt spid="30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1000"/>
                                        <p:tgtEl>
                                          <p:spTgt spid="5123"/>
                                        </p:tgtEl>
                                      </p:cBhvr>
                                    </p:animEffect>
                                  </p:childTnLst>
                                </p:cTn>
                              </p:par>
                              <p:par>
                                <p:cTn id="48" presetID="10" presetClass="entr" presetSubtype="0" fill="hold" nodeType="withEffect">
                                  <p:stCondLst>
                                    <p:cond delay="0"/>
                                  </p:stCondLst>
                                  <p:childTnLst>
                                    <p:set>
                                      <p:cBhvr>
                                        <p:cTn id="49" dur="1" fill="hold">
                                          <p:stCondLst>
                                            <p:cond delay="0"/>
                                          </p:stCondLst>
                                        </p:cTn>
                                        <p:tgtEl>
                                          <p:spTgt spid="3075"/>
                                        </p:tgtEl>
                                        <p:attrNameLst>
                                          <p:attrName>style.visibility</p:attrName>
                                        </p:attrNameLst>
                                      </p:cBhvr>
                                      <p:to>
                                        <p:strVal val="visible"/>
                                      </p:to>
                                    </p:set>
                                    <p:animEffect transition="in" filter="fade">
                                      <p:cBhvr>
                                        <p:cTn id="50" dur="1000"/>
                                        <p:tgtEl>
                                          <p:spTgt spid="307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2000"/>
                                        <p:tgtEl>
                                          <p:spTgt spid="1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ox(in)">
                                      <p:cBhvr>
                                        <p:cTn id="58" dur="2000"/>
                                        <p:tgtEl>
                                          <p:spTgt spid="14"/>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ox(in)">
                                      <p:cBhvr>
                                        <p:cTn id="61" dur="2000"/>
                                        <p:tgtEl>
                                          <p:spTgt spid="15"/>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ox(in)">
                                      <p:cBhvr>
                                        <p:cTn id="64" dur="2000"/>
                                        <p:tgtEl>
                                          <p:spTgt spid="1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000"/>
                                        <p:tgtEl>
                                          <p:spTgt spid="30"/>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000"/>
                                        <p:tgtEl>
                                          <p:spTgt spid="32"/>
                                        </p:tgtEl>
                                      </p:cBhvr>
                                    </p:animEffect>
                                  </p:childTnLst>
                                </p:cTn>
                              </p:par>
                              <p:par>
                                <p:cTn id="79" presetID="1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2000"/>
                                        <p:tgtEl>
                                          <p:spTgt spid="33"/>
                                        </p:tgtEl>
                                      </p:cBhvr>
                                    </p:animEffect>
                                  </p:childTnLst>
                                </p:cTn>
                              </p:par>
                              <p:par>
                                <p:cTn id="82" presetID="10"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20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5909B83A-CDCC-4C63-B386-7AE810B748B7}" type="slidenum">
              <a:rPr lang="en-US" smtClean="0">
                <a:solidFill>
                  <a:srgbClr val="FFFFFF"/>
                </a:solidFill>
              </a:rPr>
              <a:pPr>
                <a:defRPr/>
              </a:pPr>
              <a:t>33</a:t>
            </a:fld>
            <a:endParaRPr lang="en-US">
              <a:solidFill>
                <a:srgbClr val="FFFFFF"/>
              </a:solidFill>
            </a:endParaRPr>
          </a:p>
        </p:txBody>
      </p:sp>
      <p:pic>
        <p:nvPicPr>
          <p:cNvPr id="3076" name="Picture 4"/>
          <p:cNvPicPr>
            <a:picLocks noChangeAspect="1" noChangeArrowheads="1"/>
          </p:cNvPicPr>
          <p:nvPr/>
        </p:nvPicPr>
        <p:blipFill>
          <a:blip r:embed="rId5" cstate="print"/>
          <a:srcRect l="35192" r="17015"/>
          <a:stretch>
            <a:fillRect/>
          </a:stretch>
        </p:blipFill>
        <p:spPr bwMode="auto">
          <a:xfrm>
            <a:off x="2590800" y="205911"/>
            <a:ext cx="6477000" cy="6499689"/>
          </a:xfrm>
          <a:prstGeom prst="rect">
            <a:avLst/>
          </a:prstGeom>
          <a:noFill/>
          <a:ln w="9525">
            <a:noFill/>
            <a:miter lim="800000"/>
            <a:headEnd/>
            <a:tailEnd/>
          </a:ln>
          <a:effectLst/>
        </p:spPr>
      </p:pic>
      <p:graphicFrame>
        <p:nvGraphicFramePr>
          <p:cNvPr id="9" name="Chart 8"/>
          <p:cNvGraphicFramePr/>
          <p:nvPr/>
        </p:nvGraphicFramePr>
        <p:xfrm>
          <a:off x="152400" y="152400"/>
          <a:ext cx="5943600" cy="3352800"/>
        </p:xfrm>
        <a:graphic>
          <a:graphicData uri="http://schemas.openxmlformats.org/drawingml/2006/chart">
            <c:chart xmlns:c="http://schemas.openxmlformats.org/drawingml/2006/chart" xmlns:r="http://schemas.openxmlformats.org/officeDocument/2006/relationships" r:id="rId6"/>
          </a:graphicData>
        </a:graphic>
      </p:graphicFrame>
      <p:pic>
        <p:nvPicPr>
          <p:cNvPr id="1026" name="Picture 2"/>
          <p:cNvPicPr>
            <a:picLocks noChangeAspect="1" noChangeArrowheads="1"/>
          </p:cNvPicPr>
          <p:nvPr/>
        </p:nvPicPr>
        <p:blipFill>
          <a:blip r:embed="rId7" cstate="print"/>
          <a:srcRect/>
          <a:stretch>
            <a:fillRect/>
          </a:stretch>
        </p:blipFill>
        <p:spPr bwMode="auto">
          <a:xfrm>
            <a:off x="381000" y="3657600"/>
            <a:ext cx="2273300" cy="2168525"/>
          </a:xfrm>
          <a:prstGeom prst="rect">
            <a:avLst/>
          </a:prstGeom>
          <a:noFill/>
          <a:ln w="9525">
            <a:noFill/>
            <a:miter lim="800000"/>
            <a:headEnd/>
            <a:tailEnd/>
          </a:ln>
          <a:effectLst/>
        </p:spPr>
      </p:pic>
      <p:graphicFrame>
        <p:nvGraphicFramePr>
          <p:cNvPr id="10" name="Chart 9"/>
          <p:cNvGraphicFramePr/>
          <p:nvPr/>
        </p:nvGraphicFramePr>
        <p:xfrm>
          <a:off x="0" y="3657600"/>
          <a:ext cx="4724400" cy="32004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17" name="HIV Case Legend"/>
          <p:cNvGrpSpPr/>
          <p:nvPr/>
        </p:nvGrpSpPr>
        <p:grpSpPr>
          <a:xfrm>
            <a:off x="7162800" y="3733801"/>
            <a:ext cx="1752600" cy="2896075"/>
            <a:chOff x="7162800" y="3733801"/>
            <a:chExt cx="1752600" cy="2896075"/>
          </a:xfrm>
        </p:grpSpPr>
        <p:pic>
          <p:nvPicPr>
            <p:cNvPr id="15" name="Picture 5"/>
            <p:cNvPicPr>
              <a:picLocks noChangeAspect="1" noChangeArrowheads="1"/>
            </p:cNvPicPr>
            <p:nvPr/>
          </p:nvPicPr>
          <p:blipFill>
            <a:blip r:embed="rId4" cstate="print"/>
            <a:srcRect t="9089" r="26491"/>
            <a:stretch>
              <a:fillRect/>
            </a:stretch>
          </p:blipFill>
          <p:spPr bwMode="auto">
            <a:xfrm>
              <a:off x="7214264" y="4343400"/>
              <a:ext cx="1548736" cy="2286476"/>
            </a:xfrm>
            <a:prstGeom prst="rect">
              <a:avLst/>
            </a:prstGeom>
            <a:noFill/>
            <a:ln w="9525">
              <a:noFill/>
              <a:miter lim="800000"/>
              <a:headEnd/>
              <a:tailEnd/>
            </a:ln>
            <a:effectLst/>
          </p:spPr>
        </p:pic>
        <p:sp>
          <p:nvSpPr>
            <p:cNvPr id="16" name="TextBox 15"/>
            <p:cNvSpPr txBox="1"/>
            <p:nvPr/>
          </p:nvSpPr>
          <p:spPr>
            <a:xfrm>
              <a:off x="7162800" y="3733801"/>
              <a:ext cx="1752600" cy="584775"/>
            </a:xfrm>
            <a:prstGeom prst="rect">
              <a:avLst/>
            </a:prstGeom>
            <a:noFill/>
          </p:spPr>
          <p:txBody>
            <a:bodyPr wrap="square" rtlCol="0">
              <a:spAutoFit/>
            </a:bodyPr>
            <a:lstStyle/>
            <a:p>
              <a:r>
                <a:rPr lang="en-US" sz="1600" b="1" dirty="0" smtClean="0"/>
                <a:t>HIV Cases per 2 Square Miles</a:t>
              </a:r>
              <a:endParaRPr lang="en-US" sz="1600" b="1" dirty="0"/>
            </a:p>
          </p:txBody>
        </p:sp>
      </p:grpSp>
      <p:pic>
        <p:nvPicPr>
          <p:cNvPr id="18" name="Central Cluster"/>
          <p:cNvPicPr>
            <a:picLocks noChangeAspect="1" noChangeArrowheads="1"/>
          </p:cNvPicPr>
          <p:nvPr/>
        </p:nvPicPr>
        <p:blipFill>
          <a:blip r:embed="rId5" cstate="print"/>
          <a:srcRect l="32655" t="3215" r="24628"/>
          <a:stretch>
            <a:fillRect/>
          </a:stretch>
        </p:blipFill>
        <p:spPr bwMode="auto">
          <a:xfrm>
            <a:off x="914400" y="152401"/>
            <a:ext cx="6170986" cy="6705600"/>
          </a:xfrm>
          <a:prstGeom prst="rect">
            <a:avLst/>
          </a:prstGeom>
          <a:noFill/>
          <a:ln w="9525">
            <a:noFill/>
            <a:miter lim="800000"/>
            <a:headEnd/>
            <a:tailEnd/>
          </a:ln>
          <a:effectLst/>
        </p:spPr>
      </p:pic>
      <p:pic>
        <p:nvPicPr>
          <p:cNvPr id="2052" name="Central Cluster Point"/>
          <p:cNvPicPr>
            <a:picLocks noChangeAspect="1" noChangeArrowheads="1"/>
          </p:cNvPicPr>
          <p:nvPr/>
        </p:nvPicPr>
        <p:blipFill>
          <a:blip r:embed="rId6" cstate="print"/>
          <a:srcRect l="24117" t="1947" r="22304"/>
          <a:stretch>
            <a:fillRect/>
          </a:stretch>
        </p:blipFill>
        <p:spPr bwMode="auto">
          <a:xfrm>
            <a:off x="838200" y="228599"/>
            <a:ext cx="6145619" cy="6629401"/>
          </a:xfrm>
          <a:prstGeom prst="rect">
            <a:avLst/>
          </a:prstGeom>
          <a:noFill/>
          <a:ln w="9525">
            <a:noFill/>
            <a:miter lim="800000"/>
            <a:headEnd/>
            <a:tailEnd/>
          </a:ln>
        </p:spPr>
      </p:pic>
      <p:graphicFrame>
        <p:nvGraphicFramePr>
          <p:cNvPr id="14" name="Disease Table"/>
          <p:cNvGraphicFramePr>
            <a:graphicFrameLocks noGrp="1"/>
          </p:cNvGraphicFramePr>
          <p:nvPr/>
        </p:nvGraphicFramePr>
        <p:xfrm>
          <a:off x="5257800" y="838200"/>
          <a:ext cx="3581401" cy="2225040"/>
        </p:xfrm>
        <a:graphic>
          <a:graphicData uri="http://schemas.openxmlformats.org/drawingml/2006/table">
            <a:tbl>
              <a:tblPr firstCol="1" bandRow="1"/>
              <a:tblGrid>
                <a:gridCol w="1937479"/>
                <a:gridCol w="821961"/>
                <a:gridCol w="821961"/>
              </a:tblGrid>
              <a:tr h="370840">
                <a:tc gridSpan="3">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700" dirty="0" smtClean="0"/>
                        <a:t>Disease Burden</a:t>
                      </a:r>
                      <a:r>
                        <a:rPr lang="en-US" sz="1700" baseline="0" dirty="0" smtClean="0"/>
                        <a:t> Summary</a:t>
                      </a:r>
                      <a:endParaRPr lang="en-US" sz="1700" b="0" dirty="0">
                        <a:solidFill>
                          <a:schemeClr val="bg1">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pPr algn="ctr"/>
                      <a:endParaRPr lang="en-US" sz="1700" b="0" dirty="0">
                        <a:solidFill>
                          <a:schemeClr val="bg1">
                            <a:lumMod val="50000"/>
                          </a:schemeClr>
                        </a:solidFill>
                      </a:endParaRPr>
                    </a:p>
                  </a:txBody>
                  <a:tcPr/>
                </a:tc>
              </a:tr>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1700"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n</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r>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1700" dirty="0" smtClean="0"/>
                        <a:t>HIV</a:t>
                      </a:r>
                      <a:endParaRPr lang="en-US" sz="1700"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861</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46.3%</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40000"/>
                      </a:srgbClr>
                    </a:solidFill>
                  </a:tcPr>
                </a:tc>
              </a:tr>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700" baseline="0" dirty="0" smtClean="0"/>
                        <a:t>Syphilis + HIV</a:t>
                      </a:r>
                      <a:endParaRPr lang="en-US" sz="1700"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642</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58.5%</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r>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700" dirty="0" smtClean="0"/>
                        <a:t>Syphilis</a:t>
                      </a:r>
                      <a:r>
                        <a:rPr lang="en-US" sz="1700" baseline="0" dirty="0" smtClean="0"/>
                        <a:t>  no HIV</a:t>
                      </a:r>
                      <a:endParaRPr lang="en-US" sz="1700"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712</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44.6%</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40000"/>
                      </a:srgbClr>
                    </a:solidFill>
                  </a:tcPr>
                </a:tc>
              </a:tr>
              <a:tr h="3708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700" dirty="0" smtClean="0"/>
                        <a:t>Gonorrhea</a:t>
                      </a:r>
                      <a:endParaRPr lang="en-US" sz="1700"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3,330</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700" dirty="0" smtClean="0">
                          <a:solidFill>
                            <a:srgbClr val="000000"/>
                          </a:solidFill>
                        </a:rPr>
                        <a:t>42.1%</a:t>
                      </a:r>
                      <a:endParaRPr lang="en-US" sz="1700" b="0" dirty="0">
                        <a:solidFill>
                          <a:srgbClr val="0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tint val="20000"/>
                      </a:srgbClr>
                    </a:solidFill>
                  </a:tcPr>
                </a:tc>
              </a:tr>
            </a:tbl>
          </a:graphicData>
        </a:graphic>
      </p:graphicFrame>
      <p:graphicFrame>
        <p:nvGraphicFramePr>
          <p:cNvPr id="12" name="race pie"/>
          <p:cNvGraphicFramePr/>
          <p:nvPr/>
        </p:nvGraphicFramePr>
        <p:xfrm>
          <a:off x="0" y="3657600"/>
          <a:ext cx="4724400" cy="3200400"/>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p:cNvSpPr txBox="1"/>
          <p:nvPr/>
        </p:nvSpPr>
        <p:spPr>
          <a:xfrm>
            <a:off x="5517346" y="152400"/>
            <a:ext cx="332185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FFFFFF"/>
                </a:solidFill>
                <a:effectLst/>
                <a:uLnTx/>
                <a:uFillTx/>
              </a:rPr>
              <a:t>Central Cluster Area</a:t>
            </a:r>
            <a:endParaRPr kumimoji="0" lang="en-US" sz="2200" b="1" i="0" u="none" strike="noStrike" kern="0" cap="none" spc="0" normalizeH="0" baseline="0" noProof="0" dirty="0">
              <a:ln>
                <a:noFill/>
              </a:ln>
              <a:solidFill>
                <a:srgbClr val="FFFFFF"/>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rgbClr val="091F62"/>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2379177" cy="215444"/>
          </a:xfrm>
          <a:prstGeom prst="rect">
            <a:avLst/>
          </a:prstGeom>
          <a:noFill/>
          <a:ln w="9525">
            <a:noFill/>
            <a:miter lim="800000"/>
            <a:headEnd/>
            <a:tailEnd/>
          </a:ln>
        </p:spPr>
        <p:txBody>
          <a:bodyPr wrap="none">
            <a:spAutoFit/>
          </a:bodyPr>
          <a:lstStyle/>
          <a:p>
            <a:pPr>
              <a:spcBef>
                <a:spcPct val="50000"/>
              </a:spcBef>
            </a:pPr>
            <a:r>
              <a:rPr lang="en-US" sz="800" dirty="0" smtClean="0">
                <a:solidFill>
                  <a:srgbClr val="FFFFFF"/>
                </a:solidFill>
              </a:rPr>
              <a:t>Data Source: </a:t>
            </a:r>
            <a:r>
              <a:rPr lang="en-US" sz="800" dirty="0" err="1" smtClean="0">
                <a:solidFill>
                  <a:srgbClr val="FFFFFF"/>
                </a:solidFill>
              </a:rPr>
              <a:t>eHARS</a:t>
            </a:r>
            <a:r>
              <a:rPr lang="en-US" sz="800" dirty="0">
                <a:solidFill>
                  <a:srgbClr val="FFFFFF"/>
                </a:solidFill>
              </a:rPr>
              <a:t> </a:t>
            </a:r>
            <a:r>
              <a:rPr lang="en-US" sz="800" dirty="0" smtClean="0">
                <a:solidFill>
                  <a:srgbClr val="FFFFFF"/>
                </a:solidFill>
              </a:rPr>
              <a:t>as of September 30, 2011</a:t>
            </a:r>
            <a:endParaRPr lang="en-US" sz="800" dirty="0">
              <a:solidFill>
                <a:srgbClr val="FFFFFF"/>
              </a:solidFill>
            </a:endParaRPr>
          </a:p>
        </p:txBody>
      </p:sp>
      <p:pic>
        <p:nvPicPr>
          <p:cNvPr id="77830" name="Picture 6" descr="C:\Documents and Settings\mjanson\Desktop\PLWHA as of 2010.e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81200" y="0"/>
            <a:ext cx="7731252" cy="6781800"/>
          </a:xfrm>
          <a:prstGeom prst="rect">
            <a:avLst/>
          </a:prstGeom>
          <a:noFill/>
          <a:extLst>
            <a:ext uri="{909E8E84-426E-40DD-AFC4-6F175D3DCCD1}">
              <a14:hiddenFill xmlns="" xmlns:a14="http://schemas.microsoft.com/office/drawing/2010/main">
                <a:solidFill>
                  <a:srgbClr val="FFFFFF"/>
                </a:solidFill>
              </a14:hiddenFill>
            </a:ext>
          </a:extLst>
        </p:spPr>
      </p:pic>
      <p:pic>
        <p:nvPicPr>
          <p:cNvPr id="77831"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6889" y="1981200"/>
            <a:ext cx="2808287" cy="164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40144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rgbClr val="091F62"/>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2212465" cy="215444"/>
          </a:xfrm>
          <a:prstGeom prst="rect">
            <a:avLst/>
          </a:prstGeom>
          <a:noFill/>
          <a:ln w="9525">
            <a:noFill/>
            <a:miter lim="800000"/>
            <a:headEnd/>
            <a:tailEnd/>
          </a:ln>
        </p:spPr>
        <p:txBody>
          <a:bodyPr wrap="none">
            <a:spAutoFit/>
          </a:bodyPr>
          <a:lstStyle/>
          <a:p>
            <a:pPr>
              <a:spcBef>
                <a:spcPct val="50000"/>
              </a:spcBef>
            </a:pPr>
            <a:r>
              <a:rPr lang="en-US" sz="800" dirty="0" smtClean="0">
                <a:solidFill>
                  <a:srgbClr val="FFFFFF"/>
                </a:solidFill>
              </a:rPr>
              <a:t>Data Source: </a:t>
            </a:r>
            <a:r>
              <a:rPr lang="en-US" sz="800" dirty="0" err="1" smtClean="0">
                <a:solidFill>
                  <a:srgbClr val="FFFFFF"/>
                </a:solidFill>
              </a:rPr>
              <a:t>eHARS</a:t>
            </a:r>
            <a:r>
              <a:rPr lang="en-US" sz="800" dirty="0">
                <a:solidFill>
                  <a:srgbClr val="FFFFFF"/>
                </a:solidFill>
              </a:rPr>
              <a:t> </a:t>
            </a:r>
            <a:r>
              <a:rPr lang="en-US" sz="800" dirty="0" smtClean="0">
                <a:solidFill>
                  <a:srgbClr val="FFFFFF"/>
                </a:solidFill>
              </a:rPr>
              <a:t>as of  January 1, 2011</a:t>
            </a:r>
            <a:endParaRPr lang="en-US" sz="800" dirty="0">
              <a:solidFill>
                <a:srgbClr val="FFFFFF"/>
              </a:solidFill>
            </a:endParaRPr>
          </a:p>
        </p:txBody>
      </p:sp>
      <p:sp>
        <p:nvSpPr>
          <p:cNvPr id="8" name="TextBox 7"/>
          <p:cNvSpPr txBox="1"/>
          <p:nvPr/>
        </p:nvSpPr>
        <p:spPr>
          <a:xfrm>
            <a:off x="228600" y="1639669"/>
            <a:ext cx="2971800" cy="646331"/>
          </a:xfrm>
          <a:prstGeom prst="rect">
            <a:avLst/>
          </a:prstGeom>
          <a:noFill/>
        </p:spPr>
        <p:txBody>
          <a:bodyPr wrap="square" rtlCol="0">
            <a:spAutoFit/>
          </a:bodyPr>
          <a:lstStyle/>
          <a:p>
            <a:r>
              <a:rPr lang="en-US" b="1" dirty="0" smtClean="0">
                <a:solidFill>
                  <a:srgbClr val="FFFFFF"/>
                </a:solidFill>
              </a:rPr>
              <a:t>New HIV Cases by Resident Zip Code, 2009</a:t>
            </a:r>
            <a:endParaRPr lang="en-US" b="1" dirty="0">
              <a:solidFill>
                <a:srgbClr val="FFFFFF"/>
              </a:solidFill>
            </a:endParaRPr>
          </a:p>
        </p:txBody>
      </p:sp>
      <p:pic>
        <p:nvPicPr>
          <p:cNvPr id="78852" name="Picture 4" descr="C:\Documents and Settings\mjanson\Desktop\HIV 2009 by Zip Code.emf"/>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0385" t="1799" r="24855"/>
          <a:stretch/>
        </p:blipFill>
        <p:spPr bwMode="auto">
          <a:xfrm>
            <a:off x="2461188" y="-76200"/>
            <a:ext cx="6682812" cy="7010401"/>
          </a:xfrm>
          <a:prstGeom prst="rect">
            <a:avLst/>
          </a:prstGeom>
          <a:noFill/>
          <a:extLst>
            <a:ext uri="{909E8E84-426E-40DD-AFC4-6F175D3DCCD1}">
              <a14:hiddenFill xmlns="" xmlns:a14="http://schemas.microsoft.com/office/drawing/2010/main">
                <a:solidFill>
                  <a:srgbClr val="FFFFFF"/>
                </a:solidFill>
              </a14:hiddenFill>
            </a:ext>
          </a:extLst>
        </p:spPr>
      </p:pic>
      <p:pic>
        <p:nvPicPr>
          <p:cNvPr id="78853"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4800" y="2392363"/>
            <a:ext cx="2036763"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1028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rgbClr val="091F62"/>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1928733" cy="215444"/>
          </a:xfrm>
          <a:prstGeom prst="rect">
            <a:avLst/>
          </a:prstGeom>
          <a:noFill/>
          <a:ln w="9525">
            <a:noFill/>
            <a:miter lim="800000"/>
            <a:headEnd/>
            <a:tailEnd/>
          </a:ln>
        </p:spPr>
        <p:txBody>
          <a:bodyPr wrap="none">
            <a:spAutoFit/>
          </a:bodyPr>
          <a:lstStyle/>
          <a:p>
            <a:pPr>
              <a:spcBef>
                <a:spcPct val="50000"/>
              </a:spcBef>
            </a:pPr>
            <a:r>
              <a:rPr lang="en-US" sz="800" dirty="0" smtClean="0">
                <a:solidFill>
                  <a:srgbClr val="FFFFFF"/>
                </a:solidFill>
              </a:rPr>
              <a:t>Data Source:  </a:t>
            </a:r>
            <a:r>
              <a:rPr lang="en-US" sz="800" smtClean="0">
                <a:solidFill>
                  <a:srgbClr val="FFFFFF"/>
                </a:solidFill>
              </a:rPr>
              <a:t>STD Surveillance, 2011</a:t>
            </a:r>
            <a:endParaRPr lang="en-US" sz="800" dirty="0">
              <a:solidFill>
                <a:srgbClr val="FFFFFF"/>
              </a:solidFill>
            </a:endParaRPr>
          </a:p>
        </p:txBody>
      </p:sp>
      <p:pic>
        <p:nvPicPr>
          <p:cNvPr id="778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2438400"/>
            <a:ext cx="2036763" cy="88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1639669"/>
            <a:ext cx="2971800" cy="646331"/>
          </a:xfrm>
          <a:prstGeom prst="rect">
            <a:avLst/>
          </a:prstGeom>
          <a:noFill/>
        </p:spPr>
        <p:txBody>
          <a:bodyPr wrap="square" rtlCol="0">
            <a:spAutoFit/>
          </a:bodyPr>
          <a:lstStyle/>
          <a:p>
            <a:r>
              <a:rPr lang="en-US" b="1" dirty="0" smtClean="0">
                <a:solidFill>
                  <a:srgbClr val="FFFFFF"/>
                </a:solidFill>
              </a:rPr>
              <a:t>New Syphilis Cases by Resident Zip Code, 2009</a:t>
            </a:r>
            <a:endParaRPr lang="en-US" b="1" dirty="0">
              <a:solidFill>
                <a:srgbClr val="FFFFFF"/>
              </a:solidFill>
            </a:endParaRPr>
          </a:p>
        </p:txBody>
      </p:sp>
      <p:pic>
        <p:nvPicPr>
          <p:cNvPr id="77827" name="Picture 3" descr="C:\Documents and Settings\mjanson\Desktop\SY 2009 by Zip Code.emf"/>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9787" t="2551" r="24399"/>
          <a:stretch/>
        </p:blipFill>
        <p:spPr bwMode="auto">
          <a:xfrm>
            <a:off x="2402245" y="0"/>
            <a:ext cx="6817955" cy="693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6007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rgbClr val="091F62"/>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1928733" cy="215444"/>
          </a:xfrm>
          <a:prstGeom prst="rect">
            <a:avLst/>
          </a:prstGeom>
          <a:noFill/>
          <a:ln w="9525">
            <a:noFill/>
            <a:miter lim="800000"/>
            <a:headEnd/>
            <a:tailEnd/>
          </a:ln>
        </p:spPr>
        <p:txBody>
          <a:bodyPr wrap="none">
            <a:spAutoFit/>
          </a:bodyPr>
          <a:lstStyle/>
          <a:p>
            <a:pPr>
              <a:spcBef>
                <a:spcPct val="50000"/>
              </a:spcBef>
            </a:pPr>
            <a:r>
              <a:rPr lang="en-US" sz="800" dirty="0" smtClean="0">
                <a:solidFill>
                  <a:srgbClr val="FFFFFF"/>
                </a:solidFill>
              </a:rPr>
              <a:t>Data Source:  STD Surveillance, 2011</a:t>
            </a:r>
            <a:endParaRPr lang="en-US" sz="800" dirty="0">
              <a:solidFill>
                <a:srgbClr val="FFFFFF"/>
              </a:solidFill>
            </a:endParaRPr>
          </a:p>
        </p:txBody>
      </p:sp>
      <p:pic>
        <p:nvPicPr>
          <p:cNvPr id="7680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3225" y="2362200"/>
            <a:ext cx="2111375"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639669"/>
            <a:ext cx="2971800" cy="646331"/>
          </a:xfrm>
          <a:prstGeom prst="rect">
            <a:avLst/>
          </a:prstGeom>
          <a:noFill/>
        </p:spPr>
        <p:txBody>
          <a:bodyPr wrap="square" rtlCol="0">
            <a:spAutoFit/>
          </a:bodyPr>
          <a:lstStyle/>
          <a:p>
            <a:r>
              <a:rPr lang="en-US" b="1" dirty="0" smtClean="0">
                <a:solidFill>
                  <a:srgbClr val="FFFFFF"/>
                </a:solidFill>
              </a:rPr>
              <a:t>New Gonorrhea Cases by Resident Zip Code, 2009</a:t>
            </a:r>
            <a:endParaRPr lang="en-US" b="1" dirty="0">
              <a:solidFill>
                <a:srgbClr val="FFFFFF"/>
              </a:solidFill>
            </a:endParaRPr>
          </a:p>
        </p:txBody>
      </p:sp>
      <p:pic>
        <p:nvPicPr>
          <p:cNvPr id="76803" name="Picture 3" descr="C:\Documents and Settings\mjanson\Desktop\GC 2009 by Zip Code.emf"/>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0095" t="2349" r="25461"/>
          <a:stretch/>
        </p:blipFill>
        <p:spPr bwMode="auto">
          <a:xfrm>
            <a:off x="2447925" y="-20329"/>
            <a:ext cx="6619875" cy="69545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5757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rgbClr val="091F62"/>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1928733" cy="215444"/>
          </a:xfrm>
          <a:prstGeom prst="rect">
            <a:avLst/>
          </a:prstGeom>
          <a:noFill/>
          <a:ln w="9525">
            <a:noFill/>
            <a:miter lim="800000"/>
            <a:headEnd/>
            <a:tailEnd/>
          </a:ln>
        </p:spPr>
        <p:txBody>
          <a:bodyPr wrap="none">
            <a:spAutoFit/>
          </a:bodyPr>
          <a:lstStyle/>
          <a:p>
            <a:pPr>
              <a:spcBef>
                <a:spcPct val="50000"/>
              </a:spcBef>
            </a:pPr>
            <a:r>
              <a:rPr lang="en-US" sz="800" dirty="0" smtClean="0">
                <a:solidFill>
                  <a:srgbClr val="FFFFFF"/>
                </a:solidFill>
              </a:rPr>
              <a:t>Data Source:  STD Surveillance, 2011</a:t>
            </a:r>
            <a:endParaRPr lang="en-US" sz="800" dirty="0">
              <a:solidFill>
                <a:srgbClr val="FFFFFF"/>
              </a:solidFill>
            </a:endParaRPr>
          </a:p>
        </p:txBody>
      </p:sp>
      <p:pic>
        <p:nvPicPr>
          <p:cNvPr id="7577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2362200"/>
            <a:ext cx="2111375" cy="103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600200"/>
            <a:ext cx="2971800" cy="646331"/>
          </a:xfrm>
          <a:prstGeom prst="rect">
            <a:avLst/>
          </a:prstGeom>
          <a:noFill/>
        </p:spPr>
        <p:txBody>
          <a:bodyPr wrap="square" rtlCol="0">
            <a:spAutoFit/>
          </a:bodyPr>
          <a:lstStyle/>
          <a:p>
            <a:r>
              <a:rPr lang="en-US" b="1" dirty="0" smtClean="0">
                <a:solidFill>
                  <a:srgbClr val="FFFFFF"/>
                </a:solidFill>
              </a:rPr>
              <a:t>New Chlamydia Cases by Resident Zip Code, 2009</a:t>
            </a:r>
            <a:endParaRPr lang="en-US" b="1" dirty="0">
              <a:solidFill>
                <a:srgbClr val="FFFFFF"/>
              </a:solidFill>
            </a:endParaRPr>
          </a:p>
        </p:txBody>
      </p:sp>
      <p:pic>
        <p:nvPicPr>
          <p:cNvPr id="75779" name="Picture 3" descr="C:\Documents and Settings\mjanson\Desktop\CT 2009 by Zip Code.emf"/>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9884" t="2937" r="24724"/>
          <a:stretch/>
        </p:blipFill>
        <p:spPr bwMode="auto">
          <a:xfrm>
            <a:off x="2361912" y="0"/>
            <a:ext cx="6782088" cy="693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3285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grpSp>
        <p:nvGrpSpPr>
          <p:cNvPr id="2" name="California"/>
          <p:cNvGrpSpPr/>
          <p:nvPr/>
        </p:nvGrpSpPr>
        <p:grpSpPr>
          <a:xfrm>
            <a:off x="1066800" y="152400"/>
            <a:ext cx="7239000" cy="6705600"/>
            <a:chOff x="1066800" y="152400"/>
            <a:chExt cx="7239000" cy="6705600"/>
          </a:xfrm>
        </p:grpSpPr>
        <p:pic>
          <p:nvPicPr>
            <p:cNvPr id="3075" name="California"/>
            <p:cNvPicPr>
              <a:picLocks noChangeAspect="1" noChangeArrowheads="1"/>
            </p:cNvPicPr>
            <p:nvPr/>
          </p:nvPicPr>
          <p:blipFill>
            <a:blip r:embed="rId5" cstate="print"/>
            <a:srcRect l="13815" t="13840" r="11455" b="8627"/>
            <a:stretch>
              <a:fillRect/>
            </a:stretch>
          </p:blipFill>
          <p:spPr bwMode="auto">
            <a:xfrm>
              <a:off x="1066800" y="152400"/>
              <a:ext cx="7239000" cy="6705600"/>
            </a:xfrm>
            <a:prstGeom prst="rect">
              <a:avLst/>
            </a:prstGeom>
            <a:noFill/>
            <a:ln w="9525">
              <a:noFill/>
              <a:miter lim="800000"/>
              <a:headEnd/>
              <a:tailEnd/>
            </a:ln>
            <a:effectLst/>
          </p:spPr>
        </p:pic>
        <p:pic>
          <p:nvPicPr>
            <p:cNvPr id="3080" name="California Label"/>
            <p:cNvPicPr>
              <a:picLocks noChangeAspect="1" noChangeArrowheads="1"/>
            </p:cNvPicPr>
            <p:nvPr/>
          </p:nvPicPr>
          <p:blipFill>
            <a:blip r:embed="rId6" cstate="print"/>
            <a:srcRect/>
            <a:stretch>
              <a:fillRect/>
            </a:stretch>
          </p:blipFill>
          <p:spPr bwMode="auto">
            <a:xfrm>
              <a:off x="2743200" y="2667000"/>
              <a:ext cx="1209675" cy="323850"/>
            </a:xfrm>
            <a:prstGeom prst="rect">
              <a:avLst/>
            </a:prstGeom>
            <a:noFill/>
            <a:ln w="9525">
              <a:noFill/>
              <a:miter lim="800000"/>
              <a:headEnd/>
              <a:tailEnd/>
            </a:ln>
            <a:effectLst/>
          </p:spPr>
        </p:pic>
      </p:grpSp>
      <p:graphicFrame>
        <p:nvGraphicFramePr>
          <p:cNvPr id="23" name="Land"/>
          <p:cNvGraphicFramePr/>
          <p:nvPr/>
        </p:nvGraphicFramePr>
        <p:xfrm>
          <a:off x="4419600" y="22860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Population"/>
          <p:cNvGraphicFramePr/>
          <p:nvPr/>
        </p:nvGraphicFramePr>
        <p:xfrm>
          <a:off x="4343400" y="304800"/>
          <a:ext cx="4572000" cy="2743200"/>
        </p:xfrm>
        <a:graphic>
          <a:graphicData uri="http://schemas.openxmlformats.org/drawingml/2006/chart">
            <c:chart xmlns:c="http://schemas.openxmlformats.org/drawingml/2006/chart" xmlns:r="http://schemas.openxmlformats.org/officeDocument/2006/relationships" r:id="rId8"/>
          </a:graphicData>
        </a:graphic>
      </p:graphicFrame>
      <p:grpSp>
        <p:nvGrpSpPr>
          <p:cNvPr id="3" name="LAC"/>
          <p:cNvGrpSpPr/>
          <p:nvPr/>
        </p:nvGrpSpPr>
        <p:grpSpPr>
          <a:xfrm>
            <a:off x="4191000" y="5029200"/>
            <a:ext cx="2486025" cy="990600"/>
            <a:chOff x="4191000" y="5029200"/>
            <a:chExt cx="2486025" cy="990600"/>
          </a:xfrm>
        </p:grpSpPr>
        <p:pic>
          <p:nvPicPr>
            <p:cNvPr id="3076" name="LAC"/>
            <p:cNvPicPr>
              <a:picLocks noChangeAspect="1" noChangeArrowheads="1"/>
            </p:cNvPicPr>
            <p:nvPr/>
          </p:nvPicPr>
          <p:blipFill>
            <a:blip r:embed="rId9" cstate="print"/>
            <a:srcRect l="32030" t="4148" r="32029" b="44750"/>
            <a:stretch>
              <a:fillRect/>
            </a:stretch>
          </p:blipFill>
          <p:spPr bwMode="auto">
            <a:xfrm>
              <a:off x="4876800" y="5029200"/>
              <a:ext cx="990600" cy="990600"/>
            </a:xfrm>
            <a:prstGeom prst="rect">
              <a:avLst/>
            </a:prstGeom>
            <a:noFill/>
            <a:ln w="9525">
              <a:noFill/>
              <a:miter lim="800000"/>
              <a:headEnd/>
              <a:tailEnd/>
            </a:ln>
            <a:effectLst/>
          </p:spPr>
        </p:pic>
        <p:pic>
          <p:nvPicPr>
            <p:cNvPr id="3079" name="LAC Label"/>
            <p:cNvPicPr>
              <a:picLocks noChangeAspect="1" noChangeArrowheads="1"/>
            </p:cNvPicPr>
            <p:nvPr/>
          </p:nvPicPr>
          <p:blipFill>
            <a:blip r:embed="rId10" cstate="print"/>
            <a:srcRect/>
            <a:stretch>
              <a:fillRect/>
            </a:stretch>
          </p:blipFill>
          <p:spPr bwMode="auto">
            <a:xfrm>
              <a:off x="4191000" y="5334000"/>
              <a:ext cx="2486025" cy="323850"/>
            </a:xfrm>
            <a:prstGeom prst="rect">
              <a:avLst/>
            </a:prstGeom>
            <a:noFill/>
            <a:ln w="9525">
              <a:noFill/>
              <a:miter lim="800000"/>
              <a:headEnd/>
              <a:tailEnd/>
            </a:ln>
            <a:effectLst/>
          </p:spPr>
        </p:pic>
      </p:grpSp>
      <p:graphicFrame>
        <p:nvGraphicFramePr>
          <p:cNvPr id="30" name="Population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9,848,011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36,961,664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Land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4,060 sq</a:t>
                      </a:r>
                      <a:r>
                        <a:rPr lang="en-US" baseline="0" dirty="0" smtClean="0"/>
                        <a:t>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155,959 sq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1" name="HIV Table"/>
          <p:cNvGraphicFramePr>
            <a:graphicFrameLocks noGrp="1"/>
          </p:cNvGraphicFramePr>
          <p:nvPr>
            <p:extLst>
              <p:ext uri="{D42A27DB-BD31-4B8C-83A1-F6EECF244321}">
                <p14:modId xmlns="" xmlns:p14="http://schemas.microsoft.com/office/powerpoint/2010/main" val="693596745"/>
              </p:ext>
            </p:extLst>
          </p:nvPr>
        </p:nvGraphicFramePr>
        <p:xfrm>
          <a:off x="3581400" y="2590800"/>
          <a:ext cx="5410200" cy="2560320"/>
        </p:xfrm>
        <a:graphic>
          <a:graphicData uri="http://schemas.openxmlformats.org/drawingml/2006/table">
            <a:tbl>
              <a:tblPr firstRow="1" bandRow="1">
                <a:tableStyleId>{0660B408-B3CF-4A94-85FC-2B1E0A45F4A2}</a:tableStyleId>
              </a:tblPr>
              <a:tblGrid>
                <a:gridCol w="1803400"/>
                <a:gridCol w="1803400"/>
                <a:gridCol w="1803400"/>
              </a:tblGrid>
              <a:tr h="370840">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Los Angeles County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1" dirty="0" smtClean="0"/>
                        <a:t>Estimated living HIV/AIDS Cases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61,700</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134,303*</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Reported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44,250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110,994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Estimated Undiagnosed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13,250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23,309*</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3" name="HIV Footnote"/>
          <p:cNvSpPr txBox="1"/>
          <p:nvPr/>
        </p:nvSpPr>
        <p:spPr>
          <a:xfrm>
            <a:off x="228600" y="4343400"/>
            <a:ext cx="2209800" cy="1338828"/>
          </a:xfrm>
          <a:prstGeom prst="rect">
            <a:avLst/>
          </a:prstGeom>
          <a:noFill/>
        </p:spPr>
        <p:txBody>
          <a:bodyPr wrap="square" rtlCol="0">
            <a:spAutoFit/>
          </a:bodyPr>
          <a:lstStyle/>
          <a:p>
            <a:r>
              <a:rPr lang="en-US" sz="900" dirty="0" smtClean="0">
                <a:solidFill>
                  <a:srgbClr val="FFFFFF"/>
                </a:solidFill>
                <a:ea typeface="ＭＳ Ｐゴシック" charset="-128"/>
              </a:rPr>
              <a:t>Data Source:  Los Angeles County Department of Public Health, HIV Surveillance, 2011; California State Department of Public Health, State Surveillance Data, 2010</a:t>
            </a:r>
          </a:p>
          <a:p>
            <a:endParaRPr lang="en-US" sz="900" dirty="0" smtClean="0">
              <a:solidFill>
                <a:srgbClr val="FFFFFF"/>
              </a:solidFill>
              <a:ea typeface="ＭＳ Ｐゴシック" charset="-128"/>
            </a:endParaRPr>
          </a:p>
          <a:p>
            <a:r>
              <a:rPr lang="en-US" sz="900" dirty="0" smtClean="0">
                <a:solidFill>
                  <a:srgbClr val="FFFFFF"/>
                </a:solidFill>
                <a:ea typeface="ＭＳ Ｐゴシック" charset="-128"/>
              </a:rPr>
              <a:t>*133,705 calculated assuming 21% of  HIV positive Californians are unaware of their status.</a:t>
            </a:r>
            <a:endParaRPr lang="en-US" dirty="0" smtClean="0">
              <a:solidFill>
                <a:srgbClr val="002060"/>
              </a:solidFill>
              <a:ea typeface="ＭＳ Ｐゴシック" charset="-128"/>
            </a:endParaRPr>
          </a:p>
        </p:txBody>
      </p:sp>
      <p:graphicFrame>
        <p:nvGraphicFramePr>
          <p:cNvPr id="26" name="HIV"/>
          <p:cNvGraphicFramePr/>
          <p:nvPr>
            <p:extLst>
              <p:ext uri="{D42A27DB-BD31-4B8C-83A1-F6EECF244321}">
                <p14:modId xmlns="" xmlns:p14="http://schemas.microsoft.com/office/powerpoint/2010/main" val="2139701070"/>
              </p:ext>
            </p:extLst>
          </p:nvPr>
        </p:nvGraphicFramePr>
        <p:xfrm>
          <a:off x="4343400" y="228600"/>
          <a:ext cx="4572000" cy="27432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29"/>
                                        </p:tgtEl>
                                        <p:attrNameLst>
                                          <p:attrName>ppt_x</p:attrName>
                                        </p:attrNameLst>
                                      </p:cBhvr>
                                      <p:tavLst>
                                        <p:tav tm="0">
                                          <p:val>
                                            <p:strVal val="ppt_x"/>
                                          </p:val>
                                        </p:tav>
                                        <p:tav tm="100000">
                                          <p:val>
                                            <p:strVal val="1+ppt_w/2"/>
                                          </p:val>
                                        </p:tav>
                                      </p:tavLst>
                                    </p:anim>
                                    <p:anim calcmode="lin" valueType="num">
                                      <p:cBhvr additive="base">
                                        <p:cTn id="31" dur="500"/>
                                        <p:tgtEl>
                                          <p:spTgt spid="29"/>
                                        </p:tgtEl>
                                        <p:attrNameLst>
                                          <p:attrName>ppt_y</p:attrName>
                                        </p:attrNameLst>
                                      </p:cBhvr>
                                      <p:tavLst>
                                        <p:tav tm="0">
                                          <p:val>
                                            <p:strVal val="ppt_y"/>
                                          </p:val>
                                        </p:tav>
                                        <p:tav tm="100000">
                                          <p:val>
                                            <p:strVal val="ppt_y"/>
                                          </p:val>
                                        </p:tav>
                                      </p:tavLst>
                                    </p:anim>
                                    <p:set>
                                      <p:cBhvr>
                                        <p:cTn id="32" dur="1" fill="hold">
                                          <p:stCondLst>
                                            <p:cond delay="499"/>
                                          </p:stCondLst>
                                        </p:cTn>
                                        <p:tgtEl>
                                          <p:spTgt spid="29"/>
                                        </p:tgtEl>
                                        <p:attrNameLst>
                                          <p:attrName>style.visibility</p:attrName>
                                        </p:attrNameLst>
                                      </p:cBhvr>
                                      <p:to>
                                        <p:strVal val="hidden"/>
                                      </p:to>
                                    </p:set>
                                  </p:childTnLst>
                                </p:cTn>
                              </p:par>
                              <p:par>
                                <p:cTn id="33" presetID="2" presetClass="entr" presetSubtype="2"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1" nodeType="clickEffect">
                                  <p:stCondLst>
                                    <p:cond delay="0"/>
                                  </p:stCondLst>
                                  <p:childTnLst>
                                    <p:anim calcmode="lin" valueType="num">
                                      <p:cBhvr additive="base">
                                        <p:cTn id="44" dur="500"/>
                                        <p:tgtEl>
                                          <p:spTgt spid="25"/>
                                        </p:tgtEl>
                                        <p:attrNameLst>
                                          <p:attrName>ppt_x</p:attrName>
                                        </p:attrNameLst>
                                      </p:cBhvr>
                                      <p:tavLst>
                                        <p:tav tm="0">
                                          <p:val>
                                            <p:strVal val="ppt_x"/>
                                          </p:val>
                                        </p:tav>
                                        <p:tav tm="100000">
                                          <p:val>
                                            <p:strVal val="1+ppt_w/2"/>
                                          </p:val>
                                        </p:tav>
                                      </p:tavLst>
                                    </p:anim>
                                    <p:anim calcmode="lin" valueType="num">
                                      <p:cBhvr additive="base">
                                        <p:cTn id="45" dur="500"/>
                                        <p:tgtEl>
                                          <p:spTgt spid="25"/>
                                        </p:tgtEl>
                                        <p:attrNameLst>
                                          <p:attrName>ppt_y</p:attrName>
                                        </p:attrNameLst>
                                      </p:cBhvr>
                                      <p:tavLst>
                                        <p:tav tm="0">
                                          <p:val>
                                            <p:strVal val="ppt_y"/>
                                          </p:val>
                                        </p:tav>
                                        <p:tav tm="100000">
                                          <p:val>
                                            <p:strVal val="ppt_y"/>
                                          </p:val>
                                        </p:tav>
                                      </p:tavLst>
                                    </p:anim>
                                    <p:set>
                                      <p:cBhvr>
                                        <p:cTn id="46" dur="1" fill="hold">
                                          <p:stCondLst>
                                            <p:cond delay="499"/>
                                          </p:stCondLst>
                                        </p:cTn>
                                        <p:tgtEl>
                                          <p:spTgt spid="25"/>
                                        </p:tgtEl>
                                        <p:attrNameLst>
                                          <p:attrName>style.visibility</p:attrName>
                                        </p:attrNameLst>
                                      </p:cBhvr>
                                      <p:to>
                                        <p:strVal val="hidden"/>
                                      </p:to>
                                    </p:set>
                                  </p:childTnLst>
                                </p:cTn>
                              </p:par>
                              <p:par>
                                <p:cTn id="47" presetID="2" presetClass="exit" presetSubtype="2" fill="hold" nodeType="withEffect">
                                  <p:stCondLst>
                                    <p:cond delay="0"/>
                                  </p:stCondLst>
                                  <p:childTnLst>
                                    <p:anim calcmode="lin" valueType="num">
                                      <p:cBhvr additive="base">
                                        <p:cTn id="48" dur="500"/>
                                        <p:tgtEl>
                                          <p:spTgt spid="30"/>
                                        </p:tgtEl>
                                        <p:attrNameLst>
                                          <p:attrName>ppt_x</p:attrName>
                                        </p:attrNameLst>
                                      </p:cBhvr>
                                      <p:tavLst>
                                        <p:tav tm="0">
                                          <p:val>
                                            <p:strVal val="ppt_x"/>
                                          </p:val>
                                        </p:tav>
                                        <p:tav tm="100000">
                                          <p:val>
                                            <p:strVal val="1+ppt_w/2"/>
                                          </p:val>
                                        </p:tav>
                                      </p:tavLst>
                                    </p:anim>
                                    <p:anim calcmode="lin" valueType="num">
                                      <p:cBhvr additive="base">
                                        <p:cTn id="49" dur="500"/>
                                        <p:tgtEl>
                                          <p:spTgt spid="30"/>
                                        </p:tgtEl>
                                        <p:attrNameLst>
                                          <p:attrName>ppt_y</p:attrName>
                                        </p:attrNameLst>
                                      </p:cBhvr>
                                      <p:tavLst>
                                        <p:tav tm="0">
                                          <p:val>
                                            <p:strVal val="ppt_y"/>
                                          </p:val>
                                        </p:tav>
                                        <p:tav tm="100000">
                                          <p:val>
                                            <p:strVal val="ppt_y"/>
                                          </p:val>
                                        </p:tav>
                                      </p:tavLst>
                                    </p:anim>
                                    <p:set>
                                      <p:cBhvr>
                                        <p:cTn id="50" dur="1" fill="hold">
                                          <p:stCondLst>
                                            <p:cond delay="499"/>
                                          </p:stCondLst>
                                        </p:cTn>
                                        <p:tgtEl>
                                          <p:spTgt spid="30"/>
                                        </p:tgtEl>
                                        <p:attrNameLst>
                                          <p:attrName>style.visibility</p:attrName>
                                        </p:attrNameLst>
                                      </p:cBhvr>
                                      <p:to>
                                        <p:strVal val="hidden"/>
                                      </p:to>
                                    </p:set>
                                  </p:childTnLst>
                                </p:cTn>
                              </p:par>
                              <p:par>
                                <p:cTn id="51" presetID="2" presetClass="entr" presetSubtype="2"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3" grpId="1">
        <p:bldAsOne/>
      </p:bldGraphic>
      <p:bldGraphic spid="25" grpId="0">
        <p:bldAsOne/>
      </p:bldGraphic>
      <p:bldGraphic spid="25" grpId="1">
        <p:bldAsOne/>
      </p:bldGraphic>
      <p:bldP spid="33" grpId="0"/>
      <p:bldGraphic spid="2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lstStyle/>
          <a:p>
            <a:pPr algn="ctr">
              <a:buNone/>
            </a:pPr>
            <a:r>
              <a:rPr lang="en-US" sz="4000" dirty="0" smtClean="0">
                <a:solidFill>
                  <a:srgbClr val="FFFF00"/>
                </a:solidFill>
              </a:rPr>
              <a:t>Examining Care and Treatment from Multiple Data Sources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Autofit/>
          </a:bodyPr>
          <a:lstStyle/>
          <a:p>
            <a:r>
              <a:rPr lang="en-US" sz="3600" dirty="0" smtClean="0"/>
              <a:t>Los Angeles County Treatment Cascade among PLWH in Care, 2009</a:t>
            </a:r>
            <a:endParaRPr lang="en-US" sz="3600" dirty="0"/>
          </a:p>
        </p:txBody>
      </p:sp>
      <p:graphicFrame>
        <p:nvGraphicFramePr>
          <p:cNvPr id="5" name="Content Placeholder 4"/>
          <p:cNvGraphicFramePr>
            <a:graphicFrameLocks noGrp="1"/>
          </p:cNvGraphicFramePr>
          <p:nvPr>
            <p:ph idx="1"/>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BF9DA8E-4102-439F-B19D-2035CF459E69}" type="slidenum">
              <a:rPr lang="en-US" smtClean="0">
                <a:solidFill>
                  <a:srgbClr val="FFFFFF"/>
                </a:solidFill>
              </a:rPr>
              <a:pPr/>
              <a:t>41</a:t>
            </a:fld>
            <a:endParaRPr lang="en-US" dirty="0">
              <a:solidFill>
                <a:srgbClr val="FFFFFF"/>
              </a:solidFill>
            </a:endParaRPr>
          </a:p>
        </p:txBody>
      </p:sp>
      <p:sp>
        <p:nvSpPr>
          <p:cNvPr id="7" name="TextBox 6"/>
          <p:cNvSpPr txBox="1"/>
          <p:nvPr/>
        </p:nvSpPr>
        <p:spPr>
          <a:xfrm>
            <a:off x="304800" y="6400800"/>
            <a:ext cx="6096000" cy="338554"/>
          </a:xfrm>
          <a:prstGeom prst="rect">
            <a:avLst/>
          </a:prstGeom>
          <a:noFill/>
        </p:spPr>
        <p:txBody>
          <a:bodyPr wrap="square" rtlCol="0">
            <a:spAutoFit/>
          </a:bodyPr>
          <a:lstStyle/>
          <a:p>
            <a:pPr fontAlgn="auto">
              <a:spcBef>
                <a:spcPts val="0"/>
              </a:spcBef>
              <a:spcAft>
                <a:spcPts val="0"/>
              </a:spcAft>
            </a:pPr>
            <a:r>
              <a:rPr lang="en-US" sz="1600" dirty="0" smtClean="0">
                <a:solidFill>
                  <a:srgbClr val="FFFFFF"/>
                </a:solidFill>
                <a:latin typeface="Arial"/>
              </a:rPr>
              <a:t>Los Angeles County HIV Surveillance Data 2009-2010</a:t>
            </a:r>
            <a:endParaRPr lang="en-US" sz="1600" b="1" dirty="0">
              <a:solidFill>
                <a:srgbClr val="FFFFFF"/>
              </a:solidFill>
              <a:latin typeface="Arial"/>
            </a:endParaRPr>
          </a:p>
        </p:txBody>
      </p:sp>
    </p:spTree>
    <p:extLst>
      <p:ext uri="{BB962C8B-B14F-4D97-AF65-F5344CB8AC3E}">
        <p14:creationId xmlns="" xmlns:p14="http://schemas.microsoft.com/office/powerpoint/2010/main" val="3555519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Ryan White “in Care” Treatment Cascade, 2009</a:t>
            </a:r>
            <a:endParaRPr lang="en-US" dirty="0"/>
          </a:p>
        </p:txBody>
      </p:sp>
      <p:graphicFrame>
        <p:nvGraphicFramePr>
          <p:cNvPr id="6" name="Content Placeholder 5"/>
          <p:cNvGraphicFramePr>
            <a:graphicFrameLocks noGrp="1"/>
          </p:cNvGraphicFramePr>
          <p:nvPr>
            <p:ph idx="1"/>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BF9DA8E-4102-439F-B19D-2035CF459E69}" type="slidenum">
              <a:rPr lang="en-US" smtClean="0">
                <a:solidFill>
                  <a:srgbClr val="FFFFFF"/>
                </a:solidFill>
              </a:rPr>
              <a:pPr/>
              <a:t>42</a:t>
            </a:fld>
            <a:endParaRPr lang="en-US">
              <a:solidFill>
                <a:srgbClr val="FFFFFF"/>
              </a:solidFill>
            </a:endParaRPr>
          </a:p>
        </p:txBody>
      </p:sp>
      <p:sp>
        <p:nvSpPr>
          <p:cNvPr id="5" name="TextBox 4"/>
          <p:cNvSpPr txBox="1"/>
          <p:nvPr/>
        </p:nvSpPr>
        <p:spPr>
          <a:xfrm>
            <a:off x="152400" y="6400800"/>
            <a:ext cx="7239000" cy="338554"/>
          </a:xfrm>
          <a:prstGeom prst="rect">
            <a:avLst/>
          </a:prstGeom>
          <a:noFill/>
        </p:spPr>
        <p:txBody>
          <a:bodyPr wrap="square" rtlCol="0">
            <a:spAutoFit/>
          </a:bodyPr>
          <a:lstStyle/>
          <a:p>
            <a:pPr fontAlgn="auto">
              <a:spcBef>
                <a:spcPts val="0"/>
              </a:spcBef>
              <a:spcAft>
                <a:spcPts val="0"/>
              </a:spcAft>
            </a:pPr>
            <a:r>
              <a:rPr lang="en-US" sz="1600" dirty="0" smtClean="0">
                <a:solidFill>
                  <a:srgbClr val="FFFFFF"/>
                </a:solidFill>
                <a:latin typeface="Arial"/>
              </a:rPr>
              <a:t>Ryan White </a:t>
            </a:r>
            <a:r>
              <a:rPr lang="en-US" sz="1600" dirty="0" err="1" smtClean="0">
                <a:solidFill>
                  <a:srgbClr val="FFFFFF"/>
                </a:solidFill>
                <a:latin typeface="Arial"/>
              </a:rPr>
              <a:t>Casewatch</a:t>
            </a:r>
            <a:r>
              <a:rPr lang="en-US" sz="1600" dirty="0" smtClean="0">
                <a:solidFill>
                  <a:srgbClr val="FFFFFF"/>
                </a:solidFill>
                <a:latin typeface="Arial"/>
              </a:rPr>
              <a:t> Data, January – December  2009 (CY2009)</a:t>
            </a:r>
            <a:endParaRPr lang="en-US" sz="1600" dirty="0">
              <a:solidFill>
                <a:srgbClr val="FFFFFF"/>
              </a:solidFill>
              <a:latin typeface="Arial"/>
            </a:endParaRPr>
          </a:p>
        </p:txBody>
      </p:sp>
    </p:spTree>
    <p:extLst>
      <p:ext uri="{BB962C8B-B14F-4D97-AF65-F5344CB8AC3E}">
        <p14:creationId xmlns="" xmlns:p14="http://schemas.microsoft.com/office/powerpoint/2010/main" val="2930297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Ryan White “in Care” Treatment Cascade, FY2010</a:t>
            </a:r>
            <a:endParaRPr lang="en-US" dirty="0"/>
          </a:p>
        </p:txBody>
      </p:sp>
      <p:graphicFrame>
        <p:nvGraphicFramePr>
          <p:cNvPr id="6" name="Content Placeholder 5"/>
          <p:cNvGraphicFramePr>
            <a:graphicFrameLocks noGrp="1"/>
          </p:cNvGraphicFramePr>
          <p:nvPr>
            <p:ph idx="1"/>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BF9DA8E-4102-439F-B19D-2035CF459E69}" type="slidenum">
              <a:rPr lang="en-US" smtClean="0">
                <a:solidFill>
                  <a:srgbClr val="FFFFFF"/>
                </a:solidFill>
              </a:rPr>
              <a:pPr/>
              <a:t>43</a:t>
            </a:fld>
            <a:endParaRPr lang="en-US">
              <a:solidFill>
                <a:srgbClr val="FFFFFF"/>
              </a:solidFill>
            </a:endParaRPr>
          </a:p>
        </p:txBody>
      </p:sp>
      <p:sp>
        <p:nvSpPr>
          <p:cNvPr id="5" name="TextBox 4"/>
          <p:cNvSpPr txBox="1"/>
          <p:nvPr/>
        </p:nvSpPr>
        <p:spPr>
          <a:xfrm>
            <a:off x="152400" y="6400800"/>
            <a:ext cx="7239000" cy="338554"/>
          </a:xfrm>
          <a:prstGeom prst="rect">
            <a:avLst/>
          </a:prstGeom>
          <a:noFill/>
        </p:spPr>
        <p:txBody>
          <a:bodyPr wrap="square" rtlCol="0">
            <a:spAutoFit/>
          </a:bodyPr>
          <a:lstStyle/>
          <a:p>
            <a:r>
              <a:rPr lang="en-US" sz="1600" dirty="0">
                <a:solidFill>
                  <a:srgbClr val="FFFFFF"/>
                </a:solidFill>
              </a:rPr>
              <a:t>Ryan White </a:t>
            </a:r>
            <a:r>
              <a:rPr lang="en-US" sz="1600" dirty="0" err="1">
                <a:solidFill>
                  <a:srgbClr val="FFFFFF"/>
                </a:solidFill>
              </a:rPr>
              <a:t>Casewatch</a:t>
            </a:r>
            <a:r>
              <a:rPr lang="en-US" sz="1600" dirty="0">
                <a:solidFill>
                  <a:srgbClr val="FFFFFF"/>
                </a:solidFill>
              </a:rPr>
              <a:t> Data, </a:t>
            </a:r>
            <a:r>
              <a:rPr lang="en-US" sz="1600" dirty="0" smtClean="0">
                <a:solidFill>
                  <a:srgbClr val="FFFFFF"/>
                </a:solidFill>
              </a:rPr>
              <a:t>March 2010 </a:t>
            </a:r>
            <a:r>
              <a:rPr lang="en-US" sz="1600" dirty="0">
                <a:solidFill>
                  <a:srgbClr val="FFFFFF"/>
                </a:solidFill>
              </a:rPr>
              <a:t>– </a:t>
            </a:r>
            <a:r>
              <a:rPr lang="en-US" sz="1600" dirty="0" smtClean="0">
                <a:solidFill>
                  <a:srgbClr val="FFFFFF"/>
                </a:solidFill>
              </a:rPr>
              <a:t>February 2011 (Year 20)</a:t>
            </a:r>
            <a:endParaRPr lang="en-US" sz="1600" dirty="0">
              <a:solidFill>
                <a:srgbClr val="FFFFFF"/>
              </a:solidFill>
            </a:endParaRPr>
          </a:p>
        </p:txBody>
      </p:sp>
    </p:spTree>
    <p:extLst>
      <p:ext uri="{BB962C8B-B14F-4D97-AF65-F5344CB8AC3E}">
        <p14:creationId xmlns="" xmlns:p14="http://schemas.microsoft.com/office/powerpoint/2010/main" val="4058282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85800"/>
          </a:xfrm>
        </p:spPr>
        <p:txBody>
          <a:bodyPr>
            <a:noAutofit/>
          </a:bodyPr>
          <a:lstStyle/>
          <a:p>
            <a:r>
              <a:rPr lang="en-US" sz="3600" dirty="0" smtClean="0"/>
              <a:t>Linkage to Care by Test Year, 2006-08</a:t>
            </a:r>
            <a:endParaRPr lang="en-US" sz="3600" dirty="0"/>
          </a:p>
        </p:txBody>
      </p:sp>
      <p:sp>
        <p:nvSpPr>
          <p:cNvPr id="4" name="Slide Number Placeholder 3"/>
          <p:cNvSpPr>
            <a:spLocks noGrp="1"/>
          </p:cNvSpPr>
          <p:nvPr>
            <p:ph type="sldNum" sz="quarter" idx="12"/>
          </p:nvPr>
        </p:nvSpPr>
        <p:spPr/>
        <p:txBody>
          <a:bodyPr/>
          <a:lstStyle/>
          <a:p>
            <a:fld id="{CB8257A9-F556-4D5E-9092-5407D52D708D}" type="slidenum">
              <a:rPr lang="en-US" smtClean="0"/>
              <a:pPr/>
              <a:t>44</a:t>
            </a:fld>
            <a:endParaRPr lang="en-US" dirty="0"/>
          </a:p>
        </p:txBody>
      </p:sp>
      <p:graphicFrame>
        <p:nvGraphicFramePr>
          <p:cNvPr id="7" name="Content Placeholder 6"/>
          <p:cNvGraphicFramePr>
            <a:graphicFrameLocks noGrp="1"/>
          </p:cNvGraphicFramePr>
          <p:nvPr>
            <p:ph idx="1"/>
          </p:nvPr>
        </p:nvGraphicFramePr>
        <p:xfrm>
          <a:off x="533400" y="914400"/>
          <a:ext cx="8229600" cy="5116740"/>
        </p:xfrm>
        <a:graphic>
          <a:graphicData uri="http://schemas.openxmlformats.org/drawingml/2006/table">
            <a:tbl>
              <a:tblPr firstRow="1" bandRow="1"/>
              <a:tblGrid>
                <a:gridCol w="2743200"/>
                <a:gridCol w="2743200"/>
                <a:gridCol w="2743200"/>
              </a:tblGrid>
              <a:tr h="307696">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rPr>
                        <a:t>Linked to Care by Test Year, Jan 2006 -Dec 2008</a:t>
                      </a:r>
                      <a:r>
                        <a:rPr kumimoji="0" lang="en-US" sz="2000" u="none" strike="noStrike" cap="none" normalizeH="0" baseline="30000" dirty="0">
                          <a:ln>
                            <a:noFill/>
                          </a:ln>
                          <a:solidFill>
                            <a:schemeClr val="tx1"/>
                          </a:solidFill>
                          <a:effectLst/>
                        </a:rPr>
                        <a:t>1</a:t>
                      </a:r>
                      <a:r>
                        <a:rPr kumimoji="0" lang="en-US" sz="2000" u="none" strike="noStrike" cap="none" normalizeH="0" baseline="0" dirty="0">
                          <a:ln>
                            <a:noFill/>
                          </a:ln>
                          <a:solidFill>
                            <a:schemeClr val="tx1"/>
                          </a:solidFill>
                          <a:effectLst/>
                        </a:rPr>
                        <a:t> (n = 807)</a:t>
                      </a:r>
                      <a:endParaRPr kumimoji="0" lang="en-US" sz="2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rPr>
                        <a:t>Characteristic</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rPr>
                        <a:t>No.</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rPr>
                        <a:t>%</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2"/>
                    </a:solidFill>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rPr>
                        <a:t>Linked to Care</a:t>
                      </a:r>
                      <a:r>
                        <a:rPr kumimoji="0" lang="en-US" sz="1800" b="1" u="none" strike="noStrike" cap="none" normalizeH="0" baseline="30000" dirty="0">
                          <a:ln>
                            <a:noFill/>
                          </a:ln>
                          <a:solidFill>
                            <a:schemeClr val="tx1"/>
                          </a:solidFill>
                          <a:effectLst/>
                        </a:rPr>
                        <a:t>2</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528</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65.4%</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rPr>
                        <a:t>2006 (n=273)</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9001"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164</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60.1%</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3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123</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45.1%</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6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18</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6.6%</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1 year</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23</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8.4%</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2007 (n=237)</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9001"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163</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68.8%</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3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138</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58.2%</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6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17</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7.2%</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1 year</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8</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3.4%</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2008 (n=297)</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9001"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201</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67.7%</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3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177</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59.6%</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6 months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13</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4.4%</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7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Within 1 year</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198002" marR="8250" marT="8250" marB="0" anchor="b" horzOverflow="overflow">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11</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3.7%</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8250" marR="8250" marT="8250" marB="0" anchor="b" horzOverflow="overflow">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3"/>
          <p:cNvSpPr>
            <a:spLocks noGrp="1"/>
          </p:cNvSpPr>
          <p:nvPr>
            <p:ph type="sldNum" sz="quarter" idx="12"/>
          </p:nvPr>
        </p:nvSpPr>
        <p:spPr>
          <a:noFill/>
        </p:spPr>
        <p:txBody>
          <a:bodyPr/>
          <a:lstStyle/>
          <a:p>
            <a:fld id="{FA05726F-180F-44D0-BE07-413AA0C12E3B}" type="slidenum">
              <a:rPr lang="en-US" smtClean="0">
                <a:ea typeface="ＭＳ Ｐゴシック" charset="-128"/>
              </a:rPr>
              <a:pPr/>
              <a:t>45</a:t>
            </a:fld>
            <a:endParaRPr lang="en-US" dirty="0" smtClean="0">
              <a:ea typeface="ＭＳ Ｐゴシック" charset="-128"/>
            </a:endParaRPr>
          </a:p>
        </p:txBody>
      </p:sp>
      <p:sp>
        <p:nvSpPr>
          <p:cNvPr id="5127" name="Rectangle 9"/>
          <p:cNvSpPr>
            <a:spLocks noChangeArrowheads="1"/>
          </p:cNvSpPr>
          <p:nvPr/>
        </p:nvSpPr>
        <p:spPr bwMode="auto">
          <a:xfrm>
            <a:off x="457200" y="76200"/>
            <a:ext cx="8229600" cy="685800"/>
          </a:xfrm>
          <a:prstGeom prst="rect">
            <a:avLst/>
          </a:prstGeom>
          <a:noFill/>
          <a:ln w="9525">
            <a:noFill/>
            <a:miter lim="800000"/>
            <a:headEnd/>
            <a:tailEnd/>
          </a:ln>
        </p:spPr>
        <p:txBody>
          <a:bodyPr anchor="ctr"/>
          <a:lstStyle/>
          <a:p>
            <a:pPr algn="ctr"/>
            <a:r>
              <a:rPr lang="en-US" sz="3600" dirty="0"/>
              <a:t>Not Linked to Care: Demographics</a:t>
            </a:r>
          </a:p>
        </p:txBody>
      </p:sp>
      <p:cxnSp>
        <p:nvCxnSpPr>
          <p:cNvPr id="8" name="Straight Connector 7"/>
          <p:cNvCxnSpPr/>
          <p:nvPr/>
        </p:nvCxnSpPr>
        <p:spPr>
          <a:xfrm>
            <a:off x="457200" y="762000"/>
            <a:ext cx="8229600" cy="1588"/>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5122" name="Object 3"/>
          <p:cNvGraphicFramePr>
            <a:graphicFrameLocks noChangeAspect="1"/>
          </p:cNvGraphicFramePr>
          <p:nvPr/>
        </p:nvGraphicFramePr>
        <p:xfrm>
          <a:off x="4292600" y="584200"/>
          <a:ext cx="4800600" cy="3505200"/>
        </p:xfrm>
        <a:graphic>
          <a:graphicData uri="http://schemas.openxmlformats.org/presentationml/2006/ole">
            <p:oleObj spid="_x0000_s5262" r:id="rId4" imgW="4804064" imgH="3505504" progId="Excel.Sheet.8">
              <p:embed/>
            </p:oleObj>
          </a:graphicData>
        </a:graphic>
      </p:graphicFrame>
      <p:graphicFrame>
        <p:nvGraphicFramePr>
          <p:cNvPr id="5123" name="Object 3"/>
          <p:cNvGraphicFramePr>
            <a:graphicFrameLocks noChangeAspect="1"/>
          </p:cNvGraphicFramePr>
          <p:nvPr/>
        </p:nvGraphicFramePr>
        <p:xfrm>
          <a:off x="279400" y="3327400"/>
          <a:ext cx="4318000" cy="2971800"/>
        </p:xfrm>
        <a:graphic>
          <a:graphicData uri="http://schemas.openxmlformats.org/presentationml/2006/ole">
            <p:oleObj spid="_x0000_s5263" r:id="rId5" imgW="4316342" imgH="2969009" progId="Excel.Sheet.8">
              <p:embed/>
            </p:oleObj>
          </a:graphicData>
        </a:graphic>
      </p:graphicFrame>
      <p:cxnSp>
        <p:nvCxnSpPr>
          <p:cNvPr id="13" name="Straight Connector 12"/>
          <p:cNvCxnSpPr/>
          <p:nvPr/>
        </p:nvCxnSpPr>
        <p:spPr>
          <a:xfrm>
            <a:off x="457200" y="3581400"/>
            <a:ext cx="8305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124" name="Object 4"/>
          <p:cNvGraphicFramePr>
            <a:graphicFrameLocks noChangeAspect="1"/>
          </p:cNvGraphicFramePr>
          <p:nvPr/>
        </p:nvGraphicFramePr>
        <p:xfrm>
          <a:off x="4775200" y="3556000"/>
          <a:ext cx="4318000" cy="3251200"/>
        </p:xfrm>
        <a:graphic>
          <a:graphicData uri="http://schemas.openxmlformats.org/presentationml/2006/ole">
            <p:oleObj spid="_x0000_s5264" r:id="rId6" imgW="4322439" imgH="3255546" progId="Excel.Sheet.8">
              <p:embed/>
            </p:oleObj>
          </a:graphicData>
        </a:graphic>
      </p:graphicFrame>
      <p:graphicFrame>
        <p:nvGraphicFramePr>
          <p:cNvPr id="5125" name="Object 5"/>
          <p:cNvGraphicFramePr>
            <a:graphicFrameLocks noChangeAspect="1"/>
          </p:cNvGraphicFramePr>
          <p:nvPr/>
        </p:nvGraphicFramePr>
        <p:xfrm>
          <a:off x="431800" y="736600"/>
          <a:ext cx="3733800" cy="2889250"/>
        </p:xfrm>
        <a:graphic>
          <a:graphicData uri="http://schemas.openxmlformats.org/presentationml/2006/ole">
            <p:oleObj spid="_x0000_s5265" r:id="rId7" imgW="3731075" imgH="2889754" progId="Excel.Sheet.8">
              <p:embed/>
            </p:oleObj>
          </a:graphicData>
        </a:graphic>
      </p:graphicFrame>
      <p:sp>
        <p:nvSpPr>
          <p:cNvPr id="5130" name="TextBox 11"/>
          <p:cNvSpPr txBox="1">
            <a:spLocks noChangeArrowheads="1"/>
          </p:cNvSpPr>
          <p:nvPr/>
        </p:nvSpPr>
        <p:spPr bwMode="auto">
          <a:xfrm>
            <a:off x="0" y="6457950"/>
            <a:ext cx="6477000" cy="430213"/>
          </a:xfrm>
          <a:prstGeom prst="rect">
            <a:avLst/>
          </a:prstGeom>
          <a:noFill/>
          <a:ln w="9525">
            <a:noFill/>
            <a:miter lim="800000"/>
            <a:headEnd/>
            <a:tailEnd/>
          </a:ln>
        </p:spPr>
        <p:txBody>
          <a:bodyPr>
            <a:spAutoFit/>
          </a:bodyPr>
          <a:lstStyle/>
          <a:p>
            <a:r>
              <a:rPr lang="en-US" sz="1100" b="1" dirty="0"/>
              <a:t>Data Source: </a:t>
            </a:r>
            <a:r>
              <a:rPr lang="en-US" sz="1100" dirty="0"/>
              <a:t>OAPP, HIV Information Resources System (HIRS) and HIV Epidemiology,  HIV/AIDS Reporting System (HARS), 2006-2008.  *Represents lab data collected through December 31, 2009</a:t>
            </a:r>
            <a:endParaRPr lang="en-US" sz="11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531" name="Text Box 22"/>
          <p:cNvSpPr txBox="1">
            <a:spLocks noChangeArrowheads="1"/>
          </p:cNvSpPr>
          <p:nvPr/>
        </p:nvSpPr>
        <p:spPr bwMode="auto">
          <a:xfrm>
            <a:off x="2743200" y="6488113"/>
            <a:ext cx="6172200" cy="369887"/>
          </a:xfrm>
          <a:prstGeom prst="rect">
            <a:avLst/>
          </a:prstGeom>
          <a:noFill/>
          <a:ln w="9525">
            <a:noFill/>
            <a:miter lim="800000"/>
            <a:headEnd/>
            <a:tailEnd/>
          </a:ln>
        </p:spPr>
        <p:txBody>
          <a:bodyPr>
            <a:spAutoFit/>
          </a:bodyPr>
          <a:lstStyle/>
          <a:p>
            <a:pPr marL="228600" indent="-228600"/>
            <a:r>
              <a:rPr lang="en-US" sz="900">
                <a:solidFill>
                  <a:srgbClr val="FFFFFF"/>
                </a:solidFill>
                <a:latin typeface="Arial"/>
                <a:ea typeface="ＭＳ Ｐゴシック" charset="-128"/>
                <a:cs typeface="Arial" charset="0"/>
              </a:rPr>
              <a:t>1Newly-diagnosed individuals tested at OAPP-funded sites, identified in HIV surveillance data  2Matched cases in surveillance data not having a CD4 or viral load laboratory record</a:t>
            </a:r>
          </a:p>
        </p:txBody>
      </p:sp>
      <p:pic>
        <p:nvPicPr>
          <p:cNvPr id="22532"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sp>
        <p:nvSpPr>
          <p:cNvPr id="22533" name="Rectangle 6"/>
          <p:cNvSpPr>
            <a:spLocks noChangeArrowheads="1"/>
          </p:cNvSpPr>
          <p:nvPr/>
        </p:nvSpPr>
        <p:spPr bwMode="auto">
          <a:xfrm>
            <a:off x="152400" y="152400"/>
            <a:ext cx="8839200" cy="685800"/>
          </a:xfrm>
          <a:prstGeom prst="rect">
            <a:avLst/>
          </a:prstGeom>
          <a:noFill/>
          <a:ln w="9525">
            <a:noFill/>
            <a:miter lim="800000"/>
            <a:headEnd/>
            <a:tailEnd/>
          </a:ln>
        </p:spPr>
        <p:txBody>
          <a:bodyPr anchor="ctr"/>
          <a:lstStyle/>
          <a:p>
            <a:pPr algn="ctr"/>
            <a:r>
              <a:rPr lang="en-US" sz="2400">
                <a:solidFill>
                  <a:srgbClr val="FFFF00"/>
                </a:solidFill>
                <a:latin typeface="Arial"/>
                <a:ea typeface="ＭＳ Ｐゴシック" charset="-128"/>
                <a:cs typeface="Arial" charset="0"/>
              </a:rPr>
              <a:t>HIV-positive Individuals</a:t>
            </a:r>
            <a:r>
              <a:rPr lang="en-US" sz="2400" baseline="30000">
                <a:solidFill>
                  <a:srgbClr val="FFFF00"/>
                </a:solidFill>
                <a:latin typeface="Arial"/>
                <a:ea typeface="ＭＳ Ｐゴシック" charset="-128"/>
                <a:cs typeface="Arial" charset="0"/>
              </a:rPr>
              <a:t>1</a:t>
            </a:r>
            <a:r>
              <a:rPr lang="en-US" sz="2400">
                <a:solidFill>
                  <a:srgbClr val="FFFF00"/>
                </a:solidFill>
                <a:latin typeface="Arial"/>
                <a:ea typeface="ＭＳ Ｐゴシック" charset="-128"/>
                <a:cs typeface="Arial" charset="0"/>
              </a:rPr>
              <a:t> Linked to Care</a:t>
            </a:r>
            <a:r>
              <a:rPr lang="en-US" sz="2400" baseline="30000">
                <a:solidFill>
                  <a:srgbClr val="FFFF00"/>
                </a:solidFill>
                <a:latin typeface="Arial"/>
                <a:ea typeface="ＭＳ Ｐゴシック" charset="-128"/>
                <a:cs typeface="Arial" charset="0"/>
              </a:rPr>
              <a:t>2</a:t>
            </a:r>
            <a:r>
              <a:rPr lang="en-US" sz="2400">
                <a:solidFill>
                  <a:srgbClr val="FFFF00"/>
                </a:solidFill>
                <a:latin typeface="Arial"/>
                <a:ea typeface="ＭＳ Ｐゴシック" charset="-128"/>
                <a:cs typeface="Arial" charset="0"/>
              </a:rPr>
              <a:t>, 2006-08 by Zip Code</a:t>
            </a:r>
          </a:p>
        </p:txBody>
      </p:sp>
      <p:sp>
        <p:nvSpPr>
          <p:cNvPr id="22534" name="TextBox 22"/>
          <p:cNvSpPr txBox="1">
            <a:spLocks noChangeArrowheads="1"/>
          </p:cNvSpPr>
          <p:nvPr/>
        </p:nvSpPr>
        <p:spPr bwMode="auto">
          <a:xfrm>
            <a:off x="304800" y="6553200"/>
            <a:ext cx="2438400" cy="228600"/>
          </a:xfrm>
          <a:prstGeom prst="rect">
            <a:avLst/>
          </a:prstGeom>
          <a:noFill/>
          <a:ln w="9525">
            <a:noFill/>
            <a:miter lim="800000"/>
            <a:headEnd/>
            <a:tailEnd/>
          </a:ln>
        </p:spPr>
        <p:txBody>
          <a:bodyPr>
            <a:spAutoFit/>
          </a:bodyPr>
          <a:lstStyle/>
          <a:p>
            <a:r>
              <a:rPr lang="en-US" sz="900">
                <a:solidFill>
                  <a:srgbClr val="FFFFFF"/>
                </a:solidFill>
                <a:latin typeface="Arial"/>
                <a:ea typeface="ＭＳ Ｐゴシック" charset="-128"/>
              </a:rPr>
              <a:t>Data Source:  HIV Epidemiology Program, 2010</a:t>
            </a:r>
            <a:endParaRPr lang="en-US">
              <a:solidFill>
                <a:srgbClr val="002060"/>
              </a:solidFill>
              <a:latin typeface="Arial"/>
              <a:ea typeface="ＭＳ Ｐゴシック" charset="-128"/>
            </a:endParaRPr>
          </a:p>
        </p:txBody>
      </p:sp>
      <p:sp>
        <p:nvSpPr>
          <p:cNvPr id="22536" name="Text Box 22"/>
          <p:cNvSpPr txBox="1">
            <a:spLocks noChangeArrowheads="1"/>
          </p:cNvSpPr>
          <p:nvPr/>
        </p:nvSpPr>
        <p:spPr bwMode="auto">
          <a:xfrm>
            <a:off x="228600" y="914400"/>
            <a:ext cx="1676400" cy="1616075"/>
          </a:xfrm>
          <a:prstGeom prst="rect">
            <a:avLst/>
          </a:prstGeom>
          <a:noFill/>
          <a:ln w="9525">
            <a:noFill/>
            <a:miter lim="800000"/>
            <a:headEnd/>
            <a:tailEnd/>
          </a:ln>
        </p:spPr>
        <p:txBody>
          <a:bodyPr>
            <a:spAutoFit/>
          </a:bodyPr>
          <a:lstStyle/>
          <a:p>
            <a:pPr marL="228600" indent="-228600"/>
            <a:r>
              <a:rPr lang="en-US" sz="900" baseline="30000">
                <a:solidFill>
                  <a:srgbClr val="FFFFFF"/>
                </a:solidFill>
                <a:latin typeface="Arial"/>
                <a:ea typeface="ＭＳ Ｐゴシック" charset="-128"/>
                <a:cs typeface="Arial" charset="0"/>
              </a:rPr>
              <a:t>1</a:t>
            </a:r>
            <a:r>
              <a:rPr lang="en-US" sz="900">
                <a:solidFill>
                  <a:srgbClr val="FFFFFF"/>
                </a:solidFill>
                <a:latin typeface="Arial"/>
                <a:ea typeface="ＭＳ Ｐゴシック" charset="-128"/>
                <a:cs typeface="Arial" charset="0"/>
              </a:rPr>
              <a:t>Newly-diagnosed individuals tested at OAPP-funded sites, identified in HIV surveillance data </a:t>
            </a:r>
          </a:p>
          <a:p>
            <a:pPr marL="228600" indent="-228600"/>
            <a:r>
              <a:rPr lang="en-US" sz="900" baseline="30000">
                <a:solidFill>
                  <a:srgbClr val="FFFFFF"/>
                </a:solidFill>
                <a:latin typeface="Arial"/>
                <a:ea typeface="ＭＳ Ｐゴシック" charset="-128"/>
                <a:cs typeface="Arial" charset="0"/>
              </a:rPr>
              <a:t>2</a:t>
            </a:r>
            <a:r>
              <a:rPr lang="en-US" sz="900">
                <a:solidFill>
                  <a:srgbClr val="FFFFFF"/>
                </a:solidFill>
                <a:latin typeface="Arial"/>
                <a:ea typeface="ＭＳ Ｐゴシック" charset="-128"/>
                <a:cs typeface="Arial" charset="0"/>
              </a:rPr>
              <a:t>Matched cases in surveillance data not having a CD4 or viral load laboratory record, zip codes with small numbers not included in analysis</a:t>
            </a:r>
          </a:p>
        </p:txBody>
      </p:sp>
      <p:pic>
        <p:nvPicPr>
          <p:cNvPr id="1026" name="Picture 2"/>
          <p:cNvPicPr>
            <a:picLocks noChangeAspect="1" noChangeArrowheads="1"/>
          </p:cNvPicPr>
          <p:nvPr/>
        </p:nvPicPr>
        <p:blipFill>
          <a:blip r:embed="rId5" cstate="print"/>
          <a:srcRect/>
          <a:stretch>
            <a:fillRect/>
          </a:stretch>
        </p:blipFill>
        <p:spPr bwMode="auto">
          <a:xfrm>
            <a:off x="381000" y="4419600"/>
            <a:ext cx="2219325" cy="14081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l="29508" t="4507" r="1454" b="1474"/>
          <a:stretch>
            <a:fillRect/>
          </a:stretch>
        </p:blipFill>
        <p:spPr bwMode="auto">
          <a:xfrm>
            <a:off x="3276600" y="685800"/>
            <a:ext cx="5666659"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143000"/>
            <a:ext cx="8229600" cy="4525963"/>
          </a:xfrm>
        </p:spPr>
        <p:txBody>
          <a:bodyPr/>
          <a:lstStyle/>
          <a:p>
            <a:r>
              <a:rPr lang="en-US" sz="2800" dirty="0" smtClean="0">
                <a:cs typeface="Arial" charset="0"/>
              </a:rPr>
              <a:t>Characteristics/factors associated with being unlinked to care</a:t>
            </a:r>
            <a:r>
              <a:rPr lang="en-US" sz="2800" baseline="30000" dirty="0" smtClean="0">
                <a:cs typeface="Arial" charset="0"/>
              </a:rPr>
              <a:t>1</a:t>
            </a:r>
            <a:r>
              <a:rPr lang="en-US" sz="2800" dirty="0" smtClean="0">
                <a:cs typeface="Arial" charset="0"/>
              </a:rPr>
              <a:t>:</a:t>
            </a:r>
          </a:p>
          <a:p>
            <a:pPr lvl="1"/>
            <a:r>
              <a:rPr lang="en-US" sz="2400" dirty="0" smtClean="0">
                <a:cs typeface="Arial" charset="0"/>
              </a:rPr>
              <a:t>African American and Latino</a:t>
            </a:r>
          </a:p>
          <a:p>
            <a:pPr lvl="1"/>
            <a:r>
              <a:rPr lang="en-US" sz="2400" dirty="0" smtClean="0">
                <a:cs typeface="Arial" charset="0"/>
              </a:rPr>
              <a:t>Homeless</a:t>
            </a:r>
          </a:p>
          <a:p>
            <a:pPr lvl="1"/>
            <a:r>
              <a:rPr lang="en-US" sz="2400" dirty="0" smtClean="0">
                <a:cs typeface="Arial" charset="0"/>
              </a:rPr>
              <a:t>Transgender</a:t>
            </a:r>
          </a:p>
          <a:p>
            <a:pPr lvl="1"/>
            <a:r>
              <a:rPr lang="en-US" sz="2400" dirty="0" smtClean="0">
                <a:cs typeface="Arial" charset="0"/>
              </a:rPr>
              <a:t>Tested at Mobile Testing Unit (vs. fixed)</a:t>
            </a:r>
          </a:p>
          <a:p>
            <a:r>
              <a:rPr lang="en-US" sz="2800" dirty="0" smtClean="0">
                <a:cs typeface="Arial" charset="0"/>
              </a:rPr>
              <a:t>Only 2/3 of those diagnosed w/ HIV in LAC are linked to care within 1 year of diagnosis</a:t>
            </a:r>
          </a:p>
          <a:p>
            <a:r>
              <a:rPr lang="en-US" sz="2800" dirty="0" smtClean="0">
                <a:cs typeface="Arial" charset="0"/>
              </a:rPr>
              <a:t>Improving linkage to care = strategy to improve individual health outcomes as well as reduce HIV transmission</a:t>
            </a:r>
          </a:p>
          <a:p>
            <a:pPr>
              <a:buFontTx/>
              <a:buNone/>
            </a:pPr>
            <a:endParaRPr lang="en-US" sz="2800" dirty="0" smtClean="0">
              <a:cs typeface="Arial" charset="0"/>
            </a:endParaRPr>
          </a:p>
        </p:txBody>
      </p:sp>
      <p:sp>
        <p:nvSpPr>
          <p:cNvPr id="23555" name="Rectangle 9"/>
          <p:cNvSpPr>
            <a:spLocks noChangeArrowheads="1"/>
          </p:cNvSpPr>
          <p:nvPr/>
        </p:nvSpPr>
        <p:spPr bwMode="auto">
          <a:xfrm>
            <a:off x="381000" y="152400"/>
            <a:ext cx="8763000" cy="685800"/>
          </a:xfrm>
          <a:prstGeom prst="rect">
            <a:avLst/>
          </a:prstGeom>
          <a:noFill/>
          <a:ln w="9525">
            <a:noFill/>
            <a:miter lim="800000"/>
            <a:headEnd/>
            <a:tailEnd/>
          </a:ln>
        </p:spPr>
        <p:txBody>
          <a:bodyPr anchor="ctr"/>
          <a:lstStyle/>
          <a:p>
            <a:r>
              <a:rPr lang="en-US" sz="4000" dirty="0"/>
              <a:t>Summary: Not Linked to Care in LAC</a:t>
            </a:r>
          </a:p>
        </p:txBody>
      </p:sp>
      <p:cxnSp>
        <p:nvCxnSpPr>
          <p:cNvPr id="7" name="Straight Connector 6"/>
          <p:cNvCxnSpPr/>
          <p:nvPr/>
        </p:nvCxnSpPr>
        <p:spPr>
          <a:xfrm>
            <a:off x="457200" y="838200"/>
            <a:ext cx="82296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557" name="TextBox 4"/>
          <p:cNvSpPr txBox="1">
            <a:spLocks noChangeArrowheads="1"/>
          </p:cNvSpPr>
          <p:nvPr/>
        </p:nvSpPr>
        <p:spPr bwMode="auto">
          <a:xfrm>
            <a:off x="0" y="6457950"/>
            <a:ext cx="6477000" cy="430213"/>
          </a:xfrm>
          <a:prstGeom prst="rect">
            <a:avLst/>
          </a:prstGeom>
          <a:noFill/>
          <a:ln w="9525">
            <a:noFill/>
            <a:miter lim="800000"/>
            <a:headEnd/>
            <a:tailEnd/>
          </a:ln>
        </p:spPr>
        <p:txBody>
          <a:bodyPr>
            <a:spAutoFit/>
          </a:bodyPr>
          <a:lstStyle/>
          <a:p>
            <a:r>
              <a:rPr lang="en-US" sz="1100" b="1" dirty="0"/>
              <a:t>Data Source: </a:t>
            </a:r>
            <a:r>
              <a:rPr lang="en-US" sz="1100" dirty="0"/>
              <a:t>OAPP, HIV Information Resources System (HIRS) and HIV Epidemiology,  HIV/AIDS Reporting System (HARS), 2006-2008.  *Represents lab data collected through December 31, 2009</a:t>
            </a:r>
            <a:endParaRPr lang="en-US" sz="11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304800" y="5638800"/>
            <a:ext cx="1828800" cy="396875"/>
          </a:xfrm>
          <a:prstGeom prst="rect">
            <a:avLst/>
          </a:prstGeom>
          <a:noFill/>
          <a:ln w="9525">
            <a:noFill/>
            <a:miter lim="800000"/>
            <a:headEnd/>
            <a:tailEnd/>
          </a:ln>
        </p:spPr>
        <p:txBody>
          <a:bodyPr>
            <a:spAutoFit/>
          </a:bodyPr>
          <a:lstStyle/>
          <a:p>
            <a:r>
              <a:rPr lang="en-US" sz="1000" dirty="0">
                <a:solidFill>
                  <a:schemeClr val="bg1"/>
                </a:solidFill>
              </a:rPr>
              <a:t>Source:  HIRS, Calendar Year 2007</a:t>
            </a:r>
          </a:p>
        </p:txBody>
      </p:sp>
      <p:pic>
        <p:nvPicPr>
          <p:cNvPr id="14341" name="Picture 5"/>
          <p:cNvPicPr>
            <a:picLocks noChangeAspect="1" noChangeArrowheads="1"/>
          </p:cNvPicPr>
          <p:nvPr/>
        </p:nvPicPr>
        <p:blipFill>
          <a:blip r:embed="rId4" cstate="print"/>
          <a:srcRect/>
          <a:stretch>
            <a:fillRect/>
          </a:stretch>
        </p:blipFill>
        <p:spPr bwMode="auto">
          <a:xfrm>
            <a:off x="304800" y="6000750"/>
            <a:ext cx="2143125" cy="857250"/>
          </a:xfrm>
          <a:prstGeom prst="rect">
            <a:avLst/>
          </a:prstGeom>
          <a:noFill/>
          <a:ln w="9525">
            <a:noFill/>
            <a:miter lim="800000"/>
            <a:headEnd/>
            <a:tailEnd/>
          </a:ln>
        </p:spPr>
      </p:pic>
      <p:sp>
        <p:nvSpPr>
          <p:cNvPr id="9" name="Rectangle 3"/>
          <p:cNvSpPr>
            <a:spLocks noChangeArrowheads="1"/>
          </p:cNvSpPr>
          <p:nvPr/>
        </p:nvSpPr>
        <p:spPr bwMode="auto">
          <a:xfrm>
            <a:off x="152400" y="5715000"/>
            <a:ext cx="3975768" cy="215444"/>
          </a:xfrm>
          <a:prstGeom prst="rect">
            <a:avLst/>
          </a:prstGeom>
          <a:noFill/>
          <a:ln w="9525">
            <a:noFill/>
            <a:miter lim="800000"/>
            <a:headEnd/>
            <a:tailEnd/>
          </a:ln>
        </p:spPr>
        <p:txBody>
          <a:bodyPr wrap="none">
            <a:spAutoFit/>
          </a:bodyPr>
          <a:lstStyle/>
          <a:p>
            <a:pPr>
              <a:spcBef>
                <a:spcPct val="50000"/>
              </a:spcBef>
            </a:pPr>
            <a:r>
              <a:rPr lang="en-US" sz="800" dirty="0" smtClean="0"/>
              <a:t>Data Source: </a:t>
            </a:r>
            <a:r>
              <a:rPr lang="en-US" sz="800" dirty="0" err="1" smtClean="0"/>
              <a:t>eHARS</a:t>
            </a:r>
            <a:r>
              <a:rPr lang="en-US" sz="800" dirty="0" smtClean="0"/>
              <a:t>, ADAP, Medicare, and </a:t>
            </a:r>
            <a:r>
              <a:rPr lang="en-US" sz="800" dirty="0" err="1" smtClean="0"/>
              <a:t>MediCal</a:t>
            </a:r>
            <a:r>
              <a:rPr lang="en-US" sz="800" dirty="0" smtClean="0"/>
              <a:t> and </a:t>
            </a:r>
            <a:r>
              <a:rPr lang="en-US" sz="800" dirty="0" err="1" smtClean="0"/>
              <a:t>Casewatch</a:t>
            </a:r>
            <a:r>
              <a:rPr lang="en-US" sz="800" dirty="0" smtClean="0"/>
              <a:t>, Jul09-Jun10</a:t>
            </a:r>
            <a:endParaRPr lang="en-US" sz="800" dirty="0"/>
          </a:p>
        </p:txBody>
      </p:sp>
      <p:pic>
        <p:nvPicPr>
          <p:cNvPr id="76803" name="Picture 3" descr="C:\Documents and Settings\mjanson\Desktop\PLWHA Not in Care and Cluster Area, CY2010.emf"/>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567" t="15948" r="5933" b="13631"/>
          <a:stretch/>
        </p:blipFill>
        <p:spPr bwMode="auto">
          <a:xfrm>
            <a:off x="2438400" y="1"/>
            <a:ext cx="6659791"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7680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6284" y="2057400"/>
            <a:ext cx="3237365"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1390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ChangeArrowheads="1"/>
          </p:cNvSpPr>
          <p:nvPr/>
        </p:nvSpPr>
        <p:spPr bwMode="auto">
          <a:xfrm>
            <a:off x="228600" y="228600"/>
            <a:ext cx="8686800" cy="914400"/>
          </a:xfrm>
          <a:prstGeom prst="rect">
            <a:avLst/>
          </a:prstGeom>
          <a:noFill/>
          <a:ln w="9525">
            <a:noFill/>
            <a:miter lim="800000"/>
            <a:headEnd/>
            <a:tailEnd/>
          </a:ln>
        </p:spPr>
        <p:txBody>
          <a:bodyPr anchor="ctr"/>
          <a:lstStyle/>
          <a:p>
            <a:pPr algn="ctr"/>
            <a:r>
              <a:rPr lang="en-US" sz="3600" dirty="0" smtClean="0"/>
              <a:t>Reasons Not In Care For Those Who Never Enter Care</a:t>
            </a:r>
          </a:p>
        </p:txBody>
      </p:sp>
      <p:sp>
        <p:nvSpPr>
          <p:cNvPr id="9" name="TextBox 8"/>
          <p:cNvSpPr txBox="1"/>
          <p:nvPr/>
        </p:nvSpPr>
        <p:spPr>
          <a:xfrm>
            <a:off x="304800" y="6248400"/>
            <a:ext cx="6172200" cy="276999"/>
          </a:xfrm>
          <a:prstGeom prst="rect">
            <a:avLst/>
          </a:prstGeom>
          <a:noFill/>
        </p:spPr>
        <p:txBody>
          <a:bodyPr wrap="square" rtlCol="0">
            <a:spAutoFit/>
          </a:bodyPr>
          <a:lstStyle/>
          <a:p>
            <a:r>
              <a:rPr lang="en-US" sz="1200" dirty="0" smtClean="0"/>
              <a:t>Data Source: Los Angeles Coordinated HIV Needs Assessment, 2007-2008.</a:t>
            </a:r>
            <a:endParaRPr lang="en-US" sz="1200" dirty="0"/>
          </a:p>
        </p:txBody>
      </p:sp>
      <p:graphicFrame>
        <p:nvGraphicFramePr>
          <p:cNvPr id="5" name="Table 4"/>
          <p:cNvGraphicFramePr>
            <a:graphicFrameLocks noGrp="1"/>
          </p:cNvGraphicFramePr>
          <p:nvPr/>
        </p:nvGraphicFramePr>
        <p:xfrm>
          <a:off x="1066800" y="1676400"/>
          <a:ext cx="6858000" cy="3886200"/>
        </p:xfrm>
        <a:graphic>
          <a:graphicData uri="http://schemas.openxmlformats.org/drawingml/2006/table">
            <a:tbl>
              <a:tblPr firstRow="1" bandRow="1">
                <a:tableStyleId>{5C22544A-7EE6-4342-B048-85BDC9FD1C3A}</a:tableStyleId>
              </a:tblPr>
              <a:tblGrid>
                <a:gridCol w="6858000"/>
              </a:tblGrid>
              <a:tr h="503205">
                <a:tc>
                  <a:txBody>
                    <a:bodyPr/>
                    <a:lstStyle/>
                    <a:p>
                      <a:r>
                        <a:rPr lang="en-US" sz="2400" dirty="0" smtClean="0">
                          <a:solidFill>
                            <a:srgbClr val="000000"/>
                          </a:solidFill>
                        </a:rPr>
                        <a:t>Why They Never Enter</a:t>
                      </a:r>
                      <a:r>
                        <a:rPr lang="en-US" sz="2400" baseline="0" dirty="0" smtClean="0">
                          <a:solidFill>
                            <a:srgbClr val="000000"/>
                          </a:solidFill>
                        </a:rPr>
                        <a:t> Care</a:t>
                      </a:r>
                      <a:endParaRPr lang="en-US" sz="2400" dirty="0">
                        <a:solidFill>
                          <a:srgbClr val="000000"/>
                        </a:solidFill>
                      </a:endParaRPr>
                    </a:p>
                  </a:txBody>
                  <a:tcPr marL="182880" marT="91440">
                    <a:blipFill>
                      <a:blip r:embed="rId3"/>
                      <a:tile tx="0" ty="0" sx="100000" sy="100000" flip="none" algn="tl"/>
                    </a:blipFill>
                  </a:tcPr>
                </a:tc>
              </a:tr>
              <a:tr h="3382995">
                <a:tc>
                  <a:txBody>
                    <a:bodyPr/>
                    <a:lstStyle/>
                    <a:p>
                      <a:r>
                        <a:rPr lang="en-US" sz="2400" dirty="0" smtClean="0">
                          <a:solidFill>
                            <a:srgbClr val="000000"/>
                          </a:solidFill>
                        </a:rPr>
                        <a:t>Unstable housing;</a:t>
                      </a:r>
                    </a:p>
                    <a:p>
                      <a:r>
                        <a:rPr lang="en-US" sz="2400" dirty="0" smtClean="0">
                          <a:solidFill>
                            <a:srgbClr val="000000"/>
                          </a:solidFill>
                        </a:rPr>
                        <a:t>Good</a:t>
                      </a:r>
                      <a:r>
                        <a:rPr lang="en-US" sz="2400" baseline="0" dirty="0" smtClean="0">
                          <a:solidFill>
                            <a:srgbClr val="000000"/>
                          </a:solidFill>
                        </a:rPr>
                        <a:t> </a:t>
                      </a:r>
                      <a:r>
                        <a:rPr lang="en-US" sz="2400" dirty="0" smtClean="0">
                          <a:solidFill>
                            <a:srgbClr val="000000"/>
                          </a:solidFill>
                        </a:rPr>
                        <a:t>health/don’t feel a need to see a doctor;</a:t>
                      </a:r>
                    </a:p>
                    <a:p>
                      <a:r>
                        <a:rPr lang="en-US" sz="2400" dirty="0" smtClean="0">
                          <a:solidFill>
                            <a:srgbClr val="000000"/>
                          </a:solidFill>
                        </a:rPr>
                        <a:t>Unaware of free medical</a:t>
                      </a:r>
                      <a:r>
                        <a:rPr lang="en-US" sz="2400" baseline="0" dirty="0" smtClean="0">
                          <a:solidFill>
                            <a:srgbClr val="000000"/>
                          </a:solidFill>
                        </a:rPr>
                        <a:t> care;</a:t>
                      </a:r>
                      <a:endParaRPr lang="en-US" sz="2400" dirty="0" smtClean="0">
                        <a:solidFill>
                          <a:srgbClr val="000000"/>
                        </a:solidFill>
                      </a:endParaRPr>
                    </a:p>
                    <a:p>
                      <a:r>
                        <a:rPr lang="en-US" sz="2400" baseline="0" dirty="0" smtClean="0">
                          <a:solidFill>
                            <a:srgbClr val="000000"/>
                          </a:solidFill>
                        </a:rPr>
                        <a:t>Not ready to deal with HIV;</a:t>
                      </a:r>
                    </a:p>
                    <a:p>
                      <a:r>
                        <a:rPr lang="en-US" sz="2400" baseline="0" dirty="0" smtClean="0">
                          <a:solidFill>
                            <a:srgbClr val="000000"/>
                          </a:solidFill>
                        </a:rPr>
                        <a:t>Fear of discrimination/stigma</a:t>
                      </a:r>
                    </a:p>
                    <a:p>
                      <a:endParaRPr lang="en-US" sz="2400" baseline="0" dirty="0" smtClean="0">
                        <a:solidFill>
                          <a:srgbClr val="000000"/>
                        </a:solidFill>
                      </a:endParaRPr>
                    </a:p>
                  </a:txBody>
                  <a:tcPr marL="182880" marT="91440">
                    <a:solidFill>
                      <a:schemeClr val="accent4"/>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2707" name="PageNumber"/>
          <p:cNvSpPr>
            <a:spLocks noGrp="1"/>
          </p:cNvSpPr>
          <p:nvPr>
            <p:ph type="sldNum" sz="quarter" idx="12"/>
          </p:nvPr>
        </p:nvSpPr>
        <p:spPr>
          <a:xfrm>
            <a:off x="6831013" y="6392863"/>
            <a:ext cx="2238375" cy="330200"/>
          </a:xfrm>
          <a:noFill/>
        </p:spPr>
        <p:txBody>
          <a:bodyPr/>
          <a:lstStyle/>
          <a:p>
            <a:fld id="{0701E154-217E-C444-8829-4A7C91BF5CCC}" type="slidenum">
              <a:rPr lang="en-US" smtClean="0">
                <a:solidFill>
                  <a:srgbClr val="FFFFFF"/>
                </a:solidFill>
              </a:rPr>
              <a:pPr/>
              <a:t>5</a:t>
            </a:fld>
            <a:endParaRPr lang="en-US" smtClean="0">
              <a:solidFill>
                <a:srgbClr val="FFFFFF"/>
              </a:solidFill>
            </a:endParaRPr>
          </a:p>
        </p:txBody>
      </p:sp>
      <p:grpSp>
        <p:nvGrpSpPr>
          <p:cNvPr id="2" name="LAC"/>
          <p:cNvGrpSpPr>
            <a:grpSpLocks/>
          </p:cNvGrpSpPr>
          <p:nvPr/>
        </p:nvGrpSpPr>
        <p:grpSpPr bwMode="auto">
          <a:xfrm>
            <a:off x="762000" y="-307975"/>
            <a:ext cx="8142288" cy="7165975"/>
            <a:chOff x="762000" y="-308463"/>
            <a:chExt cx="8141678" cy="7166463"/>
          </a:xfrm>
        </p:grpSpPr>
        <p:pic>
          <p:nvPicPr>
            <p:cNvPr id="72729" name="Los Angeles County"/>
            <p:cNvPicPr>
              <a:picLocks noChangeAspect="1" noChangeArrowheads="1"/>
            </p:cNvPicPr>
            <p:nvPr/>
          </p:nvPicPr>
          <p:blipFill>
            <a:blip r:embed="rId4" cstate="print"/>
            <a:srcRect l="16789" r="25645" b="6284"/>
            <a:stretch>
              <a:fillRect/>
            </a:stretch>
          </p:blipFill>
          <p:spPr bwMode="auto">
            <a:xfrm>
              <a:off x="2384912" y="-308463"/>
              <a:ext cx="6518766" cy="7166463"/>
            </a:xfrm>
            <a:prstGeom prst="rect">
              <a:avLst/>
            </a:prstGeom>
            <a:noFill/>
            <a:ln w="9525">
              <a:noFill/>
              <a:miter lim="800000"/>
              <a:headEnd/>
              <a:tailEnd/>
            </a:ln>
          </p:spPr>
        </p:pic>
        <p:sp>
          <p:nvSpPr>
            <p:cNvPr id="72730" name="Los Angeles County text"/>
            <p:cNvSpPr txBox="1">
              <a:spLocks noChangeArrowheads="1"/>
            </p:cNvSpPr>
            <p:nvPr/>
          </p:nvSpPr>
          <p:spPr bwMode="auto">
            <a:xfrm>
              <a:off x="762000" y="1219200"/>
              <a:ext cx="2438400" cy="369332"/>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b="1">
                  <a:solidFill>
                    <a:srgbClr val="FFFFFF"/>
                  </a:solidFill>
                  <a:latin typeface="Arial"/>
                </a:rPr>
                <a:t>Los Angeles County</a:t>
              </a:r>
            </a:p>
          </p:txBody>
        </p:sp>
      </p:grpSp>
      <p:sp>
        <p:nvSpPr>
          <p:cNvPr id="72709" name="Footnote"/>
          <p:cNvSpPr txBox="1">
            <a:spLocks noChangeArrowheads="1"/>
          </p:cNvSpPr>
          <p:nvPr/>
        </p:nvSpPr>
        <p:spPr bwMode="auto">
          <a:xfrm>
            <a:off x="228600" y="5181600"/>
            <a:ext cx="2209800" cy="784225"/>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900">
                <a:solidFill>
                  <a:srgbClr val="FFFFFF"/>
                </a:solidFill>
                <a:latin typeface="Arial"/>
              </a:rPr>
              <a:t>Data Source:  U.S. Census Bureau, Topologically Integrated Geographic Encoding and Referencing system, 2009.   Maps Drawn at 1:750,000 scale.</a:t>
            </a:r>
            <a:endParaRPr lang="en-US">
              <a:solidFill>
                <a:srgbClr val="002060"/>
              </a:solidFill>
              <a:latin typeface="Arial"/>
            </a:endParaRPr>
          </a:p>
        </p:txBody>
      </p:sp>
      <p:grpSp>
        <p:nvGrpSpPr>
          <p:cNvPr id="3" name="Chicago"/>
          <p:cNvGrpSpPr>
            <a:grpSpLocks/>
          </p:cNvGrpSpPr>
          <p:nvPr/>
        </p:nvGrpSpPr>
        <p:grpSpPr bwMode="auto">
          <a:xfrm>
            <a:off x="2746375" y="349250"/>
            <a:ext cx="2590800" cy="3092450"/>
            <a:chOff x="2746140" y="348761"/>
            <a:chExt cx="2590792" cy="3092236"/>
          </a:xfrm>
        </p:grpSpPr>
        <p:pic>
          <p:nvPicPr>
            <p:cNvPr id="72727" name="Chicago"/>
            <p:cNvPicPr>
              <a:picLocks noChangeAspect="1" noChangeArrowheads="1"/>
            </p:cNvPicPr>
            <p:nvPr/>
          </p:nvPicPr>
          <p:blipFill>
            <a:blip r:embed="rId5" cstate="print"/>
            <a:srcRect l="32962" t="24442" r="43030" b="25896"/>
            <a:stretch>
              <a:fillRect/>
            </a:stretch>
          </p:blipFill>
          <p:spPr bwMode="auto">
            <a:xfrm>
              <a:off x="2746140" y="348761"/>
              <a:ext cx="2590792" cy="3092236"/>
            </a:xfrm>
            <a:prstGeom prst="rect">
              <a:avLst/>
            </a:prstGeom>
            <a:noFill/>
            <a:ln w="9525">
              <a:noFill/>
              <a:miter lim="800000"/>
              <a:headEnd/>
              <a:tailEnd/>
            </a:ln>
          </p:spPr>
        </p:pic>
        <p:sp>
          <p:nvSpPr>
            <p:cNvPr id="13" name="Chicago text"/>
            <p:cNvSpPr txBox="1"/>
            <p:nvPr/>
          </p:nvSpPr>
          <p:spPr>
            <a:xfrm>
              <a:off x="3555637" y="1362442"/>
              <a:ext cx="1149525"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Chicago</a:t>
              </a:r>
            </a:p>
          </p:txBody>
        </p:sp>
      </p:grpSp>
      <p:grpSp>
        <p:nvGrpSpPr>
          <p:cNvPr id="4" name="Houston"/>
          <p:cNvGrpSpPr>
            <a:grpSpLocks/>
          </p:cNvGrpSpPr>
          <p:nvPr/>
        </p:nvGrpSpPr>
        <p:grpSpPr bwMode="auto">
          <a:xfrm>
            <a:off x="4464050" y="-142875"/>
            <a:ext cx="4679950" cy="4094163"/>
            <a:chOff x="4463861" y="-143608"/>
            <a:chExt cx="4680139" cy="4095122"/>
          </a:xfrm>
        </p:grpSpPr>
        <p:pic>
          <p:nvPicPr>
            <p:cNvPr id="72725" name="Houston"/>
            <p:cNvPicPr>
              <a:picLocks noChangeAspect="1" noChangeArrowheads="1"/>
            </p:cNvPicPr>
            <p:nvPr/>
          </p:nvPicPr>
          <p:blipFill>
            <a:blip r:embed="rId6" cstate="print"/>
            <a:srcRect l="17473" t="13702" r="39159" b="20526"/>
            <a:stretch>
              <a:fillRect/>
            </a:stretch>
          </p:blipFill>
          <p:spPr bwMode="auto">
            <a:xfrm>
              <a:off x="4463861" y="-143608"/>
              <a:ext cx="4680139" cy="4095122"/>
            </a:xfrm>
            <a:prstGeom prst="rect">
              <a:avLst/>
            </a:prstGeom>
            <a:noFill/>
            <a:ln w="9525">
              <a:noFill/>
              <a:miter lim="800000"/>
              <a:headEnd/>
              <a:tailEnd/>
            </a:ln>
          </p:spPr>
        </p:pic>
        <p:sp>
          <p:nvSpPr>
            <p:cNvPr id="20" name="Houston text"/>
            <p:cNvSpPr txBox="1"/>
            <p:nvPr/>
          </p:nvSpPr>
          <p:spPr>
            <a:xfrm>
              <a:off x="6374709" y="1743442"/>
              <a:ext cx="1176445"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Houston</a:t>
              </a:r>
            </a:p>
          </p:txBody>
        </p:sp>
      </p:grpSp>
      <p:grpSp>
        <p:nvGrpSpPr>
          <p:cNvPr id="5" name="NYC"/>
          <p:cNvGrpSpPr>
            <a:grpSpLocks/>
          </p:cNvGrpSpPr>
          <p:nvPr/>
        </p:nvGrpSpPr>
        <p:grpSpPr bwMode="auto">
          <a:xfrm>
            <a:off x="3998913" y="2101850"/>
            <a:ext cx="3427412" cy="3427413"/>
            <a:chOff x="3999549" y="2102207"/>
            <a:chExt cx="3426531" cy="3426531"/>
          </a:xfrm>
        </p:grpSpPr>
        <p:pic>
          <p:nvPicPr>
            <p:cNvPr id="72723" name="New York City"/>
            <p:cNvPicPr>
              <a:picLocks noChangeAspect="1" noChangeArrowheads="1"/>
            </p:cNvPicPr>
            <p:nvPr/>
          </p:nvPicPr>
          <p:blipFill>
            <a:blip r:embed="rId7" cstate="print"/>
            <a:srcRect l="29089" t="33836" r="39159" b="11130"/>
            <a:stretch>
              <a:fillRect/>
            </a:stretch>
          </p:blipFill>
          <p:spPr bwMode="auto">
            <a:xfrm rot="3084020">
              <a:off x="3999549" y="2102207"/>
              <a:ext cx="3426531" cy="3426531"/>
            </a:xfrm>
            <a:prstGeom prst="rect">
              <a:avLst/>
            </a:prstGeom>
            <a:noFill/>
            <a:ln w="9525">
              <a:noFill/>
              <a:miter lim="800000"/>
              <a:headEnd/>
              <a:tailEnd/>
            </a:ln>
          </p:spPr>
        </p:pic>
        <p:sp>
          <p:nvSpPr>
            <p:cNvPr id="21" name="New York City text"/>
            <p:cNvSpPr txBox="1"/>
            <p:nvPr/>
          </p:nvSpPr>
          <p:spPr>
            <a:xfrm>
              <a:off x="5147890" y="3724642"/>
              <a:ext cx="1800202"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New York City</a:t>
              </a:r>
            </a:p>
          </p:txBody>
        </p:sp>
      </p:grpSp>
      <p:grpSp>
        <p:nvGrpSpPr>
          <p:cNvPr id="6" name="San Francisco"/>
          <p:cNvGrpSpPr>
            <a:grpSpLocks/>
          </p:cNvGrpSpPr>
          <p:nvPr/>
        </p:nvGrpSpPr>
        <p:grpSpPr bwMode="auto">
          <a:xfrm>
            <a:off x="2936875" y="3546475"/>
            <a:ext cx="1849438" cy="1003300"/>
            <a:chOff x="2937488" y="3546231"/>
            <a:chExt cx="1849468" cy="1002887"/>
          </a:xfrm>
        </p:grpSpPr>
        <p:pic>
          <p:nvPicPr>
            <p:cNvPr id="72721" name="San Francisco"/>
            <p:cNvPicPr>
              <a:picLocks noChangeAspect="1" noChangeArrowheads="1"/>
            </p:cNvPicPr>
            <p:nvPr/>
          </p:nvPicPr>
          <p:blipFill>
            <a:blip r:embed="rId8" cstate="print"/>
            <a:srcRect l="46902" t="41890" r="43030" b="42001"/>
            <a:stretch>
              <a:fillRect/>
            </a:stretch>
          </p:blipFill>
          <p:spPr bwMode="auto">
            <a:xfrm>
              <a:off x="3207117" y="3546231"/>
              <a:ext cx="1086461" cy="1002887"/>
            </a:xfrm>
            <a:prstGeom prst="rect">
              <a:avLst/>
            </a:prstGeom>
            <a:noFill/>
            <a:ln w="9525">
              <a:noFill/>
              <a:miter lim="800000"/>
              <a:headEnd/>
              <a:tailEnd/>
            </a:ln>
          </p:spPr>
        </p:pic>
        <p:sp>
          <p:nvSpPr>
            <p:cNvPr id="22" name="San Francisco text"/>
            <p:cNvSpPr txBox="1"/>
            <p:nvPr/>
          </p:nvSpPr>
          <p:spPr>
            <a:xfrm>
              <a:off x="2937488" y="4105642"/>
              <a:ext cx="1849468"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San Francisco</a:t>
              </a:r>
            </a:p>
          </p:txBody>
        </p:sp>
      </p:grpSp>
      <p:grpSp>
        <p:nvGrpSpPr>
          <p:cNvPr id="7" name="Philadelphia"/>
          <p:cNvGrpSpPr>
            <a:grpSpLocks/>
          </p:cNvGrpSpPr>
          <p:nvPr/>
        </p:nvGrpSpPr>
        <p:grpSpPr bwMode="auto">
          <a:xfrm>
            <a:off x="6202363" y="3657600"/>
            <a:ext cx="2473325" cy="2173288"/>
            <a:chOff x="6201799" y="3657600"/>
            <a:chExt cx="2473924" cy="2172922"/>
          </a:xfrm>
        </p:grpSpPr>
        <p:pic>
          <p:nvPicPr>
            <p:cNvPr id="72719" name="Philadelphia"/>
            <p:cNvPicPr>
              <a:picLocks noChangeAspect="1" noChangeArrowheads="1"/>
            </p:cNvPicPr>
            <p:nvPr/>
          </p:nvPicPr>
          <p:blipFill>
            <a:blip r:embed="rId9" cstate="print"/>
            <a:srcRect l="42256" t="35179" r="38383" b="29922"/>
            <a:stretch>
              <a:fillRect/>
            </a:stretch>
          </p:blipFill>
          <p:spPr bwMode="auto">
            <a:xfrm>
              <a:off x="6201799" y="3657600"/>
              <a:ext cx="2089348" cy="2172922"/>
            </a:xfrm>
            <a:prstGeom prst="rect">
              <a:avLst/>
            </a:prstGeom>
            <a:noFill/>
            <a:ln w="9525">
              <a:noFill/>
              <a:miter lim="800000"/>
              <a:headEnd/>
              <a:tailEnd/>
            </a:ln>
          </p:spPr>
        </p:pic>
        <p:sp>
          <p:nvSpPr>
            <p:cNvPr id="23" name="Philadelphia text"/>
            <p:cNvSpPr txBox="1"/>
            <p:nvPr/>
          </p:nvSpPr>
          <p:spPr>
            <a:xfrm>
              <a:off x="7055083" y="4486642"/>
              <a:ext cx="1620640"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Philadelphia</a:t>
              </a:r>
            </a:p>
          </p:txBody>
        </p:sp>
      </p:grpSp>
      <p:grpSp>
        <p:nvGrpSpPr>
          <p:cNvPr id="8" name="DC"/>
          <p:cNvGrpSpPr>
            <a:grpSpLocks/>
          </p:cNvGrpSpPr>
          <p:nvPr/>
        </p:nvGrpSpPr>
        <p:grpSpPr bwMode="auto">
          <a:xfrm>
            <a:off x="3462338" y="4818063"/>
            <a:ext cx="2903537" cy="1671637"/>
            <a:chOff x="3462995" y="4818183"/>
            <a:chExt cx="2902637" cy="1671479"/>
          </a:xfrm>
        </p:grpSpPr>
        <p:pic>
          <p:nvPicPr>
            <p:cNvPr id="72717" name="District of Columbia"/>
            <p:cNvPicPr>
              <a:picLocks noChangeAspect="1" noChangeArrowheads="1"/>
            </p:cNvPicPr>
            <p:nvPr/>
          </p:nvPicPr>
          <p:blipFill>
            <a:blip r:embed="rId10" cstate="print"/>
            <a:srcRect l="51549" t="48602" r="34511" b="24551"/>
            <a:stretch>
              <a:fillRect/>
            </a:stretch>
          </p:blipFill>
          <p:spPr bwMode="auto">
            <a:xfrm>
              <a:off x="4861301" y="4818183"/>
              <a:ext cx="1504331" cy="1671479"/>
            </a:xfrm>
            <a:prstGeom prst="rect">
              <a:avLst/>
            </a:prstGeom>
            <a:noFill/>
            <a:ln w="9525">
              <a:noFill/>
              <a:miter lim="800000"/>
              <a:headEnd/>
              <a:tailEnd/>
            </a:ln>
          </p:spPr>
        </p:pic>
        <p:sp>
          <p:nvSpPr>
            <p:cNvPr id="24" name="District of Columbia text"/>
            <p:cNvSpPr txBox="1"/>
            <p:nvPr/>
          </p:nvSpPr>
          <p:spPr>
            <a:xfrm>
              <a:off x="3462995" y="5165576"/>
              <a:ext cx="2495571" cy="662356"/>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District of Columbia</a:t>
              </a:r>
            </a:p>
            <a:p>
              <a:pPr fontAlgn="auto">
                <a:spcBef>
                  <a:spcPts val="0"/>
                </a:spcBef>
                <a:spcAft>
                  <a:spcPts val="0"/>
                </a:spcAft>
                <a:defRPr/>
              </a:pPr>
              <a:endPar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endParaRPr>
            </a:p>
          </p:txBody>
        </p:sp>
      </p:grpSp>
      <p:pic>
        <p:nvPicPr>
          <p:cNvPr id="72716" name="Picture 54"/>
          <p:cNvPicPr>
            <a:picLocks noChangeAspect="1" noChangeArrowheads="1"/>
          </p:cNvPicPr>
          <p:nvPr/>
        </p:nvPicPr>
        <p:blipFill>
          <a:blip r:embed="rId11" cstate="print"/>
          <a:srcRect/>
          <a:stretch>
            <a:fillRect/>
          </a:stretch>
        </p:blipFill>
        <p:spPr bwMode="auto">
          <a:xfrm>
            <a:off x="381000" y="6000750"/>
            <a:ext cx="21431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ChangeArrowheads="1"/>
          </p:cNvSpPr>
          <p:nvPr/>
        </p:nvSpPr>
        <p:spPr bwMode="auto">
          <a:xfrm>
            <a:off x="0" y="228600"/>
            <a:ext cx="9144000" cy="914400"/>
          </a:xfrm>
          <a:prstGeom prst="rect">
            <a:avLst/>
          </a:prstGeom>
          <a:noFill/>
          <a:ln w="9525">
            <a:noFill/>
            <a:miter lim="800000"/>
            <a:headEnd/>
            <a:tailEnd/>
          </a:ln>
        </p:spPr>
        <p:txBody>
          <a:bodyPr anchor="ctr"/>
          <a:lstStyle/>
          <a:p>
            <a:pPr algn="ctr"/>
            <a:r>
              <a:rPr lang="en-US" sz="3600" dirty="0" smtClean="0"/>
              <a:t>Reasons Not In Care For Those Who </a:t>
            </a:r>
          </a:p>
          <a:p>
            <a:pPr algn="ctr"/>
            <a:r>
              <a:rPr lang="en-US" sz="3600" dirty="0" smtClean="0"/>
              <a:t>Left and Returned to Care</a:t>
            </a:r>
          </a:p>
        </p:txBody>
      </p:sp>
      <p:sp>
        <p:nvSpPr>
          <p:cNvPr id="9" name="TextBox 8"/>
          <p:cNvSpPr txBox="1"/>
          <p:nvPr/>
        </p:nvSpPr>
        <p:spPr>
          <a:xfrm>
            <a:off x="304800" y="6248400"/>
            <a:ext cx="6172200" cy="276999"/>
          </a:xfrm>
          <a:prstGeom prst="rect">
            <a:avLst/>
          </a:prstGeom>
          <a:noFill/>
        </p:spPr>
        <p:txBody>
          <a:bodyPr wrap="square" rtlCol="0">
            <a:spAutoFit/>
          </a:bodyPr>
          <a:lstStyle/>
          <a:p>
            <a:r>
              <a:rPr lang="en-US" sz="1200" dirty="0" smtClean="0"/>
              <a:t>Data Source: Los Angeles Coordinated HIV Needs Assessment, 2007-2008.</a:t>
            </a:r>
            <a:endParaRPr lang="en-US" sz="1200" dirty="0"/>
          </a:p>
        </p:txBody>
      </p:sp>
      <p:graphicFrame>
        <p:nvGraphicFramePr>
          <p:cNvPr id="5" name="Table 4"/>
          <p:cNvGraphicFramePr>
            <a:graphicFrameLocks noGrp="1"/>
          </p:cNvGraphicFramePr>
          <p:nvPr/>
        </p:nvGraphicFramePr>
        <p:xfrm>
          <a:off x="762000" y="1371600"/>
          <a:ext cx="7543800" cy="4713654"/>
        </p:xfrm>
        <a:graphic>
          <a:graphicData uri="http://schemas.openxmlformats.org/drawingml/2006/table">
            <a:tbl>
              <a:tblPr firstRow="1" bandRow="1">
                <a:tableStyleId>{5C22544A-7EE6-4342-B048-85BDC9FD1C3A}</a:tableStyleId>
              </a:tblPr>
              <a:tblGrid>
                <a:gridCol w="3200400"/>
                <a:gridCol w="4343400"/>
              </a:tblGrid>
              <a:tr h="553134">
                <a:tc>
                  <a:txBody>
                    <a:bodyPr/>
                    <a:lstStyle/>
                    <a:p>
                      <a:r>
                        <a:rPr lang="en-US" sz="2400" dirty="0" smtClean="0">
                          <a:solidFill>
                            <a:srgbClr val="000000"/>
                          </a:solidFill>
                        </a:rPr>
                        <a:t>Why They</a:t>
                      </a:r>
                      <a:r>
                        <a:rPr lang="en-US" sz="2400" baseline="0" dirty="0" smtClean="0">
                          <a:solidFill>
                            <a:srgbClr val="000000"/>
                          </a:solidFill>
                        </a:rPr>
                        <a:t> Left</a:t>
                      </a:r>
                      <a:endParaRPr lang="en-US" sz="2400" dirty="0">
                        <a:solidFill>
                          <a:srgbClr val="000000"/>
                        </a:solidFill>
                      </a:endParaRPr>
                    </a:p>
                  </a:txBody>
                  <a:tcPr marL="182880" marT="91440">
                    <a:blipFill>
                      <a:blip r:embed="rId3"/>
                      <a:tile tx="0" ty="0" sx="100000" sy="100000" flip="none" algn="tl"/>
                    </a:blipFill>
                  </a:tcPr>
                </a:tc>
                <a:tc>
                  <a:txBody>
                    <a:bodyPr/>
                    <a:lstStyle/>
                    <a:p>
                      <a:r>
                        <a:rPr lang="en-US" sz="2400" dirty="0" smtClean="0">
                          <a:solidFill>
                            <a:srgbClr val="000000"/>
                          </a:solidFill>
                        </a:rPr>
                        <a:t>Why They</a:t>
                      </a:r>
                      <a:r>
                        <a:rPr lang="en-US" sz="2400" baseline="0" dirty="0" smtClean="0">
                          <a:solidFill>
                            <a:srgbClr val="000000"/>
                          </a:solidFill>
                        </a:rPr>
                        <a:t> Returned</a:t>
                      </a:r>
                      <a:endParaRPr lang="en-US" sz="2400" dirty="0">
                        <a:solidFill>
                          <a:srgbClr val="000000"/>
                        </a:solidFill>
                      </a:endParaRPr>
                    </a:p>
                  </a:txBody>
                  <a:tcPr marL="182880" marT="91440">
                    <a:blipFill>
                      <a:blip r:embed="rId3"/>
                      <a:tile tx="0" ty="0" sx="100000" sy="100000" flip="none" algn="tl"/>
                    </a:blipFill>
                  </a:tcPr>
                </a:tc>
              </a:tr>
              <a:tr h="3718664">
                <a:tc>
                  <a:txBody>
                    <a:bodyPr/>
                    <a:lstStyle/>
                    <a:p>
                      <a:r>
                        <a:rPr lang="en-US" sz="2400" dirty="0" smtClean="0">
                          <a:solidFill>
                            <a:srgbClr val="000000"/>
                          </a:solidFill>
                        </a:rPr>
                        <a:t>Substance abuse;</a:t>
                      </a:r>
                    </a:p>
                    <a:p>
                      <a:r>
                        <a:rPr lang="en-US" sz="2400" dirty="0" smtClean="0">
                          <a:solidFill>
                            <a:srgbClr val="000000"/>
                          </a:solidFill>
                        </a:rPr>
                        <a:t>Unstable housing;</a:t>
                      </a:r>
                    </a:p>
                    <a:p>
                      <a:r>
                        <a:rPr lang="en-US" sz="2400" dirty="0" smtClean="0">
                          <a:solidFill>
                            <a:srgbClr val="000000"/>
                          </a:solidFill>
                        </a:rPr>
                        <a:t>Good/improved health;</a:t>
                      </a:r>
                    </a:p>
                    <a:p>
                      <a:r>
                        <a:rPr lang="en-US" sz="2400" dirty="0" smtClean="0">
                          <a:solidFill>
                            <a:srgbClr val="000000"/>
                          </a:solidFill>
                        </a:rPr>
                        <a:t>Incarceration.</a:t>
                      </a:r>
                      <a:endParaRPr lang="en-US" sz="2400" dirty="0">
                        <a:solidFill>
                          <a:srgbClr val="000000"/>
                        </a:solidFill>
                      </a:endParaRPr>
                    </a:p>
                  </a:txBody>
                  <a:tcPr marL="182880" marT="91440">
                    <a:solidFill>
                      <a:schemeClr val="accent4"/>
                    </a:solidFill>
                  </a:tcPr>
                </a:tc>
                <a:tc>
                  <a:txBody>
                    <a:bodyPr/>
                    <a:lstStyle/>
                    <a:p>
                      <a:r>
                        <a:rPr lang="en-US" sz="2400" dirty="0" smtClean="0">
                          <a:solidFill>
                            <a:srgbClr val="000000"/>
                          </a:solidFill>
                        </a:rPr>
                        <a:t>Illness;</a:t>
                      </a:r>
                    </a:p>
                    <a:p>
                      <a:r>
                        <a:rPr lang="en-US" sz="2400" dirty="0" smtClean="0">
                          <a:solidFill>
                            <a:srgbClr val="000000"/>
                          </a:solidFill>
                        </a:rPr>
                        <a:t>Substance</a:t>
                      </a:r>
                      <a:r>
                        <a:rPr lang="en-US" sz="2400" baseline="0" dirty="0" smtClean="0">
                          <a:solidFill>
                            <a:srgbClr val="000000"/>
                          </a:solidFill>
                        </a:rPr>
                        <a:t> abuse treatment;</a:t>
                      </a:r>
                    </a:p>
                    <a:p>
                      <a:r>
                        <a:rPr lang="en-US" sz="2400" baseline="0" dirty="0" smtClean="0">
                          <a:solidFill>
                            <a:srgbClr val="000000"/>
                          </a:solidFill>
                        </a:rPr>
                        <a:t>Overcoming depression;</a:t>
                      </a:r>
                    </a:p>
                    <a:p>
                      <a:r>
                        <a:rPr lang="en-US" sz="2400" baseline="0" dirty="0" smtClean="0">
                          <a:solidFill>
                            <a:srgbClr val="000000"/>
                          </a:solidFill>
                        </a:rPr>
                        <a:t>Ready to deal with HIV;</a:t>
                      </a:r>
                    </a:p>
                    <a:p>
                      <a:r>
                        <a:rPr lang="en-US" sz="2400" baseline="0" dirty="0" smtClean="0">
                          <a:solidFill>
                            <a:srgbClr val="000000"/>
                          </a:solidFill>
                        </a:rPr>
                        <a:t>Housing situation stabilized;</a:t>
                      </a:r>
                    </a:p>
                    <a:p>
                      <a:r>
                        <a:rPr lang="en-US" sz="2400" baseline="0" dirty="0" smtClean="0">
                          <a:solidFill>
                            <a:srgbClr val="000000"/>
                          </a:solidFill>
                        </a:rPr>
                        <a:t>Heard about a new doctor or clinic;</a:t>
                      </a:r>
                    </a:p>
                    <a:p>
                      <a:r>
                        <a:rPr lang="en-US" sz="2400" baseline="0" dirty="0" smtClean="0">
                          <a:solidFill>
                            <a:srgbClr val="000000"/>
                          </a:solidFill>
                        </a:rPr>
                        <a:t>Discovered different meds or treatments are available</a:t>
                      </a:r>
                    </a:p>
                    <a:p>
                      <a:r>
                        <a:rPr lang="en-US" sz="2400" baseline="0" dirty="0" smtClean="0">
                          <a:solidFill>
                            <a:srgbClr val="000000"/>
                          </a:solidFill>
                        </a:rPr>
                        <a:t>Encouraged by family and friends.</a:t>
                      </a:r>
                    </a:p>
                  </a:txBody>
                  <a:tcPr marL="182880" marT="91440">
                    <a:solidFill>
                      <a:schemeClr val="accent4"/>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9"/>
          <p:cNvSpPr>
            <a:spLocks noChangeArrowheads="1"/>
          </p:cNvSpPr>
          <p:nvPr/>
        </p:nvSpPr>
        <p:spPr bwMode="auto">
          <a:xfrm>
            <a:off x="0" y="228600"/>
            <a:ext cx="8991600" cy="914400"/>
          </a:xfrm>
          <a:prstGeom prst="rect">
            <a:avLst/>
          </a:prstGeom>
          <a:noFill/>
          <a:ln w="9525">
            <a:noFill/>
            <a:miter lim="800000"/>
            <a:headEnd/>
            <a:tailEnd/>
          </a:ln>
        </p:spPr>
        <p:txBody>
          <a:bodyPr anchor="ctr"/>
          <a:lstStyle/>
          <a:p>
            <a:pPr algn="ctr"/>
            <a:r>
              <a:rPr lang="en-US" sz="4400" dirty="0" smtClean="0"/>
              <a:t>Cost of Care for Persons Living with HIV/AIDS </a:t>
            </a:r>
          </a:p>
        </p:txBody>
      </p:sp>
      <p:sp>
        <p:nvSpPr>
          <p:cNvPr id="9" name="TextBox 8"/>
          <p:cNvSpPr txBox="1"/>
          <p:nvPr/>
        </p:nvSpPr>
        <p:spPr>
          <a:xfrm>
            <a:off x="304800" y="6096000"/>
            <a:ext cx="6172200" cy="276999"/>
          </a:xfrm>
          <a:prstGeom prst="rect">
            <a:avLst/>
          </a:prstGeom>
          <a:noFill/>
        </p:spPr>
        <p:txBody>
          <a:bodyPr wrap="square" rtlCol="0">
            <a:spAutoFit/>
          </a:bodyPr>
          <a:lstStyle/>
          <a:p>
            <a:r>
              <a:rPr lang="en-US" sz="1200" dirty="0" smtClean="0"/>
              <a:t>Data Source: HIV Research Network, 2006.</a:t>
            </a:r>
            <a:endParaRPr lang="en-US" sz="1200" dirty="0"/>
          </a:p>
        </p:txBody>
      </p:sp>
      <p:graphicFrame>
        <p:nvGraphicFramePr>
          <p:cNvPr id="6" name="Content Placeholder 5"/>
          <p:cNvGraphicFramePr>
            <a:graphicFrameLocks noGrp="1"/>
          </p:cNvGraphicFramePr>
          <p:nvPr>
            <p:ph idx="1"/>
          </p:nvPr>
        </p:nvGraphicFramePr>
        <p:xfrm>
          <a:off x="457200" y="1600200"/>
          <a:ext cx="8229600" cy="2140875"/>
        </p:xfrm>
        <a:graphic>
          <a:graphicData uri="http://schemas.openxmlformats.org/drawingml/2006/table">
            <a:tbl>
              <a:tblPr firstRow="1" bandRow="1">
                <a:tableStyleId>{5C22544A-7EE6-4342-B048-85BDC9FD1C3A}</a:tableStyleId>
              </a:tblPr>
              <a:tblGrid>
                <a:gridCol w="1752600"/>
                <a:gridCol w="1539240"/>
                <a:gridCol w="1645920"/>
                <a:gridCol w="1645920"/>
                <a:gridCol w="1645920"/>
              </a:tblGrid>
              <a:tr h="838200">
                <a:tc>
                  <a:txBody>
                    <a:bodyPr/>
                    <a:lstStyle/>
                    <a:p>
                      <a:pPr algn="ctr"/>
                      <a:endParaRPr lang="en-US" sz="2000" b="1" i="0" dirty="0" smtClean="0">
                        <a:solidFill>
                          <a:srgbClr val="FFFF00"/>
                        </a:solidFill>
                      </a:endParaRPr>
                    </a:p>
                    <a:p>
                      <a:pPr algn="ctr"/>
                      <a:r>
                        <a:rPr lang="en-US" sz="2000" b="1" i="0" dirty="0" smtClean="0">
                          <a:solidFill>
                            <a:srgbClr val="FFFF00"/>
                          </a:solidFill>
                        </a:rPr>
                        <a:t>CD4 Count</a:t>
                      </a:r>
                      <a:endParaRPr lang="en-US" sz="2000" b="1" i="0" dirty="0">
                        <a:solidFill>
                          <a:srgbClr val="FFFF00"/>
                        </a:solidFill>
                      </a:endParaRPr>
                    </a:p>
                  </a:txBody>
                  <a:tcPr>
                    <a:blipFill>
                      <a:blip r:embed="rId3"/>
                      <a:tile tx="0" ty="0" sx="100000" sy="100000" flip="none" algn="tl"/>
                    </a:blipFill>
                  </a:tcPr>
                </a:tc>
                <a:tc>
                  <a:txBody>
                    <a:bodyPr/>
                    <a:lstStyle/>
                    <a:p>
                      <a:pPr algn="ctr"/>
                      <a:endParaRPr lang="en-US" sz="2000" b="1" i="0" dirty="0" smtClean="0">
                        <a:solidFill>
                          <a:srgbClr val="FFFF00"/>
                        </a:solidFill>
                      </a:endParaRPr>
                    </a:p>
                    <a:p>
                      <a:pPr algn="ctr"/>
                      <a:r>
                        <a:rPr lang="en-US" sz="2000" b="1" i="0" dirty="0" smtClean="0">
                          <a:solidFill>
                            <a:srgbClr val="FFFF00"/>
                          </a:solidFill>
                        </a:rPr>
                        <a:t>&lt;50</a:t>
                      </a:r>
                      <a:endParaRPr lang="en-US" sz="2000" b="1" i="0" dirty="0">
                        <a:solidFill>
                          <a:srgbClr val="FFFF00"/>
                        </a:solidFill>
                      </a:endParaRPr>
                    </a:p>
                  </a:txBody>
                  <a:tcPr>
                    <a:blipFill>
                      <a:blip r:embed="rId3"/>
                      <a:tile tx="0" ty="0" sx="100000" sy="100000" flip="none" algn="tl"/>
                    </a:blipFill>
                  </a:tcPr>
                </a:tc>
                <a:tc>
                  <a:txBody>
                    <a:bodyPr/>
                    <a:lstStyle/>
                    <a:p>
                      <a:pPr algn="ctr"/>
                      <a:endParaRPr lang="en-US" sz="2000" b="1" i="0" dirty="0" smtClean="0">
                        <a:solidFill>
                          <a:srgbClr val="FFFF00"/>
                        </a:solidFill>
                      </a:endParaRPr>
                    </a:p>
                    <a:p>
                      <a:pPr algn="ctr"/>
                      <a:r>
                        <a:rPr lang="en-US" sz="2000" b="1" i="0" dirty="0" smtClean="0">
                          <a:solidFill>
                            <a:srgbClr val="FFFF00"/>
                          </a:solidFill>
                        </a:rPr>
                        <a:t>51-200</a:t>
                      </a:r>
                      <a:endParaRPr lang="en-US" sz="2000" b="1" i="0" dirty="0">
                        <a:solidFill>
                          <a:srgbClr val="FFFF00"/>
                        </a:solidFill>
                      </a:endParaRPr>
                    </a:p>
                  </a:txBody>
                  <a:tcPr>
                    <a:blipFill>
                      <a:blip r:embed="rId3"/>
                      <a:tile tx="0" ty="0" sx="100000" sy="100000" flip="none" algn="tl"/>
                    </a:blipFill>
                  </a:tcPr>
                </a:tc>
                <a:tc>
                  <a:txBody>
                    <a:bodyPr/>
                    <a:lstStyle/>
                    <a:p>
                      <a:pPr algn="ctr"/>
                      <a:endParaRPr lang="en-US" sz="2000" b="1" i="0" dirty="0" smtClean="0">
                        <a:solidFill>
                          <a:srgbClr val="FFFF00"/>
                        </a:solidFill>
                      </a:endParaRPr>
                    </a:p>
                    <a:p>
                      <a:pPr algn="ctr"/>
                      <a:r>
                        <a:rPr lang="en-US" sz="2000" b="1" i="0" dirty="0" smtClean="0">
                          <a:solidFill>
                            <a:srgbClr val="FFFF00"/>
                          </a:solidFill>
                        </a:rPr>
                        <a:t>201-500</a:t>
                      </a:r>
                      <a:endParaRPr lang="en-US" sz="2000" b="1" i="0" dirty="0">
                        <a:solidFill>
                          <a:srgbClr val="FFFF00"/>
                        </a:solidFill>
                      </a:endParaRPr>
                    </a:p>
                  </a:txBody>
                  <a:tcPr>
                    <a:blipFill>
                      <a:blip r:embed="rId3"/>
                      <a:tile tx="0" ty="0" sx="100000" sy="100000" flip="none" algn="tl"/>
                    </a:blipFill>
                  </a:tcPr>
                </a:tc>
                <a:tc>
                  <a:txBody>
                    <a:bodyPr/>
                    <a:lstStyle/>
                    <a:p>
                      <a:pPr algn="ctr"/>
                      <a:endParaRPr lang="en-US" sz="2000" b="1" i="0" dirty="0" smtClean="0">
                        <a:solidFill>
                          <a:srgbClr val="FFFF00"/>
                        </a:solidFill>
                      </a:endParaRPr>
                    </a:p>
                    <a:p>
                      <a:pPr algn="ctr"/>
                      <a:r>
                        <a:rPr lang="en-US" sz="2000" b="1" i="0" dirty="0" smtClean="0">
                          <a:solidFill>
                            <a:srgbClr val="FFFF00"/>
                          </a:solidFill>
                        </a:rPr>
                        <a:t>&gt;500</a:t>
                      </a:r>
                      <a:endParaRPr lang="en-US" sz="2000" b="1" i="0" dirty="0">
                        <a:solidFill>
                          <a:srgbClr val="FFFF00"/>
                        </a:solidFill>
                      </a:endParaRPr>
                    </a:p>
                  </a:txBody>
                  <a:tcPr>
                    <a:blipFill>
                      <a:blip r:embed="rId3"/>
                      <a:tile tx="0" ty="0" sx="100000" sy="100000" flip="none" algn="tl"/>
                    </a:blipFill>
                  </a:tcPr>
                </a:tc>
              </a:tr>
              <a:tr h="1302675">
                <a:tc>
                  <a:txBody>
                    <a:bodyPr/>
                    <a:lstStyle/>
                    <a:p>
                      <a:pPr algn="ctr"/>
                      <a:endParaRPr lang="en-US" sz="2000" b="1" dirty="0" smtClean="0">
                        <a:solidFill>
                          <a:srgbClr val="FFFF00"/>
                        </a:solidFill>
                      </a:endParaRPr>
                    </a:p>
                    <a:p>
                      <a:pPr algn="ctr"/>
                      <a:r>
                        <a:rPr lang="en-US" sz="2000" b="1" dirty="0" smtClean="0">
                          <a:solidFill>
                            <a:srgbClr val="FFFF00"/>
                          </a:solidFill>
                        </a:rPr>
                        <a:t>Annual </a:t>
                      </a:r>
                    </a:p>
                    <a:p>
                      <a:pPr algn="ctr"/>
                      <a:r>
                        <a:rPr lang="en-US" sz="2000" b="1" dirty="0" smtClean="0">
                          <a:solidFill>
                            <a:srgbClr val="FFFF00"/>
                          </a:solidFill>
                        </a:rPr>
                        <a:t>Cost*</a:t>
                      </a:r>
                      <a:endParaRPr lang="en-US" sz="2000" b="1" dirty="0">
                        <a:solidFill>
                          <a:srgbClr val="FFFF00"/>
                        </a:solidFill>
                      </a:endParaRPr>
                    </a:p>
                  </a:txBody>
                  <a:tcPr>
                    <a:solidFill>
                      <a:schemeClr val="bg2">
                        <a:lumMod val="75000"/>
                      </a:schemeClr>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$60,000</a:t>
                      </a:r>
                      <a:endParaRPr lang="en-US" sz="2000" b="1" dirty="0">
                        <a:solidFill>
                          <a:srgbClr val="FFFF00"/>
                        </a:solidFill>
                      </a:endParaRPr>
                    </a:p>
                  </a:txBody>
                  <a:tcPr>
                    <a:solidFill>
                      <a:schemeClr val="bg2">
                        <a:lumMod val="75000"/>
                      </a:schemeClr>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$30,000</a:t>
                      </a:r>
                      <a:endParaRPr lang="en-US" sz="2000" b="1" dirty="0">
                        <a:solidFill>
                          <a:srgbClr val="FFFF00"/>
                        </a:solidFill>
                      </a:endParaRPr>
                    </a:p>
                  </a:txBody>
                  <a:tcPr>
                    <a:solidFill>
                      <a:schemeClr val="bg2">
                        <a:lumMod val="75000"/>
                      </a:schemeClr>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$23,000</a:t>
                      </a:r>
                      <a:endParaRPr lang="en-US" sz="2000" b="1" dirty="0">
                        <a:solidFill>
                          <a:srgbClr val="FFFF00"/>
                        </a:solidFill>
                      </a:endParaRPr>
                    </a:p>
                  </a:txBody>
                  <a:tcPr>
                    <a:solidFill>
                      <a:schemeClr val="bg2">
                        <a:lumMod val="75000"/>
                      </a:schemeClr>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$20,000</a:t>
                      </a:r>
                      <a:endParaRPr lang="en-US" sz="2000" b="1" dirty="0">
                        <a:solidFill>
                          <a:srgbClr val="FFFF00"/>
                        </a:solidFill>
                      </a:endParaRPr>
                    </a:p>
                  </a:txBody>
                  <a:tcPr>
                    <a:solidFill>
                      <a:schemeClr val="bg2">
                        <a:lumMod val="75000"/>
                      </a:schemeClr>
                    </a:solidFill>
                  </a:tcPr>
                </a:tc>
              </a:tr>
            </a:tbl>
          </a:graphicData>
        </a:graphic>
      </p:graphicFrame>
      <p:sp>
        <p:nvSpPr>
          <p:cNvPr id="7" name="TextBox 6"/>
          <p:cNvSpPr txBox="1"/>
          <p:nvPr/>
        </p:nvSpPr>
        <p:spPr>
          <a:xfrm>
            <a:off x="609601" y="4572000"/>
            <a:ext cx="8077200" cy="646331"/>
          </a:xfrm>
          <a:prstGeom prst="rect">
            <a:avLst/>
          </a:prstGeom>
          <a:noFill/>
        </p:spPr>
        <p:txBody>
          <a:bodyPr wrap="square" rtlCol="0">
            <a:spAutoFit/>
          </a:bodyPr>
          <a:lstStyle/>
          <a:p>
            <a:r>
              <a:rPr lang="en-US" dirty="0" smtClean="0">
                <a:solidFill>
                  <a:srgbClr val="FFFF00"/>
                </a:solidFill>
              </a:rPr>
              <a:t>*Annual Cost of Care includes inpatient care, HIV medications, clinical visits, some ancillary services (home care)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715963"/>
          </a:xfrm>
          <a:prstGeom prst="rect">
            <a:avLst/>
          </a:prstGeom>
          <a:noFill/>
          <a:ln w="9525">
            <a:noFill/>
            <a:miter lim="800000"/>
            <a:headEnd/>
            <a:tailEnd/>
          </a:ln>
        </p:spPr>
        <p:txBody>
          <a:bodyPr anchor="ctr"/>
          <a:lstStyle/>
          <a:p>
            <a:pPr eaLnBrk="0" hangingPunct="0">
              <a:defRPr/>
            </a:pPr>
            <a:endParaRPr lang="en-US" sz="4400" kern="0" dirty="0">
              <a:solidFill>
                <a:srgbClr val="FFC000"/>
              </a:solidFill>
              <a:latin typeface="+mj-lt"/>
              <a:ea typeface="+mj-ea"/>
              <a:cs typeface="+mj-cs"/>
            </a:endParaRPr>
          </a:p>
        </p:txBody>
      </p:sp>
      <p:cxnSp>
        <p:nvCxnSpPr>
          <p:cNvPr id="3" name="Straight Connector 2"/>
          <p:cNvCxnSpPr/>
          <p:nvPr/>
        </p:nvCxnSpPr>
        <p:spPr>
          <a:xfrm>
            <a:off x="457200" y="684213"/>
            <a:ext cx="8382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036" name="Rectangle 3"/>
          <p:cNvSpPr txBox="1">
            <a:spLocks noChangeArrowheads="1"/>
          </p:cNvSpPr>
          <p:nvPr/>
        </p:nvSpPr>
        <p:spPr bwMode="auto">
          <a:xfrm>
            <a:off x="457200" y="838200"/>
            <a:ext cx="8229600" cy="4525963"/>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r>
              <a:rPr lang="en-US" sz="2800" dirty="0"/>
              <a:t>TLC+ is a holistic approach to HIV prevention, medical care, and supportive services that aims to…</a:t>
            </a:r>
          </a:p>
          <a:p>
            <a:pPr marL="342900" indent="-342900" eaLnBrk="0" hangingPunct="0">
              <a:spcBef>
                <a:spcPct val="20000"/>
              </a:spcBef>
            </a:pPr>
            <a:r>
              <a:rPr lang="en-US" sz="2800" dirty="0"/>
              <a:t>	</a:t>
            </a:r>
          </a:p>
          <a:p>
            <a:pPr marL="342900" indent="-342900" eaLnBrk="0" hangingPunct="0">
              <a:spcBef>
                <a:spcPct val="20000"/>
              </a:spcBef>
            </a:pPr>
            <a:r>
              <a:rPr lang="en-US" sz="2800" dirty="0"/>
              <a:t>	</a:t>
            </a:r>
          </a:p>
        </p:txBody>
      </p:sp>
      <p:sp>
        <p:nvSpPr>
          <p:cNvPr id="7" name="Title 1"/>
          <p:cNvSpPr txBox="1">
            <a:spLocks/>
          </p:cNvSpPr>
          <p:nvPr/>
        </p:nvSpPr>
        <p:spPr bwMode="auto">
          <a:xfrm>
            <a:off x="304800" y="0"/>
            <a:ext cx="8763000" cy="715963"/>
          </a:xfrm>
          <a:prstGeom prst="rect">
            <a:avLst/>
          </a:prstGeom>
          <a:noFill/>
          <a:ln w="9525">
            <a:noFill/>
            <a:miter lim="800000"/>
            <a:headEnd/>
            <a:tailEnd/>
          </a:ln>
        </p:spPr>
        <p:txBody>
          <a:bodyPr anchor="ctr"/>
          <a:lstStyle/>
          <a:p>
            <a:pPr eaLnBrk="0" hangingPunct="0">
              <a:defRPr/>
            </a:pPr>
            <a:r>
              <a:rPr lang="en-US" sz="3700" kern="0" dirty="0">
                <a:latin typeface="+mj-lt"/>
                <a:ea typeface="+mj-ea"/>
                <a:cs typeface="+mj-cs"/>
              </a:rPr>
              <a:t>Testing and Linkage to Care Plus (TLC+)</a:t>
            </a:r>
          </a:p>
        </p:txBody>
      </p:sp>
      <p:grpSp>
        <p:nvGrpSpPr>
          <p:cNvPr id="4" name="Group 16"/>
          <p:cNvGrpSpPr>
            <a:grpSpLocks/>
          </p:cNvGrpSpPr>
          <p:nvPr/>
        </p:nvGrpSpPr>
        <p:grpSpPr bwMode="auto">
          <a:xfrm>
            <a:off x="381000" y="2286000"/>
            <a:ext cx="8610600" cy="3429000"/>
            <a:chOff x="685800" y="2286000"/>
            <a:chExt cx="8610600" cy="3429000"/>
          </a:xfrm>
        </p:grpSpPr>
        <p:sp>
          <p:nvSpPr>
            <p:cNvPr id="10" name="Oval 9"/>
            <p:cNvSpPr/>
            <p:nvPr/>
          </p:nvSpPr>
          <p:spPr>
            <a:xfrm>
              <a:off x="685800" y="2895600"/>
              <a:ext cx="2971800" cy="2819400"/>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Increase proportion of HIV+ individuals aware of their status</a:t>
              </a:r>
            </a:p>
          </p:txBody>
        </p:sp>
        <p:sp>
          <p:nvSpPr>
            <p:cNvPr id="11" name="TextBox 10"/>
            <p:cNvSpPr txBox="1"/>
            <p:nvPr/>
          </p:nvSpPr>
          <p:spPr>
            <a:xfrm>
              <a:off x="1371600" y="2286000"/>
              <a:ext cx="2362200" cy="646113"/>
            </a:xfrm>
            <a:prstGeom prst="rect">
              <a:avLst/>
            </a:prstGeom>
            <a:noFill/>
          </p:spPr>
          <p:txBody>
            <a:bodyPr>
              <a:spAutoFit/>
            </a:bodyPr>
            <a:lstStyle/>
            <a:p>
              <a:pPr>
                <a:defRPr/>
              </a:pPr>
              <a:r>
                <a:rPr lang="en-US" sz="3600" b="1" kern="0" dirty="0">
                  <a:solidFill>
                    <a:srgbClr val="FF0000"/>
                  </a:solidFill>
                  <a:ea typeface="ＭＳ Ｐゴシック" pitchFamily="34" charset="-128"/>
                  <a:cs typeface="+mn-cs"/>
                </a:rPr>
                <a:t>T</a:t>
              </a:r>
              <a:r>
                <a:rPr lang="en-US" sz="2800" kern="0" dirty="0">
                  <a:ea typeface="ＭＳ Ｐゴシック" pitchFamily="34" charset="-128"/>
                  <a:cs typeface="+mn-cs"/>
                </a:rPr>
                <a:t>esting</a:t>
              </a:r>
              <a:endParaRPr lang="en-US" sz="2800" dirty="0">
                <a:ea typeface="ＭＳ Ｐゴシック" pitchFamily="34" charset="-128"/>
                <a:cs typeface="+mn-cs"/>
              </a:endParaRPr>
            </a:p>
          </p:txBody>
        </p:sp>
        <p:sp>
          <p:nvSpPr>
            <p:cNvPr id="12" name="Oval 11"/>
            <p:cNvSpPr/>
            <p:nvPr/>
          </p:nvSpPr>
          <p:spPr>
            <a:xfrm>
              <a:off x="3276600" y="2895600"/>
              <a:ext cx="2971800" cy="28194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Immediate linkage to HIV care and social services/re-engagement of those fallen out of care</a:t>
              </a:r>
            </a:p>
          </p:txBody>
        </p:sp>
        <p:sp>
          <p:nvSpPr>
            <p:cNvPr id="13" name="TextBox 12"/>
            <p:cNvSpPr txBox="1"/>
            <p:nvPr/>
          </p:nvSpPr>
          <p:spPr>
            <a:xfrm>
              <a:off x="3352800" y="2286000"/>
              <a:ext cx="2895600" cy="646113"/>
            </a:xfrm>
            <a:prstGeom prst="rect">
              <a:avLst/>
            </a:prstGeom>
            <a:noFill/>
          </p:spPr>
          <p:txBody>
            <a:bodyPr>
              <a:spAutoFit/>
            </a:bodyPr>
            <a:lstStyle/>
            <a:p>
              <a:pPr>
                <a:defRPr/>
              </a:pPr>
              <a:r>
                <a:rPr lang="en-US" sz="3600" b="1" kern="0" dirty="0">
                  <a:solidFill>
                    <a:srgbClr val="FF0000"/>
                  </a:solidFill>
                  <a:ea typeface="ＭＳ Ｐゴシック" pitchFamily="34" charset="-128"/>
                  <a:cs typeface="+mn-cs"/>
                </a:rPr>
                <a:t>L</a:t>
              </a:r>
              <a:r>
                <a:rPr lang="en-US" sz="2800" kern="0" dirty="0">
                  <a:ea typeface="ＭＳ Ｐゴシック" pitchFamily="34" charset="-128"/>
                  <a:cs typeface="+mn-cs"/>
                </a:rPr>
                <a:t>inkage</a:t>
              </a:r>
              <a:r>
                <a:rPr lang="en-US" sz="2600" kern="0" dirty="0">
                  <a:ea typeface="ＭＳ Ｐゴシック" pitchFamily="34" charset="-128"/>
                  <a:cs typeface="+mn-cs"/>
                </a:rPr>
                <a:t> </a:t>
              </a:r>
              <a:r>
                <a:rPr lang="en-US" sz="2800" kern="0" dirty="0">
                  <a:ea typeface="ＭＳ Ｐゴシック" pitchFamily="34" charset="-128"/>
                  <a:cs typeface="+mn-cs"/>
                </a:rPr>
                <a:t>to</a:t>
              </a:r>
              <a:r>
                <a:rPr lang="en-US" sz="2600" kern="0" dirty="0">
                  <a:ea typeface="ＭＳ Ｐゴシック" pitchFamily="34" charset="-128"/>
                  <a:cs typeface="+mn-cs"/>
                </a:rPr>
                <a:t> </a:t>
              </a:r>
              <a:r>
                <a:rPr lang="en-US" sz="3600" b="1" kern="0" dirty="0">
                  <a:solidFill>
                    <a:srgbClr val="FF0000"/>
                  </a:solidFill>
                  <a:ea typeface="ＭＳ Ｐゴシック" pitchFamily="34" charset="-128"/>
                  <a:cs typeface="+mn-cs"/>
                </a:rPr>
                <a:t>C</a:t>
              </a:r>
              <a:r>
                <a:rPr lang="en-US" sz="2800" kern="0" dirty="0">
                  <a:ea typeface="ＭＳ Ｐゴシック" pitchFamily="34" charset="-128"/>
                  <a:cs typeface="+mn-cs"/>
                </a:rPr>
                <a:t>are</a:t>
              </a:r>
              <a:endParaRPr lang="en-US" sz="2800" dirty="0">
                <a:ea typeface="ＭＳ Ｐゴシック" pitchFamily="34" charset="-128"/>
                <a:cs typeface="+mn-cs"/>
              </a:endParaRPr>
            </a:p>
          </p:txBody>
        </p:sp>
        <p:sp>
          <p:nvSpPr>
            <p:cNvPr id="44045" name="TextBox 13"/>
            <p:cNvSpPr txBox="1">
              <a:spLocks noChangeArrowheads="1"/>
            </p:cNvSpPr>
            <p:nvPr/>
          </p:nvSpPr>
          <p:spPr bwMode="auto">
            <a:xfrm>
              <a:off x="6400800" y="2286000"/>
              <a:ext cx="2895600" cy="646113"/>
            </a:xfrm>
            <a:prstGeom prst="rect">
              <a:avLst/>
            </a:prstGeom>
            <a:noFill/>
            <a:ln w="9525">
              <a:noFill/>
              <a:miter lim="800000"/>
              <a:headEnd/>
              <a:tailEnd/>
            </a:ln>
          </p:spPr>
          <p:txBody>
            <a:bodyPr>
              <a:prstTxWarp prst="textNoShape">
                <a:avLst/>
              </a:prstTxWarp>
              <a:spAutoFit/>
            </a:bodyPr>
            <a:lstStyle/>
            <a:p>
              <a:r>
                <a:rPr lang="en-US" sz="3600" b="1" dirty="0">
                  <a:solidFill>
                    <a:srgbClr val="FF0000"/>
                  </a:solidFill>
                </a:rPr>
                <a:t>+</a:t>
              </a:r>
              <a:r>
                <a:rPr lang="en-US" sz="3600" dirty="0">
                  <a:solidFill>
                    <a:srgbClr val="FF0000"/>
                  </a:solidFill>
                </a:rPr>
                <a:t> </a:t>
              </a:r>
              <a:r>
                <a:rPr lang="en-US" sz="2800" dirty="0"/>
                <a:t>Treatment</a:t>
              </a:r>
              <a:r>
                <a:rPr lang="en-US" sz="3600" dirty="0">
                  <a:solidFill>
                    <a:srgbClr val="FF0000"/>
                  </a:solidFill>
                </a:rPr>
                <a:t> </a:t>
              </a:r>
              <a:endParaRPr lang="en-US" sz="2600" dirty="0"/>
            </a:p>
          </p:txBody>
        </p:sp>
        <p:sp>
          <p:nvSpPr>
            <p:cNvPr id="16" name="Oval 15"/>
            <p:cNvSpPr/>
            <p:nvPr/>
          </p:nvSpPr>
          <p:spPr>
            <a:xfrm>
              <a:off x="6019800" y="2895600"/>
              <a:ext cx="2971800" cy="2819400"/>
            </a:xfrm>
            <a:prstGeom prst="ellipse">
              <a:avLst/>
            </a:prstGeom>
            <a:solidFill>
              <a:srgbClr val="DB454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Improve retention in care, access to antiretroviral therapy, and treatment adherence</a:t>
              </a:r>
            </a:p>
          </p:txBody>
        </p:sp>
      </p:grpSp>
      <p:sp>
        <p:nvSpPr>
          <p:cNvPr id="44039" name="TextBox 4"/>
          <p:cNvSpPr txBox="1">
            <a:spLocks noChangeArrowheads="1"/>
          </p:cNvSpPr>
          <p:nvPr/>
        </p:nvSpPr>
        <p:spPr bwMode="auto">
          <a:xfrm>
            <a:off x="76200" y="6324600"/>
            <a:ext cx="7543800" cy="738188"/>
          </a:xfrm>
          <a:prstGeom prst="rect">
            <a:avLst/>
          </a:prstGeom>
          <a:noFill/>
          <a:ln w="9525">
            <a:noFill/>
            <a:miter lim="800000"/>
            <a:headEnd/>
            <a:tailEnd/>
          </a:ln>
        </p:spPr>
        <p:txBody>
          <a:bodyPr>
            <a:prstTxWarp prst="textNoShape">
              <a:avLst/>
            </a:prstTxWarp>
            <a:spAutoFit/>
          </a:bodyPr>
          <a:lstStyle/>
          <a:p>
            <a:r>
              <a:rPr lang="en-US" sz="1400" b="1" dirty="0"/>
              <a:t>Source: </a:t>
            </a:r>
            <a:r>
              <a:rPr lang="en-US" sz="1400" dirty="0"/>
              <a:t>The Report of a U.S. Think Tank on HIV Treatment as Prevention - February, 2010</a:t>
            </a:r>
          </a:p>
          <a:p>
            <a:r>
              <a:rPr lang="en-US" sz="1400" u="sng" dirty="0">
                <a:hlinkClick r:id="rId3"/>
              </a:rPr>
              <a:t>http://www.projectinform.org/testandtreat/index.shtml</a:t>
            </a:r>
            <a:endParaRPr lang="en-US" sz="1400" dirty="0"/>
          </a:p>
          <a:p>
            <a:endParaRPr lang="en-US" sz="1400" dirty="0">
              <a:solidFill>
                <a:schemeClr val="bg1"/>
              </a:solidFill>
            </a:endParaRPr>
          </a:p>
        </p:txBody>
      </p:sp>
      <p:sp>
        <p:nvSpPr>
          <p:cNvPr id="44040" name="Slide Number Placeholder 14"/>
          <p:cNvSpPr>
            <a:spLocks noGrp="1"/>
          </p:cNvSpPr>
          <p:nvPr>
            <p:ph type="sldNum" sz="quarter" idx="12"/>
          </p:nvPr>
        </p:nvSpPr>
        <p:spPr>
          <a:noFill/>
        </p:spPr>
        <p:txBody>
          <a:bodyPr/>
          <a:lstStyle/>
          <a:p>
            <a:fld id="{89BDD9EF-517C-DD4A-80BB-88382DDABF4F}" type="slidenum">
              <a:rPr lang="en-US"/>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0"/>
            <a:ext cx="8229600" cy="1143000"/>
          </a:xfrm>
        </p:spPr>
        <p:txBody>
          <a:bodyPr/>
          <a:lstStyle/>
          <a:p>
            <a:r>
              <a:rPr lang="en-US" dirty="0" smtClean="0">
                <a:latin typeface="Arial" charset="0"/>
                <a:cs typeface="Arial" charset="0"/>
              </a:rPr>
              <a:t>Elements of TLC+</a:t>
            </a:r>
          </a:p>
        </p:txBody>
      </p:sp>
      <p:sp>
        <p:nvSpPr>
          <p:cNvPr id="97283" name="Content Placeholder 2"/>
          <p:cNvSpPr>
            <a:spLocks noGrp="1"/>
          </p:cNvSpPr>
          <p:nvPr>
            <p:ph idx="1"/>
          </p:nvPr>
        </p:nvSpPr>
        <p:spPr>
          <a:xfrm>
            <a:off x="228600" y="1219200"/>
            <a:ext cx="8458200" cy="5181600"/>
          </a:xfrm>
        </p:spPr>
        <p:txBody>
          <a:bodyPr/>
          <a:lstStyle/>
          <a:p>
            <a:r>
              <a:rPr lang="en-US" dirty="0" smtClean="0">
                <a:latin typeface="Arial" charset="0"/>
                <a:cs typeface="Arial" charset="0"/>
              </a:rPr>
              <a:t>Assuring HIV+ individuals know their status</a:t>
            </a:r>
          </a:p>
          <a:p>
            <a:r>
              <a:rPr lang="en-US" dirty="0" smtClean="0">
                <a:latin typeface="Arial" charset="0"/>
                <a:cs typeface="Arial" charset="0"/>
              </a:rPr>
              <a:t>Effective and timely linkage to care for newly identified HIV+ individuals</a:t>
            </a:r>
          </a:p>
          <a:p>
            <a:r>
              <a:rPr lang="en-US" dirty="0" smtClean="0">
                <a:latin typeface="Arial" charset="0"/>
                <a:cs typeface="Arial" charset="0"/>
              </a:rPr>
              <a:t>Re-engage individuals who have been lost to the system of care</a:t>
            </a:r>
          </a:p>
          <a:p>
            <a:r>
              <a:rPr lang="en-US" dirty="0" smtClean="0">
                <a:latin typeface="Arial" charset="0"/>
                <a:cs typeface="Arial" charset="0"/>
              </a:rPr>
              <a:t>Evaluation of eligibility for ART</a:t>
            </a:r>
          </a:p>
          <a:p>
            <a:r>
              <a:rPr lang="en-US" dirty="0" smtClean="0">
                <a:latin typeface="Arial" charset="0"/>
                <a:cs typeface="Arial" charset="0"/>
              </a:rPr>
              <a:t>Effective efforts to support retention in care and ART adherence</a:t>
            </a:r>
          </a:p>
          <a:p>
            <a:r>
              <a:rPr lang="en-US" b="1" i="1" dirty="0" smtClean="0">
                <a:solidFill>
                  <a:srgbClr val="FF0000"/>
                </a:solidFill>
                <a:latin typeface="Arial" charset="0"/>
                <a:cs typeface="Arial" charset="0"/>
              </a:rPr>
              <a:t>Reduce HIV Transmission</a:t>
            </a:r>
          </a:p>
          <a:p>
            <a:endParaRPr lang="en-US"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AAF323D6-576C-4A87-9C3A-CB5FB99839B4}" type="slidenum">
              <a:rPr lang="en-US"/>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dirty="0" smtClean="0">
                <a:solidFill>
                  <a:srgbClr val="FF0000"/>
                </a:solidFill>
              </a:rPr>
              <a:t>A MOMENT OF SILENCE TO COMMEMORATE</a:t>
            </a:r>
          </a:p>
          <a:p>
            <a:pPr algn="ctr">
              <a:buNone/>
            </a:pPr>
            <a:r>
              <a:rPr lang="en-US" sz="4400" dirty="0" smtClean="0">
                <a:solidFill>
                  <a:srgbClr val="FF0000"/>
                </a:solidFill>
              </a:rPr>
              <a:t>WORLD AIDS DAY 2011</a:t>
            </a:r>
            <a:endParaRPr lang="en-US" sz="4400"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sz="4400" dirty="0" smtClean="0">
              <a:solidFill>
                <a:srgbClr val="FF0000"/>
              </a:solidFill>
            </a:endParaRPr>
          </a:p>
          <a:p>
            <a:pPr algn="ctr">
              <a:buNone/>
            </a:pPr>
            <a:r>
              <a:rPr lang="en-US" sz="9600" dirty="0" smtClean="0">
                <a:solidFill>
                  <a:srgbClr val="FF0000"/>
                </a:solidFill>
              </a:rPr>
              <a:t>BREAK</a:t>
            </a:r>
            <a:endParaRPr lang="en-US" sz="96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3200"/>
            <a:ext cx="8229600" cy="3382963"/>
          </a:xfrm>
        </p:spPr>
        <p:txBody>
          <a:bodyPr/>
          <a:lstStyle/>
          <a:p>
            <a:pPr algn="ctr">
              <a:buNone/>
            </a:pPr>
            <a:r>
              <a:rPr lang="en-US" sz="4800" dirty="0" smtClean="0">
                <a:solidFill>
                  <a:srgbClr val="FFFF00"/>
                </a:solidFill>
              </a:rPr>
              <a:t>Blending Planning for the Health Continuum</a:t>
            </a:r>
            <a:endParaRPr lang="en-US" sz="4800"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1143000"/>
          </a:xfrm>
        </p:spPr>
        <p:txBody>
          <a:bodyPr/>
          <a:lstStyle/>
          <a:p>
            <a:r>
              <a:rPr lang="en-US" dirty="0" smtClean="0"/>
              <a:t>What is ECHPP?</a:t>
            </a:r>
          </a:p>
        </p:txBody>
      </p:sp>
      <p:sp>
        <p:nvSpPr>
          <p:cNvPr id="3" name="Content Placeholder 2"/>
          <p:cNvSpPr>
            <a:spLocks noGrp="1"/>
          </p:cNvSpPr>
          <p:nvPr>
            <p:ph idx="1"/>
          </p:nvPr>
        </p:nvSpPr>
        <p:spPr>
          <a:xfrm>
            <a:off x="457200" y="1295400"/>
            <a:ext cx="8382000" cy="4724400"/>
          </a:xfrm>
        </p:spPr>
        <p:txBody>
          <a:bodyPr>
            <a:normAutofit lnSpcReduction="10000"/>
          </a:bodyPr>
          <a:lstStyle/>
          <a:p>
            <a:pPr>
              <a:defRPr/>
            </a:pPr>
            <a:r>
              <a:rPr lang="en-US" dirty="0" smtClean="0"/>
              <a:t>CDC-funded initiative intended to enhance the impact of HIV prevention efforts in 12 MSAs that represent 44% of the domestic epidemic</a:t>
            </a:r>
          </a:p>
          <a:p>
            <a:pPr>
              <a:defRPr/>
            </a:pPr>
            <a:endParaRPr lang="en-US" dirty="0" smtClean="0"/>
          </a:p>
          <a:p>
            <a:pPr>
              <a:defRPr/>
            </a:pPr>
            <a:r>
              <a:rPr lang="en-US" dirty="0" smtClean="0"/>
              <a:t>Expectations of ECHPP grantees:</a:t>
            </a:r>
          </a:p>
          <a:p>
            <a:pPr lvl="1">
              <a:defRPr/>
            </a:pPr>
            <a:r>
              <a:rPr lang="en-US" dirty="0" smtClean="0"/>
              <a:t>Align their prevention strategies with the NHAS</a:t>
            </a:r>
          </a:p>
          <a:p>
            <a:pPr lvl="1">
              <a:defRPr/>
            </a:pPr>
            <a:r>
              <a:rPr lang="en-US" dirty="0" smtClean="0"/>
              <a:t>Develop a plan that addresses gaps and better supports strategies that have the greatest impact on reducing HIV incidence</a:t>
            </a:r>
          </a:p>
          <a:p>
            <a:pPr>
              <a:defRPr/>
            </a:pPr>
            <a:endParaRPr lang="en-US" dirty="0" smtClean="0"/>
          </a:p>
        </p:txBody>
      </p:sp>
      <p:sp>
        <p:nvSpPr>
          <p:cNvPr id="40964" name="Slide Number Placeholder 3"/>
          <p:cNvSpPr>
            <a:spLocks noGrp="1"/>
          </p:cNvSpPr>
          <p:nvPr>
            <p:ph type="sldNum" sz="quarter" idx="12"/>
          </p:nvPr>
        </p:nvSpPr>
        <p:spPr>
          <a:noFill/>
        </p:spPr>
        <p:txBody>
          <a:bodyPr/>
          <a:lstStyle/>
          <a:p>
            <a:fld id="{8152F796-78EE-459E-BC51-3E584757F9DC}" type="slidenum">
              <a:rPr lang="en-US" smtClean="0"/>
              <a:pPr/>
              <a:t>57</a:t>
            </a:fld>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1143000"/>
          </a:xfrm>
        </p:spPr>
        <p:txBody>
          <a:bodyPr/>
          <a:lstStyle/>
          <a:p>
            <a:r>
              <a:rPr lang="en-US" dirty="0" smtClean="0"/>
              <a:t>What is the 12-Cities Project?</a:t>
            </a:r>
          </a:p>
        </p:txBody>
      </p:sp>
      <p:sp>
        <p:nvSpPr>
          <p:cNvPr id="3" name="Content Placeholder 2"/>
          <p:cNvSpPr>
            <a:spLocks noGrp="1"/>
          </p:cNvSpPr>
          <p:nvPr>
            <p:ph idx="1"/>
          </p:nvPr>
        </p:nvSpPr>
        <p:spPr>
          <a:xfrm>
            <a:off x="457200" y="1295400"/>
            <a:ext cx="8382000" cy="4724400"/>
          </a:xfrm>
        </p:spPr>
        <p:txBody>
          <a:bodyPr>
            <a:normAutofit fontScale="92500" lnSpcReduction="10000"/>
          </a:bodyPr>
          <a:lstStyle/>
          <a:p>
            <a:pPr>
              <a:defRPr/>
            </a:pPr>
            <a:r>
              <a:rPr lang="en-US" dirty="0" smtClean="0"/>
              <a:t>A DHHS-supported project to accelerate comprehensive HIV/AIDS planning and cross-agency response in the 12 jurisdictions that bear 44% of HIV burden.</a:t>
            </a:r>
          </a:p>
          <a:p>
            <a:pPr>
              <a:defRPr/>
            </a:pPr>
            <a:endParaRPr lang="en-US" dirty="0" smtClean="0"/>
          </a:p>
          <a:p>
            <a:pPr>
              <a:defRPr/>
            </a:pPr>
            <a:r>
              <a:rPr lang="en-US" dirty="0" smtClean="0"/>
              <a:t>Will serve as a proving ground to demonstrate how broad range of federally-supported HIV prevention, care and treatment activities can work together more effectively across organizational and program boundaries. </a:t>
            </a:r>
          </a:p>
        </p:txBody>
      </p:sp>
      <p:sp>
        <p:nvSpPr>
          <p:cNvPr id="41988" name="Slide Number Placeholder 3"/>
          <p:cNvSpPr>
            <a:spLocks noGrp="1"/>
          </p:cNvSpPr>
          <p:nvPr>
            <p:ph type="sldNum" sz="quarter" idx="12"/>
          </p:nvPr>
        </p:nvSpPr>
        <p:spPr>
          <a:noFill/>
        </p:spPr>
        <p:txBody>
          <a:bodyPr/>
          <a:lstStyle/>
          <a:p>
            <a:fld id="{50E48D32-AB34-40DA-9C19-FFF7EC9FE813}" type="slidenum">
              <a:rPr lang="en-US" smtClean="0"/>
              <a:pPr/>
              <a:t>58</a:t>
            </a:fld>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ECHPP Prevention Plan</a:t>
            </a:r>
          </a:p>
        </p:txBody>
      </p:sp>
      <p:sp>
        <p:nvSpPr>
          <p:cNvPr id="3" name="Content Placeholder 2"/>
          <p:cNvSpPr>
            <a:spLocks noGrp="1"/>
          </p:cNvSpPr>
          <p:nvPr>
            <p:ph idx="1"/>
          </p:nvPr>
        </p:nvSpPr>
        <p:spPr>
          <a:xfrm>
            <a:off x="457200" y="1447800"/>
            <a:ext cx="8229600" cy="4572000"/>
          </a:xfrm>
        </p:spPr>
        <p:txBody>
          <a:bodyPr>
            <a:normAutofit lnSpcReduction="10000"/>
          </a:bodyPr>
          <a:lstStyle/>
          <a:p>
            <a:pPr>
              <a:defRPr/>
            </a:pPr>
            <a:r>
              <a:rPr lang="en-US" b="1" u="sng" dirty="0" smtClean="0">
                <a:solidFill>
                  <a:schemeClr val="accent1"/>
                </a:solidFill>
              </a:rPr>
              <a:t>Does not </a:t>
            </a:r>
            <a:r>
              <a:rPr lang="en-US" dirty="0" smtClean="0"/>
              <a:t>replace the community prevention planning process</a:t>
            </a:r>
          </a:p>
          <a:p>
            <a:pPr>
              <a:defRPr/>
            </a:pPr>
            <a:endParaRPr lang="en-US" dirty="0" smtClean="0"/>
          </a:p>
          <a:p>
            <a:pPr>
              <a:defRPr/>
            </a:pPr>
            <a:r>
              <a:rPr lang="en-US" dirty="0" smtClean="0"/>
              <a:t>Must address biomedical, community and structural interventions to better ensure LHJs are reaching communities at highest risk</a:t>
            </a:r>
          </a:p>
          <a:p>
            <a:pPr lvl="1">
              <a:defRPr/>
            </a:pPr>
            <a:r>
              <a:rPr lang="en-US" dirty="0" smtClean="0"/>
              <a:t>14 required strategies</a:t>
            </a:r>
          </a:p>
          <a:p>
            <a:pPr lvl="1">
              <a:defRPr/>
            </a:pPr>
            <a:r>
              <a:rPr lang="en-US" dirty="0" smtClean="0"/>
              <a:t>10 recommended strategies</a:t>
            </a:r>
            <a:endParaRPr lang="en-US" dirty="0">
              <a:solidFill>
                <a:schemeClr val="accent1"/>
              </a:solidFill>
            </a:endParaRPr>
          </a:p>
        </p:txBody>
      </p:sp>
      <p:sp>
        <p:nvSpPr>
          <p:cNvPr id="43012" name="Slide Number Placeholder 3"/>
          <p:cNvSpPr>
            <a:spLocks noGrp="1"/>
          </p:cNvSpPr>
          <p:nvPr>
            <p:ph type="sldNum" sz="quarter" idx="12"/>
          </p:nvPr>
        </p:nvSpPr>
        <p:spPr>
          <a:noFill/>
        </p:spPr>
        <p:txBody>
          <a:bodyPr/>
          <a:lstStyle/>
          <a:p>
            <a:fld id="{946E7E1F-CF59-4F0F-B686-038014B0A213}" type="slidenum">
              <a:rPr lang="en-US" smtClean="0"/>
              <a:pPr/>
              <a:t>59</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LAC Imagery Map" descr="C:\Documents and Settings\mjanson\Desktop\LAC Sat Map.jpg"/>
          <p:cNvPicPr>
            <a:picLocks noChangeAspect="1" noChangeArrowheads="1"/>
          </p:cNvPicPr>
          <p:nvPr/>
        </p:nvPicPr>
        <p:blipFill>
          <a:blip r:embed="rId3" cstate="print"/>
          <a:srcRect l="329" b="2174"/>
          <a:stretch>
            <a:fillRect/>
          </a:stretch>
        </p:blipFill>
        <p:spPr bwMode="auto">
          <a:xfrm>
            <a:off x="0" y="0"/>
            <a:ext cx="9144000" cy="6858000"/>
          </a:xfrm>
          <a:prstGeom prst="rect">
            <a:avLst/>
          </a:prstGeom>
          <a:noFill/>
        </p:spPr>
      </p:pic>
      <p:graphicFrame>
        <p:nvGraphicFramePr>
          <p:cNvPr id="8" name="HIV Race"/>
          <p:cNvGraphicFramePr/>
          <p:nvPr/>
        </p:nvGraphicFramePr>
        <p:xfrm>
          <a:off x="0" y="3810000"/>
          <a:ext cx="45720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LAC Race"/>
          <p:cNvGraphicFramePr/>
          <p:nvPr/>
        </p:nvGraphicFramePr>
        <p:xfrm>
          <a:off x="0" y="1752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p:cNvGraphicFramePr>
            <a:graphicFrameLocks noGrp="1"/>
          </p:cNvGraphicFramePr>
          <p:nvPr/>
        </p:nvGraphicFramePr>
        <p:xfrm>
          <a:off x="228600" y="533400"/>
          <a:ext cx="3886200" cy="949960"/>
        </p:xfrm>
        <a:graphic>
          <a:graphicData uri="http://schemas.openxmlformats.org/drawingml/2006/table">
            <a:tbl>
              <a:tblPr firstRow="1" bandRow="1">
                <a:tableStyleId>{0660B408-B3CF-4A94-85FC-2B1E0A45F4A2}</a:tableStyleId>
              </a:tblPr>
              <a:tblGrid>
                <a:gridCol w="1943100"/>
                <a:gridCol w="1943100"/>
              </a:tblGrid>
              <a:tr h="370840">
                <a:tc>
                  <a:txBody>
                    <a:bodyPr/>
                    <a:lstStyle/>
                    <a:p>
                      <a:pPr algn="ctr"/>
                      <a:r>
                        <a:rPr lang="en-US" sz="1600" dirty="0" smtClean="0"/>
                        <a:t>Population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Estimated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9,848,011</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61,700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HIV Footnote"/>
          <p:cNvSpPr txBox="1"/>
          <p:nvPr/>
        </p:nvSpPr>
        <p:spPr>
          <a:xfrm>
            <a:off x="0" y="6488668"/>
            <a:ext cx="6248400" cy="369332"/>
          </a:xfrm>
          <a:prstGeom prst="rect">
            <a:avLst/>
          </a:prstGeom>
          <a:noFill/>
        </p:spPr>
        <p:txBody>
          <a:bodyPr wrap="square" rtlCol="0">
            <a:spAutoFit/>
          </a:bodyPr>
          <a:lstStyle/>
          <a:p>
            <a:r>
              <a:rPr lang="en-US" sz="900" dirty="0" smtClean="0">
                <a:solidFill>
                  <a:srgbClr val="FFFFFF"/>
                </a:solidFill>
                <a:ea typeface="ＭＳ Ｐゴシック" charset="-128"/>
              </a:rPr>
              <a:t>Data Source:  U.S. Department of Commerce, 2010; Los Angeles County Department of Public Health, HIV Surveillance,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228600"/>
            <a:ext cx="8229600" cy="1066800"/>
          </a:xfrm>
        </p:spPr>
        <p:txBody>
          <a:bodyPr>
            <a:normAutofit/>
          </a:bodyPr>
          <a:lstStyle/>
          <a:p>
            <a:r>
              <a:rPr lang="en-US" dirty="0" smtClean="0"/>
              <a:t>Local ECHPP Activities</a:t>
            </a:r>
            <a:endParaRPr lang="en-US" dirty="0"/>
          </a:p>
        </p:txBody>
      </p:sp>
      <p:sp>
        <p:nvSpPr>
          <p:cNvPr id="227331" name="Rectangle 3"/>
          <p:cNvSpPr>
            <a:spLocks noGrp="1" noChangeArrowheads="1"/>
          </p:cNvSpPr>
          <p:nvPr>
            <p:ph idx="1"/>
          </p:nvPr>
        </p:nvSpPr>
        <p:spPr>
          <a:xfrm>
            <a:off x="457200" y="1600200"/>
            <a:ext cx="8229600" cy="4572000"/>
          </a:xfrm>
        </p:spPr>
        <p:txBody>
          <a:bodyPr>
            <a:normAutofit/>
          </a:bodyPr>
          <a:lstStyle/>
          <a:p>
            <a:r>
              <a:rPr lang="en-US" dirty="0" smtClean="0"/>
              <a:t>Syndemic Planning</a:t>
            </a:r>
          </a:p>
          <a:p>
            <a:pPr lvl="1"/>
            <a:r>
              <a:rPr lang="en-US" sz="2600" dirty="0" smtClean="0"/>
              <a:t>Integrated use of HIV and STI surveillance data</a:t>
            </a:r>
          </a:p>
          <a:p>
            <a:r>
              <a:rPr lang="en-US" dirty="0" smtClean="0"/>
              <a:t>Identify optimal mix of HIV programming</a:t>
            </a:r>
          </a:p>
          <a:p>
            <a:pPr lvl="1"/>
            <a:r>
              <a:rPr lang="en-US" sz="2600" dirty="0" smtClean="0"/>
              <a:t>Robust Decision Making to inform prioritization, scale, and optimal mix of HIV prevention interventions for LAC</a:t>
            </a:r>
            <a:endParaRPr lang="en-US" sz="2600"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60</a:t>
            </a:fld>
            <a:endParaRPr lang="en-US" dirty="0"/>
          </a:p>
        </p:txBody>
      </p:sp>
      <p:sp>
        <p:nvSpPr>
          <p:cNvPr id="6" name="Rectangle 3"/>
          <p:cNvSpPr txBox="1">
            <a:spLocks noChangeArrowheads="1"/>
          </p:cNvSpPr>
          <p:nvPr/>
        </p:nvSpPr>
        <p:spPr bwMode="auto">
          <a:xfrm>
            <a:off x="1371600" y="4724400"/>
            <a:ext cx="7010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00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charset="0"/>
                <a:ea typeface="+mn-ea"/>
                <a:cs typeface="Arial" charset="0"/>
              </a:rPr>
              <a:t>   </a:t>
            </a:r>
            <a:r>
              <a:rPr kumimoji="0" lang="en-US" sz="2800" b="0" i="0" u="none" strike="noStrike" kern="0" cap="none" spc="0" normalizeH="0" baseline="0" noProof="0" dirty="0" smtClean="0">
                <a:ln>
                  <a:noFill/>
                </a:ln>
                <a:solidFill>
                  <a:schemeClr val="accent1"/>
                </a:solidFill>
                <a:effectLst/>
                <a:uLnTx/>
                <a:uFillTx/>
                <a:latin typeface="Arial" charset="0"/>
                <a:ea typeface="+mn-ea"/>
                <a:cs typeface="Arial" charset="0"/>
              </a:rPr>
              <a:t>Where should we focus our prevention efforts to make the largest impact with resources we have?</a:t>
            </a:r>
            <a:endParaRPr kumimoji="0" lang="en-US" sz="2600" b="0" i="0" u="none" strike="noStrike" kern="0" cap="none" spc="0" normalizeH="0" baseline="0" noProof="0" dirty="0" smtClean="0">
              <a:ln>
                <a:noFill/>
              </a:ln>
              <a:solidFill>
                <a:schemeClr val="accent1"/>
              </a:solidFill>
              <a:effectLst/>
              <a:uLnTx/>
              <a:uFillTx/>
              <a:latin typeface="Arial" charset="0"/>
              <a:ea typeface="+mn-ea"/>
              <a:cs typeface="Arial" charset="0"/>
            </a:endParaRPr>
          </a:p>
        </p:txBody>
      </p:sp>
      <p:sp>
        <p:nvSpPr>
          <p:cNvPr id="7" name="Right Arrow 6"/>
          <p:cNvSpPr/>
          <p:nvPr/>
        </p:nvSpPr>
        <p:spPr>
          <a:xfrm>
            <a:off x="304800" y="5105400"/>
            <a:ext cx="1361694" cy="703326"/>
          </a:xfrm>
          <a:prstGeom prst="rightArrow">
            <a:avLst/>
          </a:prstGeom>
          <a:solidFill>
            <a:srgbClr val="4784FF"/>
          </a:solidFill>
          <a:ln>
            <a:solidFill>
              <a:schemeClr val="tx2">
                <a:lumMod val="25000"/>
                <a:lumOff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228600"/>
            <a:ext cx="8229600" cy="1066800"/>
          </a:xfrm>
        </p:spPr>
        <p:txBody>
          <a:bodyPr>
            <a:normAutofit/>
          </a:bodyPr>
          <a:lstStyle/>
          <a:p>
            <a:r>
              <a:rPr lang="en-US" dirty="0" smtClean="0"/>
              <a:t>Local ECHPP Activities</a:t>
            </a:r>
            <a:endParaRPr lang="en-US" dirty="0"/>
          </a:p>
        </p:txBody>
      </p:sp>
      <p:sp>
        <p:nvSpPr>
          <p:cNvPr id="227331" name="Rectangle 3"/>
          <p:cNvSpPr>
            <a:spLocks noGrp="1" noChangeArrowheads="1"/>
          </p:cNvSpPr>
          <p:nvPr>
            <p:ph idx="1"/>
          </p:nvPr>
        </p:nvSpPr>
        <p:spPr>
          <a:xfrm>
            <a:off x="457200" y="1600200"/>
            <a:ext cx="8229600" cy="4572000"/>
          </a:xfrm>
        </p:spPr>
        <p:txBody>
          <a:bodyPr>
            <a:normAutofit/>
          </a:bodyPr>
          <a:lstStyle/>
          <a:p>
            <a:pPr algn="ctr">
              <a:buNone/>
            </a:pPr>
            <a:r>
              <a:rPr lang="en-US" sz="2800" dirty="0" smtClean="0"/>
              <a:t>Detailed local ECHPP plan and workbook available at:</a:t>
            </a:r>
          </a:p>
          <a:p>
            <a:pPr algn="ctr">
              <a:buNone/>
            </a:pPr>
            <a:endParaRPr lang="en-US" sz="2600" dirty="0" smtClean="0"/>
          </a:p>
          <a:p>
            <a:pPr algn="ctr">
              <a:buNone/>
            </a:pPr>
            <a:r>
              <a:rPr lang="en-US" sz="2800" u="sng" dirty="0" smtClean="0">
                <a:solidFill>
                  <a:srgbClr val="00B0F0"/>
                </a:solidFill>
              </a:rPr>
              <a:t>Http://publichealth.lacounty.gov/aids/ECHPP.htm</a:t>
            </a:r>
          </a:p>
          <a:p>
            <a:pPr>
              <a:buNone/>
            </a:pPr>
            <a:endParaRPr lang="en-US" sz="2600" dirty="0" smtClean="0"/>
          </a:p>
          <a:p>
            <a:pPr>
              <a:buNone/>
            </a:pPr>
            <a:endParaRPr lang="en-US" sz="2600"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228600"/>
            <a:ext cx="8229600" cy="1066800"/>
          </a:xfrm>
        </p:spPr>
        <p:txBody>
          <a:bodyPr>
            <a:normAutofit fontScale="90000"/>
          </a:bodyPr>
          <a:lstStyle/>
          <a:p>
            <a:r>
              <a:rPr lang="en-US" dirty="0" smtClean="0"/>
              <a:t>Early Identification of Individuals with HIV/AIDS (EIIHA)*</a:t>
            </a:r>
            <a:endParaRPr lang="en-US" dirty="0"/>
          </a:p>
        </p:txBody>
      </p:sp>
      <p:sp>
        <p:nvSpPr>
          <p:cNvPr id="227331" name="Rectangle 3"/>
          <p:cNvSpPr>
            <a:spLocks noGrp="1" noChangeArrowheads="1"/>
          </p:cNvSpPr>
          <p:nvPr>
            <p:ph idx="1"/>
          </p:nvPr>
        </p:nvSpPr>
        <p:spPr>
          <a:xfrm>
            <a:off x="457200" y="1676400"/>
            <a:ext cx="8229600" cy="4495800"/>
          </a:xfrm>
        </p:spPr>
        <p:txBody>
          <a:bodyPr>
            <a:normAutofit lnSpcReduction="10000"/>
          </a:bodyPr>
          <a:lstStyle/>
          <a:p>
            <a:r>
              <a:rPr lang="en-US" spc="150" dirty="0" smtClean="0">
                <a:ln w="11430"/>
                <a:effectLst>
                  <a:outerShdw blurRad="25400" algn="tl" rotWithShape="0">
                    <a:srgbClr val="000000">
                      <a:alpha val="43000"/>
                    </a:srgbClr>
                  </a:outerShdw>
                </a:effectLst>
              </a:rPr>
              <a:t>Identifying, counseling, testing, informing, and referring of diagnosed and undiagnosed individuals to appropriate services, as well as linking newly diagnosed HIV positive individuals to care.</a:t>
            </a:r>
          </a:p>
          <a:p>
            <a:endParaRPr lang="en-US" spc="150" dirty="0" smtClean="0">
              <a:ln w="11430"/>
              <a:effectLst>
                <a:outerShdw blurRad="25400" algn="tl" rotWithShape="0">
                  <a:srgbClr val="000000">
                    <a:alpha val="43000"/>
                  </a:srgbClr>
                </a:outerShdw>
              </a:effectLst>
            </a:endParaRPr>
          </a:p>
          <a:p>
            <a:endParaRPr lang="en-US" spc="150" dirty="0" smtClean="0">
              <a:ln w="11430"/>
              <a:effectLst>
                <a:outerShdw blurRad="25400" algn="tl" rotWithShape="0">
                  <a:srgbClr val="000000">
                    <a:alpha val="43000"/>
                  </a:srgbClr>
                </a:outerShdw>
              </a:effectLst>
            </a:endParaRPr>
          </a:p>
          <a:p>
            <a:pPr>
              <a:buNone/>
            </a:pPr>
            <a:r>
              <a:rPr lang="en-US" spc="150" dirty="0" smtClean="0">
                <a:ln w="11430"/>
                <a:effectLst>
                  <a:outerShdw blurRad="25400" algn="tl" rotWithShape="0">
                    <a:srgbClr val="000000">
                      <a:alpha val="43000"/>
                    </a:srgbClr>
                  </a:outerShdw>
                </a:effectLst>
              </a:rPr>
              <a:t>*</a:t>
            </a:r>
            <a:r>
              <a:rPr lang="en-US" sz="2400" spc="150" dirty="0" smtClean="0">
                <a:ln w="11430"/>
                <a:effectLst>
                  <a:outerShdw blurRad="25400" algn="tl" rotWithShape="0">
                    <a:srgbClr val="000000">
                      <a:alpha val="43000"/>
                    </a:srgbClr>
                  </a:outerShdw>
                </a:effectLst>
              </a:rPr>
              <a:t>HRSA</a:t>
            </a:r>
            <a:endParaRPr lang="en-US" sz="2400"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458200" cy="1143000"/>
          </a:xfrm>
        </p:spPr>
        <p:txBody>
          <a:bodyPr/>
          <a:lstStyle/>
          <a:p>
            <a:pPr eaLnBrk="1" hangingPunct="1"/>
            <a:r>
              <a:rPr lang="en-US" sz="3600" dirty="0" smtClean="0">
                <a:latin typeface="Arial" charset="0"/>
                <a:cs typeface="Arial" charset="0"/>
              </a:rPr>
              <a:t>Awareness of Serostatus Among People with HIV and Estimates of Transmission</a:t>
            </a:r>
          </a:p>
        </p:txBody>
      </p:sp>
      <p:pic>
        <p:nvPicPr>
          <p:cNvPr id="109571" name="Picture 5" descr="slide 22"/>
          <p:cNvPicPr>
            <a:picLocks noGrp="1" noChangeAspect="1" noChangeArrowheads="1"/>
          </p:cNvPicPr>
          <p:nvPr>
            <p:ph idx="1"/>
          </p:nvPr>
        </p:nvPicPr>
        <p:blipFill>
          <a:blip r:embed="rId3" cstate="print"/>
          <a:srcRect/>
          <a:stretch>
            <a:fillRect/>
          </a:stretch>
        </p:blipFill>
        <p:spPr>
          <a:xfrm>
            <a:off x="1524000" y="1676400"/>
            <a:ext cx="6108700" cy="4525963"/>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3400" y="228600"/>
            <a:ext cx="8229600" cy="1066800"/>
          </a:xfrm>
        </p:spPr>
        <p:txBody>
          <a:bodyPr>
            <a:normAutofit fontScale="90000"/>
          </a:bodyPr>
          <a:lstStyle/>
          <a:p>
            <a:r>
              <a:rPr lang="en-US" dirty="0" smtClean="0"/>
              <a:t>Los Angeles County EIIHA Matrix </a:t>
            </a:r>
            <a:endParaRPr lang="en-US"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64</a:t>
            </a:fld>
            <a:endParaRPr lang="en-US" dirty="0"/>
          </a:p>
        </p:txBody>
      </p:sp>
      <p:pic>
        <p:nvPicPr>
          <p:cNvPr id="78851" name="Picture 3"/>
          <p:cNvPicPr>
            <a:picLocks noGrp="1" noChangeAspect="1" noChangeArrowheads="1"/>
          </p:cNvPicPr>
          <p:nvPr>
            <p:ph idx="1"/>
          </p:nvPr>
        </p:nvPicPr>
        <p:blipFill>
          <a:blip r:embed="rId3" cstate="print"/>
          <a:srcRect/>
          <a:stretch>
            <a:fillRect/>
          </a:stretch>
        </p:blipFill>
        <p:spPr bwMode="auto">
          <a:xfrm>
            <a:off x="381000" y="1295400"/>
            <a:ext cx="84582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04800" y="228600"/>
            <a:ext cx="8686800" cy="1066800"/>
          </a:xfrm>
        </p:spPr>
        <p:txBody>
          <a:bodyPr>
            <a:normAutofit fontScale="90000"/>
          </a:bodyPr>
          <a:lstStyle/>
          <a:p>
            <a:r>
              <a:rPr lang="en-US" dirty="0" smtClean="0"/>
              <a:t>Los Angeles County EIIHA Activities</a:t>
            </a:r>
            <a:endParaRPr lang="en-US"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65</a:t>
            </a:fld>
            <a:endParaRPr lang="en-US" dirty="0"/>
          </a:p>
        </p:txBody>
      </p:sp>
      <p:pic>
        <p:nvPicPr>
          <p:cNvPr id="79874" name="Picture 2"/>
          <p:cNvPicPr>
            <a:picLocks noGrp="1" noChangeAspect="1" noChangeArrowheads="1"/>
          </p:cNvPicPr>
          <p:nvPr>
            <p:ph idx="1"/>
          </p:nvPr>
        </p:nvPicPr>
        <p:blipFill>
          <a:blip r:embed="rId3" cstate="print"/>
          <a:srcRect/>
          <a:stretch>
            <a:fillRect/>
          </a:stretch>
        </p:blipFill>
        <p:spPr bwMode="auto">
          <a:xfrm>
            <a:off x="381000" y="1371600"/>
            <a:ext cx="84582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lstStyle/>
          <a:p>
            <a:endParaRPr lang="en-US" dirty="0"/>
          </a:p>
        </p:txBody>
      </p:sp>
      <p:sp>
        <p:nvSpPr>
          <p:cNvPr id="3" name="Content Placeholder 2"/>
          <p:cNvSpPr>
            <a:spLocks noGrp="1"/>
          </p:cNvSpPr>
          <p:nvPr>
            <p:ph idx="1"/>
          </p:nvPr>
        </p:nvSpPr>
        <p:spPr>
          <a:xfrm>
            <a:off x="457200" y="2590800"/>
            <a:ext cx="8229600" cy="3535363"/>
          </a:xfrm>
        </p:spPr>
        <p:txBody>
          <a:bodyPr/>
          <a:lstStyle/>
          <a:p>
            <a:pPr algn="ctr">
              <a:buNone/>
            </a:pPr>
            <a:r>
              <a:rPr lang="en-US" sz="4000" dirty="0" smtClean="0">
                <a:solidFill>
                  <a:srgbClr val="FFFF00"/>
                </a:solidFill>
              </a:rPr>
              <a:t>Planning for Testing Services Using Multiple Data Sources</a:t>
            </a:r>
            <a:endParaRPr lang="en-US" sz="4000" dirty="0">
              <a:solidFill>
                <a:srgbClr val="FFFF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pPr>
              <a:defRPr/>
            </a:pPr>
            <a:r>
              <a:rPr lang="en-US" sz="3800" dirty="0" smtClean="0">
                <a:solidFill>
                  <a:srgbClr val="FFFF00"/>
                </a:solidFill>
              </a:rPr>
              <a:t>DPH HIV Testing Projections 2010-2015,</a:t>
            </a:r>
            <a:br>
              <a:rPr lang="en-US" sz="3800" dirty="0" smtClean="0">
                <a:solidFill>
                  <a:srgbClr val="FFFF00"/>
                </a:solidFill>
              </a:rPr>
            </a:br>
            <a:r>
              <a:rPr lang="en-US" sz="3800" dirty="0" smtClean="0">
                <a:solidFill>
                  <a:srgbClr val="FFFF00"/>
                </a:solidFill>
              </a:rPr>
              <a:t>Former HIV Testing Model</a:t>
            </a:r>
            <a:endParaRPr lang="en-US" sz="3800" dirty="0">
              <a:solidFill>
                <a:srgbClr val="FFFF00"/>
              </a:solidFill>
            </a:endParaRPr>
          </a:p>
        </p:txBody>
      </p:sp>
      <p:graphicFrame>
        <p:nvGraphicFramePr>
          <p:cNvPr id="2050" name="Content Placeholder 8"/>
          <p:cNvGraphicFramePr>
            <a:graphicFrameLocks noGrp="1"/>
          </p:cNvGraphicFramePr>
          <p:nvPr>
            <p:ph idx="1"/>
            <p:extLst>
              <p:ext uri="{D42A27DB-BD31-4B8C-83A1-F6EECF244321}">
                <p14:modId xmlns="" xmlns:p14="http://schemas.microsoft.com/office/powerpoint/2010/main" val="1882100138"/>
              </p:ext>
            </p:extLst>
          </p:nvPr>
        </p:nvGraphicFramePr>
        <p:xfrm>
          <a:off x="314325" y="1219200"/>
          <a:ext cx="8589963" cy="5181600"/>
        </p:xfrm>
        <a:graphic>
          <a:graphicData uri="http://schemas.openxmlformats.org/presentationml/2006/ole">
            <p:oleObj spid="_x0000_s2085" name="Worksheet" r:id="rId4" imgW="8763179" imgH="5286295" progId="Excel.Sheet.8">
              <p:embed/>
            </p:oleObj>
          </a:graphicData>
        </a:graphic>
      </p:graphicFrame>
      <p:sp>
        <p:nvSpPr>
          <p:cNvPr id="2052" name="Slide Number Placeholder 3"/>
          <p:cNvSpPr>
            <a:spLocks noGrp="1"/>
          </p:cNvSpPr>
          <p:nvPr>
            <p:ph type="sldNum" sz="quarter" idx="12"/>
          </p:nvPr>
        </p:nvSpPr>
        <p:spPr>
          <a:noFill/>
        </p:spPr>
        <p:txBody>
          <a:bodyPr/>
          <a:lstStyle/>
          <a:p>
            <a:fld id="{3403159C-E076-41C9-844B-819350DAF0BB}" type="slidenum">
              <a:rPr lang="en-US" smtClean="0"/>
              <a:pPr/>
              <a:t>67</a:t>
            </a:fld>
            <a:endParaRPr lang="en-US" dirty="0" smtClean="0"/>
          </a:p>
        </p:txBody>
      </p:sp>
      <p:sp>
        <p:nvSpPr>
          <p:cNvPr id="2053" name="TextBox 10"/>
          <p:cNvSpPr txBox="1">
            <a:spLocks noChangeArrowheads="1"/>
          </p:cNvSpPr>
          <p:nvPr/>
        </p:nvSpPr>
        <p:spPr bwMode="auto">
          <a:xfrm>
            <a:off x="76200" y="6488113"/>
            <a:ext cx="6553200" cy="276225"/>
          </a:xfrm>
          <a:prstGeom prst="rect">
            <a:avLst/>
          </a:prstGeom>
          <a:noFill/>
          <a:ln w="9525">
            <a:noFill/>
            <a:miter lim="800000"/>
            <a:headEnd/>
            <a:tailEnd/>
          </a:ln>
        </p:spPr>
        <p:txBody>
          <a:bodyPr>
            <a:spAutoFit/>
          </a:bodyPr>
          <a:lstStyle/>
          <a:p>
            <a:r>
              <a:rPr lang="en-US" sz="1200" dirty="0">
                <a:solidFill>
                  <a:schemeClr val="bg1"/>
                </a:solidFill>
              </a:rPr>
              <a:t>Data Source:  Office of AIDS Programs and Policy, HIV Counseling and Testing Data, 2009</a:t>
            </a:r>
            <a:endParaRPr lang="en-US"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838200"/>
          </a:xfrm>
        </p:spPr>
        <p:txBody>
          <a:bodyPr>
            <a:normAutofit fontScale="90000"/>
          </a:bodyPr>
          <a:lstStyle/>
          <a:p>
            <a:r>
              <a:rPr lang="en-US" sz="3800" dirty="0" smtClean="0"/>
              <a:t>DHSP HIV Testing Projections 2010-2015,</a:t>
            </a:r>
            <a:br>
              <a:rPr lang="en-US" sz="3800" dirty="0" smtClean="0"/>
            </a:br>
            <a:r>
              <a:rPr lang="en-US" sz="3800" dirty="0" smtClean="0"/>
              <a:t>New Directions in HIV Testing</a:t>
            </a:r>
            <a:endParaRPr lang="en-US" sz="3800" dirty="0"/>
          </a:p>
        </p:txBody>
      </p:sp>
      <p:graphicFrame>
        <p:nvGraphicFramePr>
          <p:cNvPr id="9" name="Content Placeholder 8"/>
          <p:cNvGraphicFramePr>
            <a:graphicFrameLocks noGrp="1"/>
          </p:cNvGraphicFramePr>
          <p:nvPr>
            <p:ph idx="1"/>
          </p:nvPr>
        </p:nvGraphicFramePr>
        <p:xfrm>
          <a:off x="228600" y="12192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B8257A9-F556-4D5E-9092-5407D52D708D}" type="slidenum">
              <a:rPr lang="en-US" smtClean="0">
                <a:solidFill>
                  <a:srgbClr val="FFFFFF"/>
                </a:solidFill>
              </a:rPr>
              <a:pPr/>
              <a:t>68</a:t>
            </a:fld>
            <a:endParaRPr lang="en-US" dirty="0">
              <a:solidFill>
                <a:srgbClr val="FFFFFF"/>
              </a:solidFill>
            </a:endParaRPr>
          </a:p>
        </p:txBody>
      </p:sp>
      <p:sp>
        <p:nvSpPr>
          <p:cNvPr id="11" name="TextBox 10"/>
          <p:cNvSpPr txBox="1"/>
          <p:nvPr/>
        </p:nvSpPr>
        <p:spPr>
          <a:xfrm>
            <a:off x="76200" y="6487831"/>
            <a:ext cx="6553200" cy="276999"/>
          </a:xfrm>
          <a:prstGeom prst="rect">
            <a:avLst/>
          </a:prstGeom>
          <a:noFill/>
        </p:spPr>
        <p:txBody>
          <a:bodyPr wrap="square" rtlCol="0">
            <a:spAutoFit/>
          </a:bodyPr>
          <a:lstStyle/>
          <a:p>
            <a:r>
              <a:rPr lang="en-US" sz="1200" dirty="0" smtClean="0">
                <a:solidFill>
                  <a:srgbClr val="FFFFFF"/>
                </a:solidFill>
              </a:rPr>
              <a:t>Data Source:  Division of HIV and STD Programs, HIV Testing Services Data, 2011</a:t>
            </a:r>
            <a:endParaRPr lang="en-US" sz="1200" dirty="0" smtClean="0">
              <a:solidFill>
                <a:srgbClr val="002060"/>
              </a:solidFill>
            </a:endParaRPr>
          </a:p>
        </p:txBody>
      </p:sp>
    </p:spTree>
    <p:extLst>
      <p:ext uri="{BB962C8B-B14F-4D97-AF65-F5344CB8AC3E}">
        <p14:creationId xmlns="" xmlns:p14="http://schemas.microsoft.com/office/powerpoint/2010/main" val="1760773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81000" y="228600"/>
            <a:ext cx="8382000" cy="1066800"/>
          </a:xfrm>
        </p:spPr>
        <p:txBody>
          <a:bodyPr>
            <a:normAutofit/>
          </a:bodyPr>
          <a:lstStyle/>
          <a:p>
            <a:r>
              <a:rPr lang="en-US" dirty="0" smtClean="0"/>
              <a:t>Changes in Community Planning</a:t>
            </a:r>
            <a:endParaRPr lang="en-US" dirty="0"/>
          </a:p>
        </p:txBody>
      </p:sp>
      <p:sp>
        <p:nvSpPr>
          <p:cNvPr id="227331" name="Rectangle 3"/>
          <p:cNvSpPr>
            <a:spLocks noGrp="1" noChangeArrowheads="1"/>
          </p:cNvSpPr>
          <p:nvPr>
            <p:ph idx="1"/>
          </p:nvPr>
        </p:nvSpPr>
        <p:spPr>
          <a:xfrm>
            <a:off x="457200" y="1600200"/>
            <a:ext cx="8229600" cy="4572000"/>
          </a:xfrm>
        </p:spPr>
        <p:txBody>
          <a:bodyPr>
            <a:normAutofit/>
          </a:bodyPr>
          <a:lstStyle/>
          <a:p>
            <a:r>
              <a:rPr lang="en-US" sz="2600" dirty="0" smtClean="0"/>
              <a:t>Planning for the entire continuum</a:t>
            </a:r>
          </a:p>
          <a:p>
            <a:r>
              <a:rPr lang="en-US" sz="2600" dirty="0" smtClean="0"/>
              <a:t>Increased evidence-based planning</a:t>
            </a:r>
          </a:p>
          <a:p>
            <a:r>
              <a:rPr lang="en-US" sz="2600" dirty="0" smtClean="0"/>
              <a:t>More data=more sophisticated plans</a:t>
            </a:r>
          </a:p>
          <a:p>
            <a:r>
              <a:rPr lang="en-US" sz="2600" dirty="0" smtClean="0"/>
              <a:t>Combining the prevention and care plans into one document</a:t>
            </a:r>
          </a:p>
          <a:p>
            <a:r>
              <a:rPr lang="en-US" sz="2600" dirty="0" smtClean="0"/>
              <a:t>Examining both co-factors and </a:t>
            </a:r>
            <a:r>
              <a:rPr lang="en-US" sz="2600" dirty="0" err="1" smtClean="0"/>
              <a:t>syndemics</a:t>
            </a:r>
            <a:endParaRPr lang="en-US" sz="2600" dirty="0" smtClean="0"/>
          </a:p>
          <a:p>
            <a:r>
              <a:rPr lang="en-US" sz="2600" dirty="0" smtClean="0"/>
              <a:t>Involvement of experts is crucial</a:t>
            </a:r>
          </a:p>
          <a:p>
            <a:r>
              <a:rPr lang="en-US" sz="2600" dirty="0" smtClean="0"/>
              <a:t>Looking through new lenses</a:t>
            </a:r>
            <a:endParaRPr lang="en-US" sz="2600"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FFFF00"/>
                </a:solidFill>
              </a:rPr>
              <a:t>Catalysts for Change</a:t>
            </a:r>
          </a:p>
        </p:txBody>
      </p:sp>
      <p:sp>
        <p:nvSpPr>
          <p:cNvPr id="9219" name="Rectangle 3"/>
          <p:cNvSpPr>
            <a:spLocks noGrp="1" noChangeArrowheads="1"/>
          </p:cNvSpPr>
          <p:nvPr>
            <p:ph type="body" idx="1"/>
          </p:nvPr>
        </p:nvSpPr>
        <p:spPr/>
        <p:txBody>
          <a:bodyPr/>
          <a:lstStyle/>
          <a:p>
            <a:pPr eaLnBrk="1" hangingPunct="1"/>
            <a:r>
              <a:rPr lang="en-US" dirty="0" smtClean="0"/>
              <a:t>National HIV/AIDS Strategy</a:t>
            </a:r>
          </a:p>
          <a:p>
            <a:pPr eaLnBrk="1" hangingPunct="1"/>
            <a:r>
              <a:rPr lang="en-US" dirty="0" smtClean="0"/>
              <a:t>Unsustainable disease burden</a:t>
            </a:r>
          </a:p>
          <a:p>
            <a:pPr eaLnBrk="1" hangingPunct="1"/>
            <a:r>
              <a:rPr lang="en-US" dirty="0" smtClean="0"/>
              <a:t>Section 1115/Health Care Reform</a:t>
            </a:r>
          </a:p>
          <a:p>
            <a:pPr eaLnBrk="1" hangingPunct="1"/>
            <a:r>
              <a:rPr lang="en-US" dirty="0" smtClean="0"/>
              <a:t>Improved Mapping</a:t>
            </a:r>
          </a:p>
          <a:p>
            <a:pPr eaLnBrk="1" hangingPunct="1"/>
            <a:r>
              <a:rPr lang="en-US" dirty="0" smtClean="0"/>
              <a:t>Improved Use of Surveillance and Laboratory Information</a:t>
            </a:r>
          </a:p>
          <a:p>
            <a:pPr eaLnBrk="1" hangingPunct="1"/>
            <a:r>
              <a:rPr lang="en-US" smtClean="0"/>
              <a:t>ECHPP and 12-City </a:t>
            </a:r>
            <a:r>
              <a:rPr lang="en-US" dirty="0" smtClean="0"/>
              <a:t>Initiative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362200"/>
            <a:ext cx="8229600" cy="1143000"/>
          </a:xfrm>
        </p:spPr>
        <p:txBody>
          <a:bodyPr/>
          <a:lstStyle/>
          <a:p>
            <a:pPr eaLnBrk="1" hangingPunct="1"/>
            <a:r>
              <a:rPr lang="en-US" sz="5400" dirty="0" smtClean="0">
                <a:solidFill>
                  <a:srgbClr val="FFFF00"/>
                </a:solidFill>
              </a:rPr>
              <a:t>Changes in the Way We Finance Our Response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Changes in the Way We Finance Our Response</a:t>
            </a:r>
          </a:p>
        </p:txBody>
      </p:sp>
      <p:sp>
        <p:nvSpPr>
          <p:cNvPr id="22531" name="Rectangle 3"/>
          <p:cNvSpPr>
            <a:spLocks noGrp="1" noChangeArrowheads="1"/>
          </p:cNvSpPr>
          <p:nvPr>
            <p:ph type="body" idx="1"/>
          </p:nvPr>
        </p:nvSpPr>
        <p:spPr>
          <a:xfrm>
            <a:off x="457200" y="1752600"/>
            <a:ext cx="8458200" cy="4525963"/>
          </a:xfrm>
        </p:spPr>
        <p:txBody>
          <a:bodyPr/>
          <a:lstStyle/>
          <a:p>
            <a:pPr eaLnBrk="1" hangingPunct="1"/>
            <a:r>
              <a:rPr lang="en-US" dirty="0" smtClean="0"/>
              <a:t>CDC FOA-mandated shifts</a:t>
            </a:r>
          </a:p>
          <a:p>
            <a:pPr eaLnBrk="1" hangingPunct="1"/>
            <a:r>
              <a:rPr lang="en-US" dirty="0" smtClean="0"/>
              <a:t>Section 1115 Medicaid Waiver </a:t>
            </a:r>
          </a:p>
          <a:p>
            <a:pPr lvl="1" eaLnBrk="1" hangingPunct="1"/>
            <a:r>
              <a:rPr lang="en-US" dirty="0" smtClean="0"/>
              <a:t>Low Income Health Programs (LIHPs)/Healthy Way LA</a:t>
            </a:r>
          </a:p>
          <a:p>
            <a:pPr eaLnBrk="1" hangingPunct="1"/>
            <a:r>
              <a:rPr lang="en-US" dirty="0" smtClean="0"/>
              <a:t>Redistribution of RW resources</a:t>
            </a:r>
          </a:p>
          <a:p>
            <a:pPr eaLnBrk="1" hangingPunct="1"/>
            <a:r>
              <a:rPr lang="en-US" dirty="0" smtClean="0"/>
              <a:t>Blending of service categories across funding streams</a:t>
            </a:r>
          </a:p>
          <a:p>
            <a:pPr eaLnBrk="1" hangingPunct="1"/>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CDC FOA Funding Shifts</a:t>
            </a:r>
          </a:p>
        </p:txBody>
      </p:sp>
      <p:sp>
        <p:nvSpPr>
          <p:cNvPr id="22531" name="Rectangle 3"/>
          <p:cNvSpPr>
            <a:spLocks noGrp="1" noChangeArrowheads="1"/>
          </p:cNvSpPr>
          <p:nvPr>
            <p:ph type="body" idx="1"/>
          </p:nvPr>
        </p:nvSpPr>
        <p:spPr>
          <a:xfrm>
            <a:off x="457200" y="1752600"/>
            <a:ext cx="8458200" cy="4525963"/>
          </a:xfrm>
        </p:spPr>
        <p:txBody>
          <a:bodyPr/>
          <a:lstStyle/>
          <a:p>
            <a:pPr eaLnBrk="1" hangingPunct="1"/>
            <a:r>
              <a:rPr lang="en-US" dirty="0" smtClean="0"/>
              <a:t>Redistribution of funding</a:t>
            </a:r>
          </a:p>
          <a:p>
            <a:pPr lvl="1" eaLnBrk="1" hangingPunct="1"/>
            <a:r>
              <a:rPr lang="en-US" dirty="0" smtClean="0"/>
              <a:t>Increased allocation to MSA</a:t>
            </a:r>
          </a:p>
          <a:p>
            <a:pPr lvl="1" eaLnBrk="1" hangingPunct="1"/>
            <a:r>
              <a:rPr lang="en-US" dirty="0" smtClean="0"/>
              <a:t>Discontinue MSA funding via State</a:t>
            </a:r>
          </a:p>
          <a:p>
            <a:pPr eaLnBrk="1" hangingPunct="1"/>
            <a:r>
              <a:rPr lang="en-US" dirty="0" smtClean="0"/>
              <a:t>75% funding for required core components</a:t>
            </a:r>
          </a:p>
          <a:p>
            <a:pPr lvl="1" eaLnBrk="1" hangingPunct="1"/>
            <a:r>
              <a:rPr lang="en-US" dirty="0" smtClean="0"/>
              <a:t>HIV testing</a:t>
            </a:r>
          </a:p>
          <a:p>
            <a:pPr lvl="1" eaLnBrk="1" hangingPunct="1"/>
            <a:r>
              <a:rPr lang="en-US" dirty="0" smtClean="0"/>
              <a:t>Comprehensive Prevention with Positives</a:t>
            </a:r>
          </a:p>
          <a:p>
            <a:pPr lvl="1" eaLnBrk="1" hangingPunct="1"/>
            <a:r>
              <a:rPr lang="en-US" dirty="0" smtClean="0"/>
              <a:t>Condom distribution</a:t>
            </a:r>
          </a:p>
          <a:p>
            <a:pPr lvl="1" eaLnBrk="1" hangingPunct="1"/>
            <a:r>
              <a:rPr lang="en-US" dirty="0" smtClean="0"/>
              <a:t>Policy initiatives</a:t>
            </a:r>
          </a:p>
          <a:p>
            <a:pPr lvl="1"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ctrTitle"/>
          </p:nvPr>
        </p:nvSpPr>
        <p:spPr>
          <a:xfrm>
            <a:off x="304800" y="1828800"/>
            <a:ext cx="8534400" cy="2286000"/>
          </a:xfrm>
        </p:spPr>
        <p:txBody>
          <a:bodyPr/>
          <a:lstStyle/>
          <a:p>
            <a:r>
              <a:rPr lang="en-US" smtClean="0"/>
              <a:t>California’s Section 1115 Medicaid Waiver and </a:t>
            </a:r>
            <a:br>
              <a:rPr lang="en-US" smtClean="0"/>
            </a:br>
            <a:r>
              <a:rPr lang="en-US" smtClean="0"/>
              <a:t>Federal Health Care Reform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304800" y="304800"/>
            <a:ext cx="8229600" cy="1143000"/>
          </a:xfrm>
        </p:spPr>
        <p:txBody>
          <a:bodyPr/>
          <a:lstStyle/>
          <a:p>
            <a:pPr eaLnBrk="1" hangingPunct="1"/>
            <a:r>
              <a:rPr lang="en-US" smtClean="0"/>
              <a:t/>
            </a:r>
            <a:br>
              <a:rPr lang="en-US" smtClean="0"/>
            </a:br>
            <a:r>
              <a:rPr lang="en-US" smtClean="0"/>
              <a:t>Section 1115 Waiver Overview	</a:t>
            </a:r>
          </a:p>
        </p:txBody>
      </p:sp>
      <p:sp>
        <p:nvSpPr>
          <p:cNvPr id="3075" name="Content Placeholder 1"/>
          <p:cNvSpPr>
            <a:spLocks noGrp="1"/>
          </p:cNvSpPr>
          <p:nvPr>
            <p:ph sz="half" idx="1"/>
          </p:nvPr>
        </p:nvSpPr>
        <p:spPr>
          <a:xfrm>
            <a:off x="457200" y="1447800"/>
            <a:ext cx="4038600" cy="2362200"/>
          </a:xfrm>
        </p:spPr>
        <p:txBody>
          <a:bodyPr/>
          <a:lstStyle/>
          <a:p>
            <a:pPr eaLnBrk="1" hangingPunct="1"/>
            <a:r>
              <a:rPr lang="en-US" sz="2400" smtClean="0"/>
              <a:t>November 2010: 1115 Waiver approved by CMS</a:t>
            </a:r>
          </a:p>
          <a:p>
            <a:pPr eaLnBrk="1" hangingPunct="1"/>
            <a:r>
              <a:rPr lang="en-US" sz="2400" smtClean="0"/>
              <a:t>Waiver is designed to be a bridge to implementation of health care reform in 2014</a:t>
            </a:r>
          </a:p>
          <a:p>
            <a:pPr eaLnBrk="1" hangingPunct="1"/>
            <a:endParaRPr lang="en-US" smtClean="0"/>
          </a:p>
        </p:txBody>
      </p:sp>
      <p:sp>
        <p:nvSpPr>
          <p:cNvPr id="3076" name="Content Placeholder 3"/>
          <p:cNvSpPr>
            <a:spLocks noGrp="1"/>
          </p:cNvSpPr>
          <p:nvPr>
            <p:ph sz="half" idx="2"/>
          </p:nvPr>
        </p:nvSpPr>
        <p:spPr/>
        <p:txBody>
          <a:bodyPr/>
          <a:lstStyle/>
          <a:p>
            <a:pPr eaLnBrk="1" hangingPunct="1"/>
            <a:r>
              <a:rPr lang="en-US" sz="2400" smtClean="0"/>
              <a:t>Attempts to stabilize safety net provider systems</a:t>
            </a:r>
          </a:p>
          <a:p>
            <a:pPr eaLnBrk="1" hangingPunct="1"/>
            <a:endParaRPr lang="en-US" sz="2400" smtClean="0"/>
          </a:p>
          <a:p>
            <a:pPr eaLnBrk="1" hangingPunct="1"/>
            <a:r>
              <a:rPr lang="en-US" sz="2400" smtClean="0"/>
              <a:t>Improves care coordination for certain vulnerable populations</a:t>
            </a:r>
          </a:p>
          <a:p>
            <a:pPr eaLnBrk="1" hangingPunct="1">
              <a:buFontTx/>
              <a:buNone/>
            </a:pPr>
            <a:endParaRPr lang="en-US" sz="2400" smtClean="0"/>
          </a:p>
          <a:p>
            <a:pPr eaLnBrk="1" hangingPunct="1"/>
            <a:r>
              <a:rPr lang="en-US" sz="2400" smtClean="0"/>
              <a:t>Expands coverage to uninsured adults</a:t>
            </a:r>
          </a:p>
        </p:txBody>
      </p:sp>
      <p:pic>
        <p:nvPicPr>
          <p:cNvPr id="3077" name="Picture 2" descr="C:\Users\Julie\AppData\Local\Microsoft\Windows\Temporary Internet Files\Content.IE5\RWMJM5YD\MC900013532[1].wmf"/>
          <p:cNvPicPr>
            <a:picLocks noChangeAspect="1" noChangeArrowheads="1"/>
          </p:cNvPicPr>
          <p:nvPr/>
        </p:nvPicPr>
        <p:blipFill>
          <a:blip r:embed="rId3" cstate="print"/>
          <a:srcRect/>
          <a:stretch>
            <a:fillRect/>
          </a:stretch>
        </p:blipFill>
        <p:spPr bwMode="auto">
          <a:xfrm>
            <a:off x="1295400" y="4114800"/>
            <a:ext cx="144780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p:txBody>
          <a:bodyPr/>
          <a:lstStyle/>
          <a:p>
            <a:pPr eaLnBrk="1" hangingPunct="1"/>
            <a:r>
              <a:rPr lang="en-US" sz="2400" smtClean="0"/>
              <a:t>The Low Income Health Programs, or LIHPs, are health initiatives designed to extend health coverage to uninsured or underinsured adults;</a:t>
            </a:r>
          </a:p>
          <a:p>
            <a:pPr eaLnBrk="1" hangingPunct="1"/>
            <a:r>
              <a:rPr lang="en-US" sz="2400" smtClean="0"/>
              <a:t>The focus of the LIHPs are to help counties identify their uninsured populations and to move these individuals into care prior to 2014;</a:t>
            </a:r>
          </a:p>
          <a:p>
            <a:pPr eaLnBrk="1" hangingPunct="1"/>
            <a:r>
              <a:rPr lang="en-US" sz="2400" smtClean="0"/>
              <a:t>LIHP beneficiaries will transition to Medi-Cal in 2014;</a:t>
            </a:r>
          </a:p>
          <a:p>
            <a:pPr eaLnBrk="1" hangingPunct="1"/>
            <a:r>
              <a:rPr lang="en-US" sz="2400" smtClean="0"/>
              <a:t>Programs vary by county; </a:t>
            </a:r>
          </a:p>
          <a:p>
            <a:pPr eaLnBrk="1" hangingPunct="1"/>
            <a:r>
              <a:rPr lang="en-US" sz="2400" smtClean="0"/>
              <a:t>Los Angeles County’s LIHP is called “Healthy Way LA”;</a:t>
            </a:r>
          </a:p>
          <a:p>
            <a:pPr eaLnBrk="1" hangingPunct="1"/>
            <a:r>
              <a:rPr lang="en-US" sz="2400" smtClean="0"/>
              <a:t>Healthy Way LA is administered by LA County Department of Health Services (DHS).</a:t>
            </a:r>
          </a:p>
          <a:p>
            <a:pPr eaLnBrk="1" hangingPunct="1"/>
            <a:endParaRPr lang="en-US" sz="2400" smtClean="0"/>
          </a:p>
          <a:p>
            <a:pPr eaLnBrk="1" hangingPunct="1"/>
            <a:endParaRPr lang="en-US" smtClean="0"/>
          </a:p>
          <a:p>
            <a:pPr eaLnBrk="1" hangingPunct="1"/>
            <a:endParaRPr lang="en-US" smtClean="0"/>
          </a:p>
          <a:p>
            <a:pPr eaLnBrk="1" hangingPunct="1"/>
            <a:endParaRPr lang="en-US" smtClean="0"/>
          </a:p>
        </p:txBody>
      </p:sp>
      <p:sp>
        <p:nvSpPr>
          <p:cNvPr id="4099" name="Title 2"/>
          <p:cNvSpPr>
            <a:spLocks noGrp="1"/>
          </p:cNvSpPr>
          <p:nvPr>
            <p:ph type="title"/>
          </p:nvPr>
        </p:nvSpPr>
        <p:spPr/>
        <p:txBody>
          <a:bodyPr/>
          <a:lstStyle/>
          <a:p>
            <a:pPr eaLnBrk="1" hangingPunct="1"/>
            <a:r>
              <a:rPr lang="en-US" smtClean="0"/>
              <a:t>Low Income Health Programs: Overview</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z="2800" smtClean="0"/>
              <a:t>Healthy Way LA</a:t>
            </a:r>
            <a:br>
              <a:rPr lang="en-US" sz="2800" smtClean="0"/>
            </a:br>
            <a:r>
              <a:rPr lang="en-US" sz="2800" smtClean="0"/>
              <a:t>Eligibility</a:t>
            </a:r>
          </a:p>
        </p:txBody>
      </p:sp>
      <p:graphicFrame>
        <p:nvGraphicFramePr>
          <p:cNvPr id="5" name="Content Placeholder 4"/>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Text Placeholder 3"/>
          <p:cNvSpPr>
            <a:spLocks noGrp="1"/>
          </p:cNvSpPr>
          <p:nvPr>
            <p:ph type="body" sz="half" idx="2"/>
          </p:nvPr>
        </p:nvSpPr>
        <p:spPr>
          <a:xfrm>
            <a:off x="457200" y="1435100"/>
            <a:ext cx="3008313" cy="4813300"/>
          </a:xfrm>
        </p:spPr>
        <p:txBody>
          <a:bodyPr/>
          <a:lstStyle/>
          <a:p>
            <a:r>
              <a:rPr lang="en-US" sz="1600" smtClean="0"/>
              <a:t>Individual must meet </a:t>
            </a:r>
            <a:r>
              <a:rPr lang="en-US" sz="1600" u="sng" smtClean="0"/>
              <a:t>all </a:t>
            </a:r>
            <a:r>
              <a:rPr lang="en-US" sz="1600" smtClean="0"/>
              <a:t>of the eligibility requirements</a:t>
            </a:r>
          </a:p>
          <a:p>
            <a:pPr>
              <a:buFontTx/>
              <a:buChar char="•"/>
            </a:pPr>
            <a:endParaRPr lang="en-US" sz="1600" smtClean="0"/>
          </a:p>
          <a:p>
            <a:r>
              <a:rPr lang="en-US" sz="1600" smtClean="0"/>
              <a:t>Federal Poverty level: Income based on family size</a:t>
            </a:r>
          </a:p>
          <a:p>
            <a:pPr>
              <a:buFontTx/>
              <a:buChar char="•"/>
            </a:pPr>
            <a:endParaRPr lang="en-US" sz="1600" smtClean="0"/>
          </a:p>
          <a:p>
            <a:r>
              <a:rPr lang="en-US" sz="1600" smtClean="0"/>
              <a:t>&lt;133% FPL for a single individual in 2011= </a:t>
            </a:r>
          </a:p>
          <a:p>
            <a:r>
              <a:rPr lang="en-US" sz="1600" smtClean="0"/>
              <a:t>$14,484 yr/$1207 month</a:t>
            </a:r>
          </a:p>
          <a:p>
            <a:pPr>
              <a:buFontTx/>
              <a:buChar char="•"/>
            </a:pPr>
            <a:endParaRPr lang="en-US" sz="1600" smtClean="0"/>
          </a:p>
          <a:p>
            <a:r>
              <a:rPr lang="en-US" sz="1600" smtClean="0"/>
              <a:t>Uninsured persons  with HIV who do not meet the eligibility criteria for HWLA will remain eligible for Ryan White supported care and ADAP</a:t>
            </a:r>
          </a:p>
          <a:p>
            <a:endParaRPr lang="en-US" sz="16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Transition Planning</a:t>
            </a:r>
          </a:p>
        </p:txBody>
      </p:sp>
      <p:sp>
        <p:nvSpPr>
          <p:cNvPr id="12" name="Content Placeholder 11"/>
          <p:cNvSpPr>
            <a:spLocks noGrp="1"/>
          </p:cNvSpPr>
          <p:nvPr>
            <p:ph sz="half" idx="1"/>
          </p:nvPr>
        </p:nvSpPr>
        <p:spPr/>
        <p:txBody>
          <a:bodyPr>
            <a:normAutofit fontScale="77500" lnSpcReduction="20000"/>
          </a:bodyPr>
          <a:lstStyle/>
          <a:p>
            <a:pPr>
              <a:defRPr/>
            </a:pPr>
            <a:endParaRPr lang="en-US" dirty="0" smtClean="0"/>
          </a:p>
          <a:p>
            <a:pPr>
              <a:defRPr/>
            </a:pPr>
            <a:r>
              <a:rPr lang="en-US" dirty="0" smtClean="0"/>
              <a:t>DHSP is preparing to transition approximately </a:t>
            </a:r>
            <a:r>
              <a:rPr lang="en-US" b="1" i="1" u="sng" dirty="0" smtClean="0"/>
              <a:t>5000 individuals </a:t>
            </a:r>
            <a:r>
              <a:rPr lang="en-US" dirty="0" smtClean="0"/>
              <a:t>from Ryan White supported medical care and ADAP to Healthy Way LA</a:t>
            </a:r>
          </a:p>
          <a:p>
            <a:pPr>
              <a:buFontTx/>
              <a:buNone/>
              <a:defRPr/>
            </a:pPr>
            <a:endParaRPr lang="en-US" dirty="0" smtClean="0"/>
          </a:p>
          <a:p>
            <a:pPr>
              <a:defRPr/>
            </a:pPr>
            <a:r>
              <a:rPr lang="en-US" b="1" u="sng" dirty="0" smtClean="0"/>
              <a:t>Start date has yet to be determined</a:t>
            </a:r>
            <a:r>
              <a:rPr lang="en-US" dirty="0" smtClean="0"/>
              <a:t>. DHS needs time to develop key functions including pharmacy systems</a:t>
            </a:r>
            <a:endParaRPr lang="en-US" dirty="0"/>
          </a:p>
        </p:txBody>
      </p:sp>
      <p:sp>
        <p:nvSpPr>
          <p:cNvPr id="13" name="Content Placeholder 12"/>
          <p:cNvSpPr>
            <a:spLocks noGrp="1"/>
          </p:cNvSpPr>
          <p:nvPr>
            <p:ph sz="half" idx="2"/>
          </p:nvPr>
        </p:nvSpPr>
        <p:spPr/>
        <p:txBody>
          <a:bodyPr>
            <a:normAutofit fontScale="77500" lnSpcReduction="20000"/>
          </a:bodyPr>
          <a:lstStyle/>
          <a:p>
            <a:pPr>
              <a:defRPr/>
            </a:pPr>
            <a:r>
              <a:rPr lang="en-US" dirty="0" smtClean="0"/>
              <a:t>Division of HIV and STD Programs (DHSP) internal workgroup</a:t>
            </a:r>
          </a:p>
          <a:p>
            <a:pPr>
              <a:defRPr/>
            </a:pPr>
            <a:r>
              <a:rPr lang="en-US" dirty="0" smtClean="0"/>
              <a:t>Department of Public Health, Department of Health Services, Department of Mental Health joint workgroup</a:t>
            </a:r>
          </a:p>
          <a:p>
            <a:pPr>
              <a:defRPr/>
            </a:pPr>
            <a:r>
              <a:rPr lang="en-US" dirty="0" smtClean="0"/>
              <a:t>Community meetings with Ryan White funded medical providers, case managers and benefits counselors</a:t>
            </a:r>
          </a:p>
          <a:p>
            <a:pPr>
              <a:defRPr/>
            </a:pPr>
            <a:r>
              <a:rPr lang="en-US" dirty="0" smtClean="0"/>
              <a:t>Transition plan submitted to California Office of AIDS November 15, 2011</a:t>
            </a:r>
          </a:p>
          <a:p>
            <a:pPr>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sz="4000" smtClean="0"/>
              <a:t>Health Way LA </a:t>
            </a:r>
            <a:br>
              <a:rPr lang="en-US" sz="4000" smtClean="0"/>
            </a:br>
            <a:r>
              <a:rPr lang="en-US" sz="4000" smtClean="0"/>
              <a:t>Service Delivery</a:t>
            </a:r>
          </a:p>
        </p:txBody>
      </p:sp>
      <p:sp>
        <p:nvSpPr>
          <p:cNvPr id="26628" name="Homepage"/>
          <p:cNvSpPr>
            <a:spLocks noEditPoints="1" noChangeArrowheads="1"/>
          </p:cNvSpPr>
          <p:nvPr/>
        </p:nvSpPr>
        <p:spPr bwMode="auto">
          <a:xfrm>
            <a:off x="914400" y="1676400"/>
            <a:ext cx="3352800" cy="449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p>
        </p:txBody>
      </p:sp>
      <p:sp>
        <p:nvSpPr>
          <p:cNvPr id="7172" name="TextBox 9"/>
          <p:cNvSpPr txBox="1">
            <a:spLocks noChangeArrowheads="1"/>
          </p:cNvSpPr>
          <p:nvPr/>
        </p:nvSpPr>
        <p:spPr bwMode="auto">
          <a:xfrm>
            <a:off x="1981200" y="2667000"/>
            <a:ext cx="1219200" cy="584200"/>
          </a:xfrm>
          <a:prstGeom prst="rect">
            <a:avLst/>
          </a:prstGeom>
          <a:noFill/>
          <a:ln w="9525">
            <a:noFill/>
            <a:miter lim="800000"/>
            <a:headEnd/>
            <a:tailEnd/>
          </a:ln>
        </p:spPr>
        <p:txBody>
          <a:bodyPr>
            <a:spAutoFit/>
          </a:bodyPr>
          <a:lstStyle/>
          <a:p>
            <a:pPr algn="ctr"/>
            <a:r>
              <a:rPr lang="en-US" sz="1600">
                <a:solidFill>
                  <a:schemeClr val="bg1"/>
                </a:solidFill>
              </a:rPr>
              <a:t>Medical Home</a:t>
            </a:r>
          </a:p>
        </p:txBody>
      </p:sp>
      <p:sp>
        <p:nvSpPr>
          <p:cNvPr id="7173" name="TextBox 10"/>
          <p:cNvSpPr txBox="1">
            <a:spLocks noChangeArrowheads="1"/>
          </p:cNvSpPr>
          <p:nvPr/>
        </p:nvSpPr>
        <p:spPr bwMode="auto">
          <a:xfrm>
            <a:off x="1066800" y="4267200"/>
            <a:ext cx="3048000" cy="923925"/>
          </a:xfrm>
          <a:prstGeom prst="rect">
            <a:avLst/>
          </a:prstGeom>
          <a:noFill/>
          <a:ln w="9525">
            <a:noFill/>
            <a:miter lim="800000"/>
            <a:headEnd/>
            <a:tailEnd/>
          </a:ln>
        </p:spPr>
        <p:txBody>
          <a:bodyPr>
            <a:spAutoFit/>
          </a:bodyPr>
          <a:lstStyle/>
          <a:p>
            <a:pPr algn="ctr"/>
            <a:r>
              <a:rPr lang="en-US">
                <a:solidFill>
                  <a:schemeClr val="bg1"/>
                </a:solidFill>
              </a:rPr>
              <a:t>HIV Clinic</a:t>
            </a:r>
          </a:p>
          <a:p>
            <a:pPr algn="ctr"/>
            <a:r>
              <a:rPr lang="en-US">
                <a:solidFill>
                  <a:schemeClr val="bg1"/>
                </a:solidFill>
              </a:rPr>
              <a:t>HIV Physician &amp; Healthcare Team</a:t>
            </a:r>
          </a:p>
        </p:txBody>
      </p:sp>
      <p:sp>
        <p:nvSpPr>
          <p:cNvPr id="13" name="Rounded Rectangle 12"/>
          <p:cNvSpPr/>
          <p:nvPr/>
        </p:nvSpPr>
        <p:spPr>
          <a:xfrm>
            <a:off x="6477000" y="2133600"/>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Medical Specialty Services</a:t>
            </a:r>
          </a:p>
        </p:txBody>
      </p:sp>
      <p:sp>
        <p:nvSpPr>
          <p:cNvPr id="14" name="Rounded Rectangle 13"/>
          <p:cNvSpPr/>
          <p:nvPr/>
        </p:nvSpPr>
        <p:spPr>
          <a:xfrm>
            <a:off x="6477000" y="50292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Medical Transportation</a:t>
            </a:r>
          </a:p>
        </p:txBody>
      </p:sp>
      <p:sp>
        <p:nvSpPr>
          <p:cNvPr id="15" name="Rounded Rectangle 14"/>
          <p:cNvSpPr/>
          <p:nvPr/>
        </p:nvSpPr>
        <p:spPr>
          <a:xfrm>
            <a:off x="6477000" y="32004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Prescription Drug Coverage</a:t>
            </a:r>
          </a:p>
        </p:txBody>
      </p:sp>
      <p:sp>
        <p:nvSpPr>
          <p:cNvPr id="16" name="Rounded Rectangle 15"/>
          <p:cNvSpPr/>
          <p:nvPr/>
        </p:nvSpPr>
        <p:spPr>
          <a:xfrm>
            <a:off x="6477000" y="41148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Psychiatric Services*</a:t>
            </a:r>
          </a:p>
        </p:txBody>
      </p:sp>
      <p:sp>
        <p:nvSpPr>
          <p:cNvPr id="17" name="Left-Right Arrow 16"/>
          <p:cNvSpPr/>
          <p:nvPr/>
        </p:nvSpPr>
        <p:spPr>
          <a:xfrm>
            <a:off x="4495800" y="3276600"/>
            <a:ext cx="1828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Ryan White Wrap Around</a:t>
            </a:r>
          </a:p>
        </p:txBody>
      </p:sp>
      <p:sp>
        <p:nvSpPr>
          <p:cNvPr id="8195" name="Content Placeholder 2"/>
          <p:cNvSpPr>
            <a:spLocks noGrp="1"/>
          </p:cNvSpPr>
          <p:nvPr>
            <p:ph idx="1"/>
          </p:nvPr>
        </p:nvSpPr>
        <p:spPr/>
        <p:txBody>
          <a:bodyPr/>
          <a:lstStyle/>
          <a:p>
            <a:r>
              <a:rPr lang="en-US" smtClean="0"/>
              <a:t>Ryan White will continue to be the payer for services not covered under Healthy Way LA:</a:t>
            </a:r>
          </a:p>
          <a:p>
            <a:pPr lvl="1"/>
            <a:r>
              <a:rPr lang="en-US" smtClean="0"/>
              <a:t>Dental</a:t>
            </a:r>
          </a:p>
          <a:p>
            <a:pPr lvl="1"/>
            <a:r>
              <a:rPr lang="en-US" smtClean="0"/>
              <a:t>Case management</a:t>
            </a:r>
          </a:p>
          <a:p>
            <a:pPr lvl="1"/>
            <a:r>
              <a:rPr lang="en-US" smtClean="0"/>
              <a:t>Certain mental health services</a:t>
            </a:r>
          </a:p>
          <a:p>
            <a:pPr lvl="1"/>
            <a:r>
              <a:rPr lang="en-US" smtClean="0"/>
              <a:t>Substance abuse treatment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362200"/>
            <a:ext cx="8229600" cy="1143000"/>
          </a:xfrm>
        </p:spPr>
        <p:txBody>
          <a:bodyPr/>
          <a:lstStyle/>
          <a:p>
            <a:pPr eaLnBrk="1" hangingPunct="1"/>
            <a:r>
              <a:rPr lang="en-US" sz="5400" dirty="0" smtClean="0">
                <a:solidFill>
                  <a:srgbClr val="FFFF00"/>
                </a:solidFill>
              </a:rPr>
              <a:t>Changes in the Way We Develop a Response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smtClean="0"/>
              <a:t>Healthy Way LA Transition</a:t>
            </a:r>
            <a:br>
              <a:rPr lang="en-US" sz="4000" smtClean="0"/>
            </a:br>
            <a:r>
              <a:rPr lang="en-US" sz="4000" smtClean="0"/>
              <a:t>Review</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000" smtClean="0"/>
              <a:t>Implementation of the Patient Protection and Affordable Care Act</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Preparing for 2014</a:t>
            </a:r>
          </a:p>
        </p:txBody>
      </p:sp>
      <p:sp>
        <p:nvSpPr>
          <p:cNvPr id="11267" name="Rectangle 3"/>
          <p:cNvSpPr>
            <a:spLocks noGrp="1" noChangeArrowheads="1"/>
          </p:cNvSpPr>
          <p:nvPr>
            <p:ph type="body" idx="1"/>
          </p:nvPr>
        </p:nvSpPr>
        <p:spPr/>
        <p:txBody>
          <a:bodyPr/>
          <a:lstStyle/>
          <a:p>
            <a:pPr eaLnBrk="1" hangingPunct="1"/>
            <a:r>
              <a:rPr lang="en-US" sz="2000" smtClean="0"/>
              <a:t>Examine lessons learned 1115 Waiver</a:t>
            </a:r>
          </a:p>
          <a:p>
            <a:pPr lvl="1" eaLnBrk="1" hangingPunct="1"/>
            <a:r>
              <a:rPr lang="en-US" sz="2000" smtClean="0"/>
              <a:t>HIV and managed care</a:t>
            </a:r>
          </a:p>
          <a:p>
            <a:pPr lvl="1" eaLnBrk="1" hangingPunct="1"/>
            <a:r>
              <a:rPr lang="en-US" sz="2000" smtClean="0"/>
              <a:t>Medical homes and HIV</a:t>
            </a:r>
          </a:p>
          <a:p>
            <a:pPr lvl="1" eaLnBrk="1" hangingPunct="1"/>
            <a:r>
              <a:rPr lang="en-US" sz="2000" smtClean="0"/>
              <a:t>Pharmacy networks</a:t>
            </a:r>
          </a:p>
          <a:p>
            <a:pPr lvl="1" eaLnBrk="1" hangingPunct="1"/>
            <a:r>
              <a:rPr lang="en-US" sz="2000" smtClean="0"/>
              <a:t>Mental Health</a:t>
            </a:r>
          </a:p>
          <a:p>
            <a:pPr lvl="1" eaLnBrk="1" hangingPunct="1"/>
            <a:r>
              <a:rPr lang="en-US" sz="2000" smtClean="0"/>
              <a:t>Data retention</a:t>
            </a:r>
          </a:p>
          <a:p>
            <a:pPr eaLnBrk="1" hangingPunct="1"/>
            <a:r>
              <a:rPr lang="en-US" sz="2000" smtClean="0"/>
              <a:t>Identify ongoing function of Ryan White:</a:t>
            </a:r>
          </a:p>
          <a:p>
            <a:pPr lvl="1" eaLnBrk="1" hangingPunct="1"/>
            <a:r>
              <a:rPr lang="en-US" sz="2000" smtClean="0"/>
              <a:t>Wrap-around support</a:t>
            </a:r>
          </a:p>
          <a:p>
            <a:pPr lvl="1" eaLnBrk="1" hangingPunct="1"/>
            <a:r>
              <a:rPr lang="en-US" sz="2000" smtClean="0"/>
              <a:t>Navigation</a:t>
            </a:r>
          </a:p>
          <a:p>
            <a:pPr lvl="1" eaLnBrk="1" hangingPunct="1"/>
            <a:r>
              <a:rPr lang="en-US" sz="2000" smtClean="0"/>
              <a:t>Gaps: Dental, Vision, Care Coordination</a:t>
            </a:r>
          </a:p>
          <a:p>
            <a:pPr lvl="1" eaLnBrk="1" hangingPunct="1"/>
            <a:r>
              <a:rPr lang="en-US" sz="2000" smtClean="0"/>
              <a:t>Best models of comprehensive care</a:t>
            </a:r>
          </a:p>
          <a:p>
            <a:pPr lvl="1" eaLnBrk="1" hangingPunct="1"/>
            <a:r>
              <a:rPr lang="en-US" sz="2000" smtClean="0"/>
              <a:t>Residual populations will remain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HIV Provider Questions</a:t>
            </a:r>
          </a:p>
        </p:txBody>
      </p:sp>
      <p:sp>
        <p:nvSpPr>
          <p:cNvPr id="12291" name="Content Placeholder 2"/>
          <p:cNvSpPr>
            <a:spLocks noGrp="1"/>
          </p:cNvSpPr>
          <p:nvPr>
            <p:ph idx="1"/>
          </p:nvPr>
        </p:nvSpPr>
        <p:spPr>
          <a:xfrm>
            <a:off x="457200" y="1600200"/>
            <a:ext cx="8229600" cy="4648200"/>
          </a:xfrm>
        </p:spPr>
        <p:txBody>
          <a:bodyPr/>
          <a:lstStyle/>
          <a:p>
            <a:pPr algn="ctr">
              <a:buFontTx/>
              <a:buNone/>
            </a:pPr>
            <a:r>
              <a:rPr lang="en-US" sz="2800" smtClean="0"/>
              <a:t>HIV providers may e-mail their Healthy Way LA transition question to the following address:</a:t>
            </a:r>
          </a:p>
          <a:p>
            <a:pPr algn="ctr">
              <a:buFontTx/>
              <a:buNone/>
            </a:pPr>
            <a:r>
              <a:rPr lang="en-US" sz="2800" smtClean="0">
                <a:hlinkClick r:id="rId3"/>
              </a:rPr>
              <a:t>hwlaproviderquestions@ph.lacounty.gov</a:t>
            </a:r>
            <a:endParaRPr lang="en-US" sz="2800" smtClean="0"/>
          </a:p>
          <a:p>
            <a:pPr algn="ctr">
              <a:buFontTx/>
              <a:buNone/>
            </a:pPr>
            <a:endParaRPr lang="en-US" sz="2800" smtClean="0"/>
          </a:p>
          <a:p>
            <a:pPr algn="ctr">
              <a:buFontTx/>
              <a:buNone/>
            </a:pPr>
            <a:r>
              <a:rPr lang="en-US" sz="2800" smtClean="0"/>
              <a:t>Questions will responded to via a “frequently asked question” document that will be posted on DHSP’s website.</a:t>
            </a:r>
          </a:p>
          <a:p>
            <a:pPr algn="ctr">
              <a:buFontTx/>
              <a:buNone/>
            </a:pPr>
            <a:endParaRPr lang="en-US" sz="2800" smtClean="0"/>
          </a:p>
        </p:txBody>
      </p:sp>
      <p:pic>
        <p:nvPicPr>
          <p:cNvPr id="12292" name="Picture 2" descr="C:\Documents and Settings\jucross\Local Settings\Temporary Internet Files\Content.IE5\H4SPJLPO\MC900442141[1].png"/>
          <p:cNvPicPr>
            <a:picLocks noChangeAspect="1" noChangeArrowheads="1"/>
          </p:cNvPicPr>
          <p:nvPr/>
        </p:nvPicPr>
        <p:blipFill>
          <a:blip r:embed="rId4" cstate="print"/>
          <a:srcRect/>
          <a:stretch>
            <a:fillRect/>
          </a:stretch>
        </p:blipFill>
        <p:spPr bwMode="auto">
          <a:xfrm>
            <a:off x="3886200" y="4953000"/>
            <a:ext cx="1828800" cy="1524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dirty="0" smtClean="0"/>
          </a:p>
        </p:txBody>
      </p:sp>
      <p:sp>
        <p:nvSpPr>
          <p:cNvPr id="39939" name="Rectangle 3"/>
          <p:cNvSpPr>
            <a:spLocks noGrp="1" noChangeArrowheads="1"/>
          </p:cNvSpPr>
          <p:nvPr>
            <p:ph type="body" idx="1"/>
          </p:nvPr>
        </p:nvSpPr>
        <p:spPr>
          <a:xfrm>
            <a:off x="457200" y="1143000"/>
            <a:ext cx="8229600" cy="4343401"/>
          </a:xfrm>
        </p:spPr>
        <p:txBody>
          <a:bodyPr/>
          <a:lstStyle/>
          <a:p>
            <a:pPr eaLnBrk="1" hangingPunct="1"/>
            <a:endParaRPr lang="en-US" dirty="0" smtClean="0"/>
          </a:p>
          <a:p>
            <a:pPr eaLnBrk="1" hangingPunct="1"/>
            <a:endParaRPr lang="en-US" dirty="0" smtClean="0"/>
          </a:p>
          <a:p>
            <a:pPr algn="ctr" eaLnBrk="1" hangingPunct="1">
              <a:buFontTx/>
              <a:buNone/>
            </a:pPr>
            <a:r>
              <a:rPr lang="en-US" sz="6000" dirty="0" smtClean="0">
                <a:solidFill>
                  <a:srgbClr val="FFFF00"/>
                </a:solidFill>
              </a:rPr>
              <a:t>Putting Data to Work:</a:t>
            </a:r>
          </a:p>
          <a:p>
            <a:pPr algn="ctr" eaLnBrk="1" hangingPunct="1">
              <a:buFontTx/>
              <a:buNone/>
            </a:pPr>
            <a:r>
              <a:rPr lang="en-US" sz="6000" dirty="0" smtClean="0">
                <a:solidFill>
                  <a:srgbClr val="FFFF00"/>
                </a:solidFill>
              </a:rPr>
              <a:t>Pilot Projects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Projects</a:t>
            </a:r>
            <a:endParaRPr lang="en-US" dirty="0"/>
          </a:p>
        </p:txBody>
      </p:sp>
      <p:sp>
        <p:nvSpPr>
          <p:cNvPr id="3" name="Content Placeholder 2"/>
          <p:cNvSpPr>
            <a:spLocks noGrp="1"/>
          </p:cNvSpPr>
          <p:nvPr>
            <p:ph idx="1"/>
          </p:nvPr>
        </p:nvSpPr>
        <p:spPr/>
        <p:txBody>
          <a:bodyPr/>
          <a:lstStyle/>
          <a:p>
            <a:r>
              <a:rPr lang="en-US" dirty="0" smtClean="0"/>
              <a:t>TLC+</a:t>
            </a:r>
          </a:p>
          <a:p>
            <a:r>
              <a:rPr lang="en-US" dirty="0" smtClean="0"/>
              <a:t>Delivering Partner Services through multiple models (ARTAS, CEDIS)</a:t>
            </a:r>
          </a:p>
          <a:p>
            <a:r>
              <a:rPr lang="en-US" dirty="0" smtClean="0"/>
              <a:t>Antiretroviral Post-exposure Prophylaxis (</a:t>
            </a:r>
            <a:r>
              <a:rPr lang="en-US" dirty="0" err="1" smtClean="0"/>
              <a:t>nPEP</a:t>
            </a:r>
            <a:r>
              <a:rPr lang="en-US" dirty="0" smtClean="0"/>
              <a:t>)</a:t>
            </a:r>
          </a:p>
          <a:p>
            <a:r>
              <a:rPr lang="en-US" dirty="0" smtClean="0"/>
              <a:t>Jails Peer Navigation</a:t>
            </a:r>
          </a:p>
          <a:p>
            <a:r>
              <a:rPr lang="en-US" dirty="0" smtClean="0"/>
              <a:t>Integrating Mental Health and Substance Use Treatment into Primary Care Settings</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Key Steps Moving Forward</a:t>
            </a:r>
          </a:p>
        </p:txBody>
      </p:sp>
      <p:sp>
        <p:nvSpPr>
          <p:cNvPr id="37891" name="Rectangle 3"/>
          <p:cNvSpPr>
            <a:spLocks noGrp="1" noChangeArrowheads="1"/>
          </p:cNvSpPr>
          <p:nvPr>
            <p:ph type="body" idx="1"/>
          </p:nvPr>
        </p:nvSpPr>
        <p:spPr/>
        <p:txBody>
          <a:bodyPr/>
          <a:lstStyle/>
          <a:p>
            <a:pPr eaLnBrk="1" hangingPunct="1"/>
            <a:r>
              <a:rPr lang="en-US" dirty="0" smtClean="0"/>
              <a:t>Program integration</a:t>
            </a:r>
          </a:p>
          <a:p>
            <a:pPr lvl="1" eaLnBrk="1" hangingPunct="1"/>
            <a:r>
              <a:rPr lang="en-US" dirty="0" smtClean="0"/>
              <a:t>At DPH and community agencies</a:t>
            </a:r>
          </a:p>
          <a:p>
            <a:pPr eaLnBrk="1" hangingPunct="1"/>
            <a:r>
              <a:rPr lang="en-US" dirty="0" smtClean="0"/>
              <a:t>Goals for the next 18 months</a:t>
            </a:r>
          </a:p>
          <a:p>
            <a:pPr lvl="1" eaLnBrk="1" hangingPunct="1"/>
            <a:r>
              <a:rPr lang="en-US" dirty="0" smtClean="0"/>
              <a:t>New solicitations</a:t>
            </a:r>
          </a:p>
          <a:p>
            <a:pPr lvl="1" eaLnBrk="1" hangingPunct="1"/>
            <a:r>
              <a:rPr lang="en-US" dirty="0" smtClean="0"/>
              <a:t>Program redesign</a:t>
            </a:r>
          </a:p>
          <a:p>
            <a:pPr eaLnBrk="1" hangingPunct="1"/>
            <a:r>
              <a:rPr lang="en-US" dirty="0" smtClean="0"/>
              <a:t>Plea for experts</a:t>
            </a:r>
          </a:p>
          <a:p>
            <a:pPr eaLnBrk="1" hangingPunct="1"/>
            <a:r>
              <a:rPr lang="en-US" dirty="0" smtClean="0"/>
              <a:t>New kinds of partnerships</a:t>
            </a:r>
          </a:p>
          <a:p>
            <a:pPr lvl="1"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dirty="0" smtClean="0"/>
              <a:t>Division of HIV and STD Programs (DHSP) Integration Update</a:t>
            </a:r>
          </a:p>
        </p:txBody>
      </p:sp>
      <p:sp>
        <p:nvSpPr>
          <p:cNvPr id="37891" name="Rectangle 3"/>
          <p:cNvSpPr>
            <a:spLocks noGrp="1" noChangeArrowheads="1"/>
          </p:cNvSpPr>
          <p:nvPr>
            <p:ph type="body" idx="1"/>
          </p:nvPr>
        </p:nvSpPr>
        <p:spPr>
          <a:xfrm>
            <a:off x="457200" y="1676400"/>
            <a:ext cx="8229600" cy="4525963"/>
          </a:xfrm>
        </p:spPr>
        <p:txBody>
          <a:bodyPr/>
          <a:lstStyle/>
          <a:p>
            <a:pPr eaLnBrk="1" hangingPunct="1"/>
            <a:r>
              <a:rPr lang="en-US" dirty="0" smtClean="0"/>
              <a:t>Announced February 2011</a:t>
            </a:r>
          </a:p>
          <a:p>
            <a:pPr eaLnBrk="1" hangingPunct="1"/>
            <a:r>
              <a:rPr lang="en-US" dirty="0" smtClean="0"/>
              <a:t>Integrates HIV </a:t>
            </a:r>
            <a:r>
              <a:rPr lang="en-US" dirty="0" err="1" smtClean="0"/>
              <a:t>Epi</a:t>
            </a:r>
            <a:r>
              <a:rPr lang="en-US" dirty="0" smtClean="0"/>
              <a:t>, STDP and OAPP</a:t>
            </a:r>
          </a:p>
          <a:p>
            <a:pPr eaLnBrk="1" hangingPunct="1"/>
            <a:r>
              <a:rPr lang="en-US" dirty="0" smtClean="0"/>
              <a:t>Efficiency and evidence-based driven</a:t>
            </a:r>
          </a:p>
          <a:p>
            <a:pPr eaLnBrk="1" hangingPunct="1"/>
            <a:r>
              <a:rPr lang="en-US" dirty="0" smtClean="0"/>
              <a:t>Fully integrated structure in development</a:t>
            </a:r>
          </a:p>
          <a:p>
            <a:pPr eaLnBrk="1" hangingPunct="1"/>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228600" y="228600"/>
            <a:ext cx="8534400" cy="762000"/>
          </a:xfrm>
        </p:spPr>
        <p:txBody>
          <a:bodyPr>
            <a:noAutofit/>
          </a:bodyPr>
          <a:lstStyle/>
          <a:p>
            <a:pPr eaLnBrk="1" hangingPunct="1"/>
            <a:r>
              <a:rPr lang="en-US" sz="3200" dirty="0" smtClean="0">
                <a:latin typeface="+mj-lt"/>
                <a:cs typeface="Times New Roman" pitchFamily="18" charset="0"/>
              </a:rPr>
              <a:t>HIV/STD Co-morbidity Among HIV Cases Reported for Partner Services:  LAC, 2009</a:t>
            </a:r>
          </a:p>
        </p:txBody>
      </p:sp>
      <p:sp>
        <p:nvSpPr>
          <p:cNvPr id="46084" name="Oval 6"/>
          <p:cNvSpPr>
            <a:spLocks noChangeAspect="1" noChangeArrowheads="1"/>
          </p:cNvSpPr>
          <p:nvPr/>
        </p:nvSpPr>
        <p:spPr bwMode="auto">
          <a:xfrm rot="-7800000">
            <a:off x="2494757" y="618331"/>
            <a:ext cx="2901950" cy="5710237"/>
          </a:xfrm>
          <a:prstGeom prst="ellipse">
            <a:avLst/>
          </a:prstGeom>
          <a:solidFill>
            <a:srgbClr val="FF33CC">
              <a:alpha val="25098"/>
            </a:srgbClr>
          </a:solidFill>
          <a:ln w="9525">
            <a:solidFill>
              <a:schemeClr val="tx1"/>
            </a:solidFill>
            <a:round/>
            <a:headEnd/>
            <a:tailEnd/>
          </a:ln>
        </p:spPr>
        <p:txBody>
          <a:bodyPr wrap="none" anchor="ctr"/>
          <a:lstStyle/>
          <a:p>
            <a:endParaRPr lang="en-US" dirty="0">
              <a:solidFill>
                <a:schemeClr val="bg1"/>
              </a:solidFill>
            </a:endParaRPr>
          </a:p>
        </p:txBody>
      </p:sp>
      <p:sp>
        <p:nvSpPr>
          <p:cNvPr id="46085" name="Oval 7"/>
          <p:cNvSpPr>
            <a:spLocks noChangeArrowheads="1"/>
          </p:cNvSpPr>
          <p:nvPr/>
        </p:nvSpPr>
        <p:spPr bwMode="auto">
          <a:xfrm rot="-2100000">
            <a:off x="1930684" y="2134352"/>
            <a:ext cx="3452846" cy="2010181"/>
          </a:xfrm>
          <a:prstGeom prst="ellipse">
            <a:avLst/>
          </a:prstGeom>
          <a:solidFill>
            <a:srgbClr val="00FF00">
              <a:alpha val="25098"/>
            </a:srgbClr>
          </a:solidFill>
          <a:ln w="9525">
            <a:solidFill>
              <a:schemeClr val="tx1"/>
            </a:solidFill>
            <a:round/>
            <a:headEnd/>
            <a:tailEnd/>
          </a:ln>
        </p:spPr>
        <p:txBody>
          <a:bodyPr wrap="none" anchor="ctr"/>
          <a:lstStyle/>
          <a:p>
            <a:endParaRPr lang="en-US" dirty="0">
              <a:solidFill>
                <a:schemeClr val="bg1"/>
              </a:solidFill>
            </a:endParaRPr>
          </a:p>
        </p:txBody>
      </p:sp>
      <p:sp>
        <p:nvSpPr>
          <p:cNvPr id="46086" name="Oval 8"/>
          <p:cNvSpPr>
            <a:spLocks noChangeArrowheads="1"/>
          </p:cNvSpPr>
          <p:nvPr/>
        </p:nvSpPr>
        <p:spPr bwMode="auto">
          <a:xfrm rot="1800000">
            <a:off x="2106076" y="2762983"/>
            <a:ext cx="1355920" cy="2489979"/>
          </a:xfrm>
          <a:prstGeom prst="ellipse">
            <a:avLst/>
          </a:prstGeom>
          <a:solidFill>
            <a:srgbClr val="FF0000">
              <a:alpha val="25098"/>
            </a:srgbClr>
          </a:solidFill>
          <a:ln w="9525">
            <a:solidFill>
              <a:schemeClr val="tx1"/>
            </a:solidFill>
            <a:round/>
            <a:headEnd/>
            <a:tailEnd/>
          </a:ln>
        </p:spPr>
        <p:txBody>
          <a:bodyPr wrap="none" anchor="ctr"/>
          <a:lstStyle/>
          <a:p>
            <a:endParaRPr lang="en-US" dirty="0">
              <a:solidFill>
                <a:schemeClr val="bg1"/>
              </a:solidFill>
            </a:endParaRPr>
          </a:p>
        </p:txBody>
      </p:sp>
      <p:sp>
        <p:nvSpPr>
          <p:cNvPr id="46087" name="Text Box 9"/>
          <p:cNvSpPr txBox="1">
            <a:spLocks noChangeArrowheads="1"/>
          </p:cNvSpPr>
          <p:nvPr/>
        </p:nvSpPr>
        <p:spPr bwMode="auto">
          <a:xfrm>
            <a:off x="2209800" y="3810000"/>
            <a:ext cx="1151277" cy="338554"/>
          </a:xfrm>
          <a:prstGeom prst="rect">
            <a:avLst/>
          </a:prstGeom>
          <a:noFill/>
          <a:ln w="9525">
            <a:noFill/>
            <a:miter lim="800000"/>
            <a:headEnd/>
            <a:tailEnd/>
          </a:ln>
        </p:spPr>
        <p:txBody>
          <a:bodyPr wrap="none">
            <a:spAutoFit/>
          </a:bodyPr>
          <a:lstStyle/>
          <a:p>
            <a:r>
              <a:rPr lang="en-US" sz="1600" dirty="0"/>
              <a:t>Chlamydia</a:t>
            </a:r>
          </a:p>
        </p:txBody>
      </p:sp>
      <p:sp>
        <p:nvSpPr>
          <p:cNvPr id="46088" name="Text Box 10"/>
          <p:cNvSpPr txBox="1">
            <a:spLocks noChangeArrowheads="1"/>
          </p:cNvSpPr>
          <p:nvPr/>
        </p:nvSpPr>
        <p:spPr bwMode="auto">
          <a:xfrm>
            <a:off x="4267200" y="1447800"/>
            <a:ext cx="2667000" cy="369888"/>
          </a:xfrm>
          <a:prstGeom prst="rect">
            <a:avLst/>
          </a:prstGeom>
          <a:noFill/>
          <a:ln w="9525">
            <a:noFill/>
            <a:miter lim="800000"/>
            <a:headEnd/>
            <a:tailEnd/>
          </a:ln>
        </p:spPr>
        <p:txBody>
          <a:bodyPr>
            <a:spAutoFit/>
          </a:bodyPr>
          <a:lstStyle/>
          <a:p>
            <a:pPr algn="ctr"/>
            <a:r>
              <a:rPr lang="en-US" b="1" dirty="0"/>
              <a:t>HIV</a:t>
            </a:r>
          </a:p>
        </p:txBody>
      </p:sp>
      <p:sp>
        <p:nvSpPr>
          <p:cNvPr id="46089" name="Text Box 11"/>
          <p:cNvSpPr txBox="1">
            <a:spLocks noChangeArrowheads="1"/>
          </p:cNvSpPr>
          <p:nvPr/>
        </p:nvSpPr>
        <p:spPr bwMode="auto">
          <a:xfrm>
            <a:off x="3657600" y="2209800"/>
            <a:ext cx="1261884" cy="307777"/>
          </a:xfrm>
          <a:prstGeom prst="rect">
            <a:avLst/>
          </a:prstGeom>
          <a:noFill/>
          <a:ln w="9525">
            <a:noFill/>
            <a:miter lim="800000"/>
            <a:headEnd/>
            <a:tailEnd/>
          </a:ln>
        </p:spPr>
        <p:txBody>
          <a:bodyPr wrap="none">
            <a:spAutoFit/>
          </a:bodyPr>
          <a:lstStyle/>
          <a:p>
            <a:r>
              <a:rPr lang="en-US" sz="1400" dirty="0"/>
              <a:t>Early Syphilis</a:t>
            </a:r>
          </a:p>
        </p:txBody>
      </p:sp>
      <p:sp>
        <p:nvSpPr>
          <p:cNvPr id="46090" name="Text Box 12"/>
          <p:cNvSpPr txBox="1">
            <a:spLocks noChangeArrowheads="1"/>
          </p:cNvSpPr>
          <p:nvPr/>
        </p:nvSpPr>
        <p:spPr bwMode="auto">
          <a:xfrm>
            <a:off x="3886200" y="2438400"/>
            <a:ext cx="697627" cy="338554"/>
          </a:xfrm>
          <a:prstGeom prst="rect">
            <a:avLst/>
          </a:prstGeom>
          <a:noFill/>
          <a:ln w="9525">
            <a:noFill/>
            <a:miter lim="800000"/>
            <a:headEnd/>
            <a:tailEnd/>
          </a:ln>
        </p:spPr>
        <p:txBody>
          <a:bodyPr wrap="none">
            <a:spAutoFit/>
          </a:bodyPr>
          <a:lstStyle/>
          <a:p>
            <a:r>
              <a:rPr lang="en-US" sz="1600" dirty="0" smtClean="0"/>
              <a:t>1,032</a:t>
            </a:r>
            <a:endParaRPr lang="en-US" sz="1600" dirty="0"/>
          </a:p>
        </p:txBody>
      </p:sp>
      <p:sp>
        <p:nvSpPr>
          <p:cNvPr id="46091" name="Text Box 13"/>
          <p:cNvSpPr txBox="1">
            <a:spLocks noChangeArrowheads="1"/>
          </p:cNvSpPr>
          <p:nvPr/>
        </p:nvSpPr>
        <p:spPr bwMode="auto">
          <a:xfrm>
            <a:off x="5257800" y="1752600"/>
            <a:ext cx="682366" cy="338554"/>
          </a:xfrm>
          <a:prstGeom prst="rect">
            <a:avLst/>
          </a:prstGeom>
          <a:noFill/>
          <a:ln w="9525">
            <a:noFill/>
            <a:miter lim="800000"/>
            <a:headEnd/>
            <a:tailEnd/>
          </a:ln>
        </p:spPr>
        <p:txBody>
          <a:bodyPr wrap="none">
            <a:spAutoFit/>
          </a:bodyPr>
          <a:lstStyle/>
          <a:p>
            <a:r>
              <a:rPr lang="en-US" sz="1600" dirty="0" smtClean="0"/>
              <a:t>2,911</a:t>
            </a:r>
            <a:endParaRPr lang="en-US" sz="1600" dirty="0"/>
          </a:p>
        </p:txBody>
      </p:sp>
      <p:sp>
        <p:nvSpPr>
          <p:cNvPr id="46092" name="Text Box 14"/>
          <p:cNvSpPr txBox="1">
            <a:spLocks noChangeArrowheads="1"/>
          </p:cNvSpPr>
          <p:nvPr/>
        </p:nvSpPr>
        <p:spPr bwMode="auto">
          <a:xfrm>
            <a:off x="2438400" y="4038600"/>
            <a:ext cx="526106" cy="338554"/>
          </a:xfrm>
          <a:prstGeom prst="rect">
            <a:avLst/>
          </a:prstGeom>
          <a:noFill/>
          <a:ln w="9525">
            <a:noFill/>
            <a:miter lim="800000"/>
            <a:headEnd/>
            <a:tailEnd/>
          </a:ln>
        </p:spPr>
        <p:txBody>
          <a:bodyPr wrap="none">
            <a:spAutoFit/>
          </a:bodyPr>
          <a:lstStyle/>
          <a:p>
            <a:r>
              <a:rPr lang="en-US" sz="1600" dirty="0" smtClean="0"/>
              <a:t>445</a:t>
            </a:r>
            <a:endParaRPr lang="en-US" sz="1600" dirty="0"/>
          </a:p>
        </p:txBody>
      </p:sp>
      <p:sp>
        <p:nvSpPr>
          <p:cNvPr id="46093" name="Text Box 15"/>
          <p:cNvSpPr txBox="1">
            <a:spLocks noChangeArrowheads="1"/>
          </p:cNvSpPr>
          <p:nvPr/>
        </p:nvSpPr>
        <p:spPr bwMode="auto">
          <a:xfrm>
            <a:off x="186113" y="3429000"/>
            <a:ext cx="1531188" cy="523220"/>
          </a:xfrm>
          <a:prstGeom prst="rect">
            <a:avLst/>
          </a:prstGeom>
          <a:noFill/>
          <a:ln w="9525">
            <a:noFill/>
            <a:miter lim="800000"/>
            <a:headEnd/>
            <a:tailEnd/>
          </a:ln>
        </p:spPr>
        <p:txBody>
          <a:bodyPr wrap="none">
            <a:spAutoFit/>
          </a:bodyPr>
          <a:lstStyle/>
          <a:p>
            <a:pPr algn="ctr"/>
            <a:r>
              <a:rPr lang="en-US" sz="1400" dirty="0">
                <a:cs typeface="Times New Roman" pitchFamily="18" charset="0"/>
              </a:rPr>
              <a:t>HIV_SY_GC_CT</a:t>
            </a:r>
          </a:p>
          <a:p>
            <a:pPr algn="ctr"/>
            <a:r>
              <a:rPr lang="en-US" sz="1400" dirty="0" smtClean="0">
                <a:cs typeface="Times New Roman" pitchFamily="18" charset="0"/>
              </a:rPr>
              <a:t>34</a:t>
            </a:r>
            <a:endParaRPr lang="en-US" sz="1400" dirty="0">
              <a:cs typeface="Times New Roman" pitchFamily="18" charset="0"/>
            </a:endParaRPr>
          </a:p>
        </p:txBody>
      </p:sp>
      <p:sp>
        <p:nvSpPr>
          <p:cNvPr id="46094" name="Text Box 16"/>
          <p:cNvSpPr txBox="1">
            <a:spLocks noChangeArrowheads="1"/>
          </p:cNvSpPr>
          <p:nvPr/>
        </p:nvSpPr>
        <p:spPr bwMode="auto">
          <a:xfrm>
            <a:off x="4025440" y="5105400"/>
            <a:ext cx="1047083" cy="461665"/>
          </a:xfrm>
          <a:prstGeom prst="rect">
            <a:avLst/>
          </a:prstGeom>
          <a:noFill/>
          <a:ln w="9525">
            <a:noFill/>
            <a:miter lim="800000"/>
            <a:headEnd/>
            <a:tailEnd/>
          </a:ln>
        </p:spPr>
        <p:txBody>
          <a:bodyPr wrap="none">
            <a:spAutoFit/>
          </a:bodyPr>
          <a:lstStyle/>
          <a:p>
            <a:pPr algn="ctr"/>
            <a:r>
              <a:rPr lang="en-US" sz="1200" dirty="0">
                <a:cs typeface="Times New Roman" pitchFamily="18" charset="0"/>
              </a:rPr>
              <a:t>HIV_CT_GC</a:t>
            </a:r>
          </a:p>
          <a:p>
            <a:pPr algn="ctr"/>
            <a:r>
              <a:rPr lang="en-US" sz="1200" dirty="0" smtClean="0">
                <a:cs typeface="Times New Roman" pitchFamily="18" charset="0"/>
              </a:rPr>
              <a:t>105</a:t>
            </a:r>
            <a:endParaRPr lang="en-US" sz="1200" dirty="0">
              <a:cs typeface="Times New Roman" pitchFamily="18" charset="0"/>
            </a:endParaRPr>
          </a:p>
        </p:txBody>
      </p:sp>
      <p:sp>
        <p:nvSpPr>
          <p:cNvPr id="46095" name="Text Box 17"/>
          <p:cNvSpPr txBox="1">
            <a:spLocks noChangeArrowheads="1"/>
          </p:cNvSpPr>
          <p:nvPr/>
        </p:nvSpPr>
        <p:spPr bwMode="auto">
          <a:xfrm>
            <a:off x="1447800" y="1371600"/>
            <a:ext cx="1162499" cy="523220"/>
          </a:xfrm>
          <a:prstGeom prst="rect">
            <a:avLst/>
          </a:prstGeom>
          <a:noFill/>
          <a:ln w="9525">
            <a:noFill/>
            <a:miter lim="800000"/>
            <a:headEnd/>
            <a:tailEnd/>
          </a:ln>
        </p:spPr>
        <p:txBody>
          <a:bodyPr wrap="none">
            <a:spAutoFit/>
          </a:bodyPr>
          <a:lstStyle/>
          <a:p>
            <a:pPr algn="ctr"/>
            <a:r>
              <a:rPr lang="en-US" sz="1400" dirty="0">
                <a:cs typeface="Times New Roman" pitchFamily="18" charset="0"/>
              </a:rPr>
              <a:t>HIV_SY_CT</a:t>
            </a:r>
          </a:p>
          <a:p>
            <a:pPr algn="ctr"/>
            <a:r>
              <a:rPr lang="en-US" sz="1400" dirty="0" smtClean="0">
                <a:cs typeface="Times New Roman" pitchFamily="18" charset="0"/>
              </a:rPr>
              <a:t>240</a:t>
            </a:r>
            <a:endParaRPr lang="en-US" sz="1400" dirty="0">
              <a:cs typeface="Times New Roman" pitchFamily="18" charset="0"/>
            </a:endParaRPr>
          </a:p>
        </p:txBody>
      </p:sp>
      <p:sp>
        <p:nvSpPr>
          <p:cNvPr id="46096" name="Text Box 18"/>
          <p:cNvSpPr txBox="1">
            <a:spLocks noChangeArrowheads="1"/>
          </p:cNvSpPr>
          <p:nvPr/>
        </p:nvSpPr>
        <p:spPr bwMode="auto">
          <a:xfrm>
            <a:off x="6618711" y="3200400"/>
            <a:ext cx="1192955" cy="523220"/>
          </a:xfrm>
          <a:prstGeom prst="rect">
            <a:avLst/>
          </a:prstGeom>
          <a:noFill/>
          <a:ln w="9525">
            <a:noFill/>
            <a:miter lim="800000"/>
            <a:headEnd/>
            <a:tailEnd/>
          </a:ln>
        </p:spPr>
        <p:txBody>
          <a:bodyPr wrap="none">
            <a:spAutoFit/>
          </a:bodyPr>
          <a:lstStyle/>
          <a:p>
            <a:pPr algn="ctr"/>
            <a:r>
              <a:rPr lang="en-US" sz="1400" dirty="0">
                <a:cs typeface="Times New Roman" pitchFamily="18" charset="0"/>
              </a:rPr>
              <a:t>HIV_SY_GC</a:t>
            </a:r>
          </a:p>
          <a:p>
            <a:pPr algn="ctr"/>
            <a:r>
              <a:rPr lang="en-US" sz="1400" dirty="0" smtClean="0">
                <a:cs typeface="Times New Roman" pitchFamily="18" charset="0"/>
              </a:rPr>
              <a:t>219</a:t>
            </a:r>
            <a:endParaRPr lang="en-US" sz="1400" dirty="0">
              <a:cs typeface="Times New Roman" pitchFamily="18" charset="0"/>
            </a:endParaRPr>
          </a:p>
        </p:txBody>
      </p:sp>
      <p:sp>
        <p:nvSpPr>
          <p:cNvPr id="46097" name="Line 19"/>
          <p:cNvSpPr>
            <a:spLocks noChangeShapeType="1"/>
          </p:cNvSpPr>
          <p:nvPr/>
        </p:nvSpPr>
        <p:spPr bwMode="auto">
          <a:xfrm flipH="1">
            <a:off x="3733800" y="3352800"/>
            <a:ext cx="2971800" cy="533400"/>
          </a:xfrm>
          <a:prstGeom prst="line">
            <a:avLst/>
          </a:prstGeom>
          <a:noFill/>
          <a:ln w="9525">
            <a:solidFill>
              <a:schemeClr val="tx1"/>
            </a:solidFill>
            <a:round/>
            <a:headEnd/>
            <a:tailEnd type="stealth" w="med" len="lg"/>
          </a:ln>
        </p:spPr>
        <p:txBody>
          <a:bodyPr/>
          <a:lstStyle/>
          <a:p>
            <a:endParaRPr lang="en-US" dirty="0">
              <a:solidFill>
                <a:schemeClr val="bg1"/>
              </a:solidFill>
            </a:endParaRPr>
          </a:p>
        </p:txBody>
      </p:sp>
      <p:sp>
        <p:nvSpPr>
          <p:cNvPr id="46098" name="Text Box 20"/>
          <p:cNvSpPr txBox="1">
            <a:spLocks noChangeArrowheads="1"/>
          </p:cNvSpPr>
          <p:nvPr/>
        </p:nvSpPr>
        <p:spPr bwMode="auto">
          <a:xfrm>
            <a:off x="5410200" y="4267200"/>
            <a:ext cx="3050322" cy="954107"/>
          </a:xfrm>
          <a:prstGeom prst="rect">
            <a:avLst/>
          </a:prstGeom>
          <a:noFill/>
          <a:ln w="9525">
            <a:noFill/>
            <a:miter lim="800000"/>
            <a:headEnd/>
            <a:tailEnd/>
          </a:ln>
        </p:spPr>
        <p:txBody>
          <a:bodyPr wrap="none">
            <a:spAutoFit/>
          </a:bodyPr>
          <a:lstStyle/>
          <a:p>
            <a:r>
              <a:rPr lang="en-US" sz="1400" b="1" dirty="0">
                <a:cs typeface="Times New Roman" pitchFamily="18" charset="0"/>
              </a:rPr>
              <a:t>Total HIV/AIDS </a:t>
            </a:r>
            <a:r>
              <a:rPr lang="en-US" sz="1400" b="1" dirty="0" smtClean="0">
                <a:cs typeface="Times New Roman" pitchFamily="18" charset="0"/>
              </a:rPr>
              <a:t>=2,911</a:t>
            </a:r>
            <a:endParaRPr lang="en-US" sz="1400" b="1" dirty="0">
              <a:cs typeface="Times New Roman" pitchFamily="18" charset="0"/>
            </a:endParaRPr>
          </a:p>
          <a:p>
            <a:r>
              <a:rPr lang="en-US" sz="1400" b="1" dirty="0">
                <a:cs typeface="Times New Roman" pitchFamily="18" charset="0"/>
              </a:rPr>
              <a:t>Total  Early Syphilis = </a:t>
            </a:r>
            <a:r>
              <a:rPr lang="en-US" sz="1400" b="1" dirty="0" smtClean="0">
                <a:cs typeface="Times New Roman" pitchFamily="18" charset="0"/>
              </a:rPr>
              <a:t>1,032 (36%)</a:t>
            </a:r>
            <a:endParaRPr lang="en-US" sz="1400" b="1" dirty="0">
              <a:cs typeface="Times New Roman" pitchFamily="18" charset="0"/>
            </a:endParaRPr>
          </a:p>
          <a:p>
            <a:r>
              <a:rPr lang="en-US" sz="1400" b="1" dirty="0">
                <a:cs typeface="Times New Roman" pitchFamily="18" charset="0"/>
              </a:rPr>
              <a:t>Total Chlamydia = </a:t>
            </a:r>
            <a:r>
              <a:rPr lang="en-US" sz="1400" b="1" dirty="0" smtClean="0">
                <a:cs typeface="Times New Roman" pitchFamily="18" charset="0"/>
              </a:rPr>
              <a:t>445 (15%)</a:t>
            </a:r>
            <a:endParaRPr lang="en-US" sz="1400" b="1" dirty="0">
              <a:cs typeface="Times New Roman" pitchFamily="18" charset="0"/>
            </a:endParaRPr>
          </a:p>
          <a:p>
            <a:r>
              <a:rPr lang="en-US" sz="1400" b="1" dirty="0">
                <a:cs typeface="Times New Roman" pitchFamily="18" charset="0"/>
              </a:rPr>
              <a:t>Total Gonorrhea = </a:t>
            </a:r>
            <a:r>
              <a:rPr lang="en-US" sz="1400" b="1" dirty="0" smtClean="0">
                <a:cs typeface="Times New Roman" pitchFamily="18" charset="0"/>
              </a:rPr>
              <a:t>400 (14%)</a:t>
            </a:r>
            <a:endParaRPr lang="en-US" sz="1400" b="1" dirty="0">
              <a:cs typeface="Times New Roman" pitchFamily="18" charset="0"/>
            </a:endParaRPr>
          </a:p>
        </p:txBody>
      </p:sp>
      <p:sp>
        <p:nvSpPr>
          <p:cNvPr id="46099" name="Line 21"/>
          <p:cNvSpPr>
            <a:spLocks noChangeShapeType="1"/>
          </p:cNvSpPr>
          <p:nvPr/>
        </p:nvSpPr>
        <p:spPr bwMode="auto">
          <a:xfrm>
            <a:off x="1600200" y="3581400"/>
            <a:ext cx="1676400" cy="533400"/>
          </a:xfrm>
          <a:prstGeom prst="line">
            <a:avLst/>
          </a:prstGeom>
          <a:noFill/>
          <a:ln w="9525">
            <a:solidFill>
              <a:schemeClr val="tx1"/>
            </a:solidFill>
            <a:round/>
            <a:headEnd/>
            <a:tailEnd type="stealth" w="med" len="lg"/>
          </a:ln>
        </p:spPr>
        <p:txBody>
          <a:bodyPr/>
          <a:lstStyle/>
          <a:p>
            <a:endParaRPr lang="en-US" dirty="0">
              <a:solidFill>
                <a:schemeClr val="bg1"/>
              </a:solidFill>
            </a:endParaRPr>
          </a:p>
        </p:txBody>
      </p:sp>
      <p:sp>
        <p:nvSpPr>
          <p:cNvPr id="46100" name="Line 22"/>
          <p:cNvSpPr>
            <a:spLocks noChangeShapeType="1"/>
          </p:cNvSpPr>
          <p:nvPr/>
        </p:nvSpPr>
        <p:spPr bwMode="auto">
          <a:xfrm rot="10800000">
            <a:off x="2819400" y="4648200"/>
            <a:ext cx="1295400" cy="533400"/>
          </a:xfrm>
          <a:prstGeom prst="line">
            <a:avLst/>
          </a:prstGeom>
          <a:noFill/>
          <a:ln w="9525">
            <a:solidFill>
              <a:schemeClr val="tx1"/>
            </a:solidFill>
            <a:round/>
            <a:headEnd/>
            <a:tailEnd type="stealth" w="med" len="lg"/>
          </a:ln>
        </p:spPr>
        <p:txBody>
          <a:bodyPr/>
          <a:lstStyle/>
          <a:p>
            <a:endParaRPr lang="en-US" dirty="0">
              <a:solidFill>
                <a:schemeClr val="bg1"/>
              </a:solidFill>
            </a:endParaRPr>
          </a:p>
        </p:txBody>
      </p:sp>
      <p:sp>
        <p:nvSpPr>
          <p:cNvPr id="46101" name="Line 23"/>
          <p:cNvSpPr>
            <a:spLocks noChangeShapeType="1"/>
          </p:cNvSpPr>
          <p:nvPr/>
        </p:nvSpPr>
        <p:spPr bwMode="auto">
          <a:xfrm>
            <a:off x="2133600" y="1905000"/>
            <a:ext cx="762000" cy="1752600"/>
          </a:xfrm>
          <a:prstGeom prst="line">
            <a:avLst/>
          </a:prstGeom>
          <a:noFill/>
          <a:ln w="9525">
            <a:solidFill>
              <a:schemeClr val="tx1"/>
            </a:solidFill>
            <a:round/>
            <a:headEnd/>
            <a:tailEnd type="stealth" w="med" len="lg"/>
          </a:ln>
        </p:spPr>
        <p:txBody>
          <a:bodyPr/>
          <a:lstStyle/>
          <a:p>
            <a:endParaRPr lang="en-US" dirty="0">
              <a:solidFill>
                <a:schemeClr val="bg1"/>
              </a:solidFill>
            </a:endParaRPr>
          </a:p>
        </p:txBody>
      </p:sp>
      <p:sp>
        <p:nvSpPr>
          <p:cNvPr id="46102" name="Oval 8"/>
          <p:cNvSpPr>
            <a:spLocks noChangeArrowheads="1"/>
          </p:cNvSpPr>
          <p:nvPr/>
        </p:nvSpPr>
        <p:spPr bwMode="auto">
          <a:xfrm rot="1800000">
            <a:off x="2809863" y="3409234"/>
            <a:ext cx="1132141" cy="2245229"/>
          </a:xfrm>
          <a:prstGeom prst="ellipse">
            <a:avLst/>
          </a:prstGeom>
          <a:solidFill>
            <a:srgbClr val="FFC000">
              <a:alpha val="25098"/>
            </a:srgbClr>
          </a:solidFill>
          <a:ln w="9525">
            <a:solidFill>
              <a:schemeClr val="tx1"/>
            </a:solidFill>
            <a:round/>
            <a:headEnd/>
            <a:tailEnd/>
          </a:ln>
        </p:spPr>
        <p:txBody>
          <a:bodyPr wrap="none" anchor="ctr"/>
          <a:lstStyle/>
          <a:p>
            <a:r>
              <a:rPr lang="en-US" sz="1600" dirty="0"/>
              <a:t>Gonorrhea</a:t>
            </a:r>
          </a:p>
        </p:txBody>
      </p:sp>
      <p:sp>
        <p:nvSpPr>
          <p:cNvPr id="46103" name="Text Box 14"/>
          <p:cNvSpPr txBox="1">
            <a:spLocks noChangeArrowheads="1"/>
          </p:cNvSpPr>
          <p:nvPr/>
        </p:nvSpPr>
        <p:spPr bwMode="auto">
          <a:xfrm>
            <a:off x="3124200" y="4572000"/>
            <a:ext cx="482824" cy="307777"/>
          </a:xfrm>
          <a:prstGeom prst="rect">
            <a:avLst/>
          </a:prstGeom>
          <a:noFill/>
          <a:ln w="9525">
            <a:noFill/>
            <a:miter lim="800000"/>
            <a:headEnd/>
            <a:tailEnd/>
          </a:ln>
        </p:spPr>
        <p:txBody>
          <a:bodyPr wrap="none">
            <a:spAutoFit/>
          </a:bodyPr>
          <a:lstStyle/>
          <a:p>
            <a:r>
              <a:rPr lang="en-US" sz="1400" dirty="0" smtClean="0"/>
              <a:t>400</a:t>
            </a:r>
            <a:endParaRPr lang="en-US" sz="1400" dirty="0"/>
          </a:p>
        </p:txBody>
      </p:sp>
      <p:sp>
        <p:nvSpPr>
          <p:cNvPr id="25" name="TextBox 24"/>
          <p:cNvSpPr txBox="1"/>
          <p:nvPr/>
        </p:nvSpPr>
        <p:spPr>
          <a:xfrm>
            <a:off x="304800" y="6323350"/>
            <a:ext cx="5638800" cy="523220"/>
          </a:xfrm>
          <a:prstGeom prst="rect">
            <a:avLst/>
          </a:prstGeom>
          <a:noFill/>
        </p:spPr>
        <p:txBody>
          <a:bodyPr wrap="square" rtlCol="0">
            <a:spAutoFit/>
          </a:bodyPr>
          <a:lstStyle/>
          <a:p>
            <a:r>
              <a:rPr lang="en-US" sz="1400" dirty="0" smtClean="0">
                <a:solidFill>
                  <a:schemeClr val="bg1"/>
                </a:solidFill>
              </a:rPr>
              <a:t>Data Source: Sexually Transmitted Diseases Program , Partner Services Data 2009</a:t>
            </a:r>
            <a:endParaRPr lang="en-US" sz="1400" dirty="0">
              <a:solidFill>
                <a:schemeClr val="bg1"/>
              </a:solidFill>
            </a:endParaRPr>
          </a:p>
        </p:txBody>
      </p:sp>
      <p:sp>
        <p:nvSpPr>
          <p:cNvPr id="24" name="Slide Number Placeholder 4"/>
          <p:cNvSpPr>
            <a:spLocks noGrp="1"/>
          </p:cNvSpPr>
          <p:nvPr>
            <p:ph type="sldNum" sz="quarter" idx="12"/>
          </p:nvPr>
        </p:nvSpPr>
        <p:spPr>
          <a:xfrm>
            <a:off x="6858000" y="6248400"/>
            <a:ext cx="2133600" cy="476250"/>
          </a:xfrm>
        </p:spPr>
        <p:txBody>
          <a:bodyPr/>
          <a:lstStyle/>
          <a:p>
            <a:fld id="{F493991F-7B22-4368-AB4F-28B0708A9642}"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76200"/>
            <a:ext cx="7772400" cy="1752600"/>
          </a:xfrm>
        </p:spPr>
        <p:txBody>
          <a:bodyPr/>
          <a:lstStyle/>
          <a:p>
            <a:r>
              <a:rPr lang="en-US" sz="4000" dirty="0"/>
              <a:t>Department of Public Health</a:t>
            </a:r>
            <a:r>
              <a:rPr lang="en-US" dirty="0"/>
              <a:t/>
            </a:r>
            <a:br>
              <a:rPr lang="en-US" dirty="0"/>
            </a:br>
            <a:endParaRPr lang="en-US" dirty="0"/>
          </a:p>
        </p:txBody>
      </p:sp>
      <p:grpSp>
        <p:nvGrpSpPr>
          <p:cNvPr id="2" name="Group 3"/>
          <p:cNvGrpSpPr>
            <a:grpSpLocks/>
          </p:cNvGrpSpPr>
          <p:nvPr/>
        </p:nvGrpSpPr>
        <p:grpSpPr bwMode="auto">
          <a:xfrm>
            <a:off x="304800" y="1295400"/>
            <a:ext cx="8458200" cy="3537751"/>
            <a:chOff x="192" y="1059"/>
            <a:chExt cx="4512" cy="2065"/>
          </a:xfrm>
        </p:grpSpPr>
        <p:sp>
          <p:nvSpPr>
            <p:cNvPr id="37892" name="Line 4"/>
            <p:cNvSpPr>
              <a:spLocks noChangeShapeType="1"/>
            </p:cNvSpPr>
            <p:nvPr/>
          </p:nvSpPr>
          <p:spPr bwMode="auto">
            <a:xfrm>
              <a:off x="2880" y="1326"/>
              <a:ext cx="0" cy="178"/>
            </a:xfrm>
            <a:prstGeom prst="line">
              <a:avLst/>
            </a:prstGeom>
            <a:noFill/>
            <a:ln w="38100">
              <a:solidFill>
                <a:schemeClr val="bg1"/>
              </a:solidFill>
              <a:round/>
              <a:headEnd/>
              <a:tailEnd/>
            </a:ln>
          </p:spPr>
          <p:txBody>
            <a:bodyPr>
              <a:prstTxWarp prst="textNoShape">
                <a:avLst/>
              </a:prstTxWarp>
            </a:bodyPr>
            <a:lstStyle/>
            <a:p>
              <a:endParaRPr lang="en-US"/>
            </a:p>
          </p:txBody>
        </p:sp>
        <p:sp>
          <p:nvSpPr>
            <p:cNvPr id="37893" name="Line 5"/>
            <p:cNvSpPr>
              <a:spLocks noChangeShapeType="1"/>
            </p:cNvSpPr>
            <p:nvPr/>
          </p:nvSpPr>
          <p:spPr bwMode="auto">
            <a:xfrm>
              <a:off x="2592" y="1993"/>
              <a:ext cx="0" cy="356"/>
            </a:xfrm>
            <a:prstGeom prst="line">
              <a:avLst/>
            </a:prstGeom>
            <a:noFill/>
            <a:ln w="38100">
              <a:solidFill>
                <a:schemeClr val="bg1"/>
              </a:solidFill>
              <a:round/>
              <a:headEnd/>
              <a:tailEnd/>
            </a:ln>
          </p:spPr>
          <p:txBody>
            <a:bodyPr>
              <a:prstTxWarp prst="textNoShape">
                <a:avLst/>
              </a:prstTxWarp>
            </a:bodyPr>
            <a:lstStyle/>
            <a:p>
              <a:endParaRPr lang="en-US"/>
            </a:p>
          </p:txBody>
        </p:sp>
        <p:sp>
          <p:nvSpPr>
            <p:cNvPr id="37896" name="Line 8"/>
            <p:cNvSpPr>
              <a:spLocks noChangeShapeType="1"/>
            </p:cNvSpPr>
            <p:nvPr/>
          </p:nvSpPr>
          <p:spPr bwMode="auto">
            <a:xfrm flipV="1">
              <a:off x="1680" y="2349"/>
              <a:ext cx="912" cy="6"/>
            </a:xfrm>
            <a:prstGeom prst="line">
              <a:avLst/>
            </a:prstGeom>
            <a:noFill/>
            <a:ln w="38100">
              <a:solidFill>
                <a:schemeClr val="bg1"/>
              </a:solidFill>
              <a:round/>
              <a:headEnd/>
              <a:tailEnd/>
            </a:ln>
          </p:spPr>
          <p:txBody>
            <a:bodyPr>
              <a:prstTxWarp prst="textNoShape">
                <a:avLst/>
              </a:prstTxWarp>
            </a:bodyPr>
            <a:lstStyle/>
            <a:p>
              <a:endParaRPr lang="en-US"/>
            </a:p>
          </p:txBody>
        </p:sp>
        <p:sp>
          <p:nvSpPr>
            <p:cNvPr id="37898" name="Rectangle 10"/>
            <p:cNvSpPr>
              <a:spLocks noChangeArrowheads="1"/>
            </p:cNvSpPr>
            <p:nvPr/>
          </p:nvSpPr>
          <p:spPr bwMode="auto">
            <a:xfrm>
              <a:off x="2160" y="2616"/>
              <a:ext cx="2544" cy="508"/>
            </a:xfrm>
            <a:prstGeom prst="rect">
              <a:avLst/>
            </a:prstGeom>
            <a:solidFill>
              <a:schemeClr val="bg1">
                <a:lumMod val="60000"/>
                <a:lumOff val="40000"/>
              </a:schemeClr>
            </a:solidFill>
            <a:ln w="28575">
              <a:solidFill>
                <a:schemeClr val="bg1"/>
              </a:solidFill>
              <a:miter lim="800000"/>
              <a:headEnd/>
              <a:tailEnd/>
            </a:ln>
          </p:spPr>
          <p:txBody>
            <a:bodyPr lIns="82058" tIns="41029" rIns="82058" bIns="41029" anchor="ctr">
              <a:prstTxWarp prst="textNoShape">
                <a:avLst/>
              </a:prstTxWarp>
            </a:bodyPr>
            <a:lstStyle/>
            <a:p>
              <a:pPr algn="ctr" defTabSz="820738" eaLnBrk="0" hangingPunct="0"/>
              <a:r>
                <a:rPr lang="en-US" sz="1300" b="1" dirty="0">
                  <a:solidFill>
                    <a:schemeClr val="tx1"/>
                  </a:solidFill>
                </a:rPr>
                <a:t>Mario J. </a:t>
              </a:r>
              <a:r>
                <a:rPr lang="en-US" sz="1300" b="1" dirty="0" err="1">
                  <a:solidFill>
                    <a:schemeClr val="tx1"/>
                  </a:solidFill>
                </a:rPr>
                <a:t>Pérez</a:t>
              </a:r>
              <a:endParaRPr lang="en-US" sz="1300" b="1" dirty="0">
                <a:solidFill>
                  <a:schemeClr val="tx1"/>
                </a:solidFill>
              </a:endParaRPr>
            </a:p>
            <a:p>
              <a:pPr algn="ctr" defTabSz="820738" eaLnBrk="0" hangingPunct="0"/>
              <a:r>
                <a:rPr lang="en-US" sz="1300" b="1" dirty="0" smtClean="0">
                  <a:solidFill>
                    <a:schemeClr val="tx1"/>
                  </a:solidFill>
                </a:rPr>
                <a:t>Director</a:t>
              </a:r>
            </a:p>
            <a:p>
              <a:pPr algn="ctr" defTabSz="820738" eaLnBrk="0" hangingPunct="0"/>
              <a:r>
                <a:rPr lang="en-US" sz="1300" b="1" dirty="0" smtClean="0"/>
                <a:t>DIVISION OF HIV AND STD PROGRAMS</a:t>
              </a:r>
              <a:endParaRPr lang="en-US" sz="1300" b="1" dirty="0">
                <a:solidFill>
                  <a:schemeClr val="tx1"/>
                </a:solidFill>
              </a:endParaRPr>
            </a:p>
          </p:txBody>
        </p:sp>
        <p:sp>
          <p:nvSpPr>
            <p:cNvPr id="37899" name="Rectangle 11"/>
            <p:cNvSpPr>
              <a:spLocks noChangeArrowheads="1"/>
            </p:cNvSpPr>
            <p:nvPr/>
          </p:nvSpPr>
          <p:spPr bwMode="auto">
            <a:xfrm>
              <a:off x="192" y="2001"/>
              <a:ext cx="1571" cy="509"/>
            </a:xfrm>
            <a:prstGeom prst="rect">
              <a:avLst/>
            </a:prstGeom>
            <a:solidFill>
              <a:schemeClr val="bg1">
                <a:lumMod val="40000"/>
                <a:lumOff val="60000"/>
              </a:schemeClr>
            </a:solidFill>
            <a:ln w="28575">
              <a:solidFill>
                <a:schemeClr val="bg1"/>
              </a:solidFill>
              <a:miter lim="800000"/>
              <a:headEnd/>
              <a:tailEnd/>
            </a:ln>
          </p:spPr>
          <p:txBody>
            <a:bodyPr lIns="82058" tIns="41029" rIns="82058" bIns="41029" anchor="ctr">
              <a:prstTxWarp prst="textNoShape">
                <a:avLst/>
              </a:prstTxWarp>
            </a:bodyPr>
            <a:lstStyle/>
            <a:p>
              <a:pPr algn="ctr" defTabSz="820738" eaLnBrk="0" hangingPunct="0"/>
              <a:r>
                <a:rPr lang="en-US" sz="1300" b="1" dirty="0">
                  <a:solidFill>
                    <a:schemeClr val="tx1"/>
                  </a:solidFill>
                </a:rPr>
                <a:t>Jonathan E. Freedman</a:t>
              </a:r>
            </a:p>
            <a:p>
              <a:pPr algn="ctr" defTabSz="820738" eaLnBrk="0" hangingPunct="0"/>
              <a:r>
                <a:rPr lang="en-US" sz="1300" b="1" dirty="0">
                  <a:solidFill>
                    <a:schemeClr val="tx1"/>
                  </a:solidFill>
                </a:rPr>
                <a:t>Chief Deputy Director for Department of Public Health</a:t>
              </a:r>
            </a:p>
          </p:txBody>
        </p:sp>
        <p:sp>
          <p:nvSpPr>
            <p:cNvPr id="37902" name="Rectangle 14"/>
            <p:cNvSpPr>
              <a:spLocks noChangeArrowheads="1"/>
            </p:cNvSpPr>
            <p:nvPr/>
          </p:nvSpPr>
          <p:spPr bwMode="auto">
            <a:xfrm>
              <a:off x="1985" y="1536"/>
              <a:ext cx="1790" cy="423"/>
            </a:xfrm>
            <a:prstGeom prst="rect">
              <a:avLst/>
            </a:prstGeom>
            <a:solidFill>
              <a:schemeClr val="bg1">
                <a:lumMod val="40000"/>
                <a:lumOff val="60000"/>
              </a:schemeClr>
            </a:solidFill>
            <a:ln w="28575">
              <a:solidFill>
                <a:schemeClr val="bg1"/>
              </a:solidFill>
              <a:miter lim="800000"/>
              <a:headEnd/>
              <a:tailEnd/>
            </a:ln>
          </p:spPr>
          <p:txBody>
            <a:bodyPr wrap="none" lIns="82058" tIns="41029" rIns="82058" bIns="41029" anchor="ctr">
              <a:prstTxWarp prst="textNoShape">
                <a:avLst/>
              </a:prstTxWarp>
            </a:bodyPr>
            <a:lstStyle/>
            <a:p>
              <a:pPr algn="ctr" defTabSz="820738" eaLnBrk="0" hangingPunct="0"/>
              <a:r>
                <a:rPr lang="en-US" sz="1300" b="1" dirty="0">
                  <a:solidFill>
                    <a:schemeClr val="tx1"/>
                  </a:solidFill>
                </a:rPr>
                <a:t>Department of Public Health</a:t>
              </a:r>
            </a:p>
            <a:p>
              <a:pPr algn="ctr" defTabSz="820738" eaLnBrk="0" hangingPunct="0"/>
              <a:r>
                <a:rPr lang="en-US" sz="1300" b="1" dirty="0">
                  <a:solidFill>
                    <a:schemeClr val="tx1"/>
                  </a:solidFill>
                </a:rPr>
                <a:t>Jonathan E. Fielding</a:t>
              </a:r>
            </a:p>
            <a:p>
              <a:pPr algn="ctr" defTabSz="820738" eaLnBrk="0" hangingPunct="0"/>
              <a:r>
                <a:rPr lang="en-US" sz="1300" b="1" dirty="0">
                  <a:solidFill>
                    <a:schemeClr val="tx1"/>
                  </a:solidFill>
                </a:rPr>
                <a:t>Director and Health Officer</a:t>
              </a:r>
            </a:p>
          </p:txBody>
        </p:sp>
        <p:sp>
          <p:nvSpPr>
            <p:cNvPr id="37903" name="Rectangle 15"/>
            <p:cNvSpPr>
              <a:spLocks noChangeArrowheads="1"/>
            </p:cNvSpPr>
            <p:nvPr/>
          </p:nvSpPr>
          <p:spPr bwMode="auto">
            <a:xfrm>
              <a:off x="1981" y="1059"/>
              <a:ext cx="1790" cy="254"/>
            </a:xfrm>
            <a:prstGeom prst="rect">
              <a:avLst/>
            </a:prstGeom>
            <a:solidFill>
              <a:schemeClr val="bg1">
                <a:lumMod val="40000"/>
                <a:lumOff val="60000"/>
              </a:schemeClr>
            </a:solidFill>
            <a:ln w="28575">
              <a:solidFill>
                <a:schemeClr val="bg1"/>
              </a:solidFill>
              <a:miter lim="800000"/>
              <a:headEnd/>
              <a:tailEnd/>
            </a:ln>
          </p:spPr>
          <p:txBody>
            <a:bodyPr wrap="none" lIns="82058" tIns="41029" rIns="82058" bIns="41029" anchor="ctr">
              <a:prstTxWarp prst="textNoShape">
                <a:avLst/>
              </a:prstTxWarp>
            </a:bodyPr>
            <a:lstStyle/>
            <a:p>
              <a:pPr algn="ctr" defTabSz="820738" eaLnBrk="0" hangingPunct="0"/>
              <a:r>
                <a:rPr lang="en-US" sz="1300" b="1" dirty="0">
                  <a:solidFill>
                    <a:schemeClr val="tx1"/>
                  </a:solidFill>
                </a:rPr>
                <a:t>L.A. County Board of Supervisors</a:t>
              </a:r>
            </a:p>
          </p:txBody>
        </p:sp>
      </p:grpSp>
      <p:sp>
        <p:nvSpPr>
          <p:cNvPr id="19" name="Line 5"/>
          <p:cNvSpPr>
            <a:spLocks noChangeShapeType="1"/>
          </p:cNvSpPr>
          <p:nvPr/>
        </p:nvSpPr>
        <p:spPr bwMode="auto">
          <a:xfrm flipV="1">
            <a:off x="1600200" y="4343400"/>
            <a:ext cx="1828800" cy="0"/>
          </a:xfrm>
          <a:prstGeom prst="line">
            <a:avLst/>
          </a:prstGeom>
          <a:noFill/>
          <a:ln w="38100">
            <a:solidFill>
              <a:schemeClr val="bg1"/>
            </a:solidFill>
            <a:round/>
            <a:headEnd/>
            <a:tailEnd/>
          </a:ln>
        </p:spPr>
        <p:txBody>
          <a:bodyPr>
            <a:prstTxWarp prst="textNoShape">
              <a:avLst/>
            </a:prstTxWarp>
          </a:bodyPr>
          <a:lstStyle/>
          <a:p>
            <a:endParaRPr lang="en-US"/>
          </a:p>
        </p:txBody>
      </p:sp>
      <p:sp>
        <p:nvSpPr>
          <p:cNvPr id="21" name="Line 5"/>
          <p:cNvSpPr>
            <a:spLocks noChangeShapeType="1"/>
          </p:cNvSpPr>
          <p:nvPr/>
        </p:nvSpPr>
        <p:spPr bwMode="auto">
          <a:xfrm>
            <a:off x="1600200" y="3733800"/>
            <a:ext cx="0" cy="609600"/>
          </a:xfrm>
          <a:prstGeom prst="line">
            <a:avLst/>
          </a:prstGeom>
          <a:noFill/>
          <a:ln w="38100">
            <a:solidFill>
              <a:schemeClr val="bg1"/>
            </a:solidFill>
            <a:round/>
            <a:headEnd/>
            <a:tailEnd/>
          </a:ln>
        </p:spPr>
        <p:txBody>
          <a:bodyPr>
            <a:prstTxWarp prst="textNoShape">
              <a:avLst/>
            </a:prstTxWarp>
          </a:bodyPr>
          <a:lstStyle/>
          <a:p>
            <a:endParaRPr lang="en-US"/>
          </a:p>
        </p:txBody>
      </p:sp>
      <p:sp>
        <p:nvSpPr>
          <p:cNvPr id="22" name="Explosion 2 21"/>
          <p:cNvSpPr/>
          <p:nvPr/>
        </p:nvSpPr>
        <p:spPr>
          <a:xfrm>
            <a:off x="3200400" y="3962400"/>
            <a:ext cx="990600" cy="533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50000"/>
                  </a:schemeClr>
                </a:solidFill>
              </a:rPr>
              <a:t>NEW</a:t>
            </a:r>
            <a:endParaRPr lang="en-US" sz="8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dirty="0" smtClean="0">
                <a:solidFill>
                  <a:srgbClr val="FFFF00"/>
                </a:solidFill>
                <a:latin typeface="Arial" charset="0"/>
                <a:cs typeface="Arial" charset="0"/>
              </a:rPr>
              <a:t>National HIV/AIDS Strategy:</a:t>
            </a:r>
            <a:br>
              <a:rPr lang="en-US" sz="3600" dirty="0" smtClean="0">
                <a:solidFill>
                  <a:srgbClr val="FFFF00"/>
                </a:solidFill>
                <a:latin typeface="Arial" charset="0"/>
                <a:cs typeface="Arial" charset="0"/>
              </a:rPr>
            </a:br>
            <a:r>
              <a:rPr lang="en-US" sz="3600" dirty="0" smtClean="0">
                <a:solidFill>
                  <a:srgbClr val="FFFF00"/>
                </a:solidFill>
                <a:latin typeface="Arial" charset="0"/>
                <a:cs typeface="Arial" charset="0"/>
              </a:rPr>
              <a:t>Three Primary Goals</a:t>
            </a:r>
          </a:p>
        </p:txBody>
      </p:sp>
      <p:sp>
        <p:nvSpPr>
          <p:cNvPr id="14339" name="Rectangle 3"/>
          <p:cNvSpPr>
            <a:spLocks noGrp="1" noChangeArrowheads="1"/>
          </p:cNvSpPr>
          <p:nvPr>
            <p:ph idx="1"/>
          </p:nvPr>
        </p:nvSpPr>
        <p:spPr>
          <a:xfrm>
            <a:off x="381000" y="1447800"/>
            <a:ext cx="8458200" cy="5181600"/>
          </a:xfrm>
        </p:spPr>
        <p:txBody>
          <a:bodyPr/>
          <a:lstStyle/>
          <a:p>
            <a:pPr marL="514350" indent="-514350">
              <a:buFont typeface="Times New Roman" pitchFamily="18" charset="0"/>
              <a:buAutoNum type="arabicPeriod"/>
            </a:pPr>
            <a:r>
              <a:rPr lang="en-US" dirty="0" smtClean="0">
                <a:latin typeface="Arial" charset="0"/>
                <a:cs typeface="Arial" charset="0"/>
              </a:rPr>
              <a:t>Reduce New HIV Infections</a:t>
            </a:r>
          </a:p>
          <a:p>
            <a:pPr marL="514350" indent="-514350">
              <a:buFont typeface="Times New Roman" pitchFamily="18" charset="0"/>
              <a:buAutoNum type="arabicPeriod"/>
            </a:pPr>
            <a:r>
              <a:rPr lang="en-US" dirty="0" smtClean="0">
                <a:latin typeface="Arial" charset="0"/>
                <a:cs typeface="Arial" charset="0"/>
              </a:rPr>
              <a:t>Increase Access to Care and Improve Health Outcomes for People Living with HIV</a:t>
            </a:r>
          </a:p>
          <a:p>
            <a:pPr marL="514350" indent="-514350">
              <a:buFont typeface="Times New Roman" pitchFamily="18" charset="0"/>
              <a:buAutoNum type="arabicPeriod"/>
            </a:pPr>
            <a:r>
              <a:rPr lang="en-US" dirty="0" smtClean="0">
                <a:latin typeface="Arial" charset="0"/>
                <a:cs typeface="Arial" charset="0"/>
              </a:rPr>
              <a:t>Reduce HIV-Related Disparities and Health Inequities</a:t>
            </a:r>
          </a:p>
          <a:p>
            <a:pPr marL="514350" indent="-514350">
              <a:buFontTx/>
              <a:buNone/>
            </a:pPr>
            <a:r>
              <a:rPr lang="en-US" dirty="0" smtClean="0">
                <a:latin typeface="Arial" charset="0"/>
                <a:cs typeface="Arial" charset="0"/>
              </a:rPr>
              <a:t>To accomplish these goals, we must achieve a more coordinated national response to the HIV epidemic in the United States</a:t>
            </a:r>
          </a:p>
        </p:txBody>
      </p:sp>
      <p:sp>
        <p:nvSpPr>
          <p:cNvPr id="4" name="Slide Number Placeholder 3"/>
          <p:cNvSpPr>
            <a:spLocks noGrp="1"/>
          </p:cNvSpPr>
          <p:nvPr>
            <p:ph type="sldNum" sz="quarter" idx="12"/>
          </p:nvPr>
        </p:nvSpPr>
        <p:spPr/>
        <p:txBody>
          <a:bodyPr/>
          <a:lstStyle/>
          <a:p>
            <a:fld id="{CB8257A9-F556-4D5E-9092-5407D52D708D}" type="slidenum">
              <a:rPr lang="en-US" smtClean="0"/>
              <a:pPr/>
              <a:t>9</a:t>
            </a:fld>
            <a:endParaRPr lang="en-US" dirty="0"/>
          </a:p>
        </p:txBody>
      </p:sp>
    </p:spTree>
    <p:extLst>
      <p:ext uri="{BB962C8B-B14F-4D97-AF65-F5344CB8AC3E}">
        <p14:creationId xmlns="" xmlns:p14="http://schemas.microsoft.com/office/powerpoint/2010/main" val="34187720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Goals for Next 18 Months</a:t>
            </a:r>
          </a:p>
        </p:txBody>
      </p:sp>
      <p:sp>
        <p:nvSpPr>
          <p:cNvPr id="37891" name="Rectangle 3"/>
          <p:cNvSpPr>
            <a:spLocks noGrp="1" noChangeArrowheads="1"/>
          </p:cNvSpPr>
          <p:nvPr>
            <p:ph type="body" idx="1"/>
          </p:nvPr>
        </p:nvSpPr>
        <p:spPr/>
        <p:txBody>
          <a:bodyPr/>
          <a:lstStyle/>
          <a:p>
            <a:pPr eaLnBrk="1" hangingPunct="1"/>
            <a:r>
              <a:rPr lang="en-US" dirty="0" smtClean="0"/>
              <a:t>Program redesign/evolution</a:t>
            </a:r>
          </a:p>
          <a:p>
            <a:pPr lvl="1" eaLnBrk="1" hangingPunct="1"/>
            <a:r>
              <a:rPr lang="en-US" dirty="0" smtClean="0"/>
              <a:t>Multiple morbidity screening and treatment</a:t>
            </a:r>
          </a:p>
          <a:p>
            <a:pPr lvl="1" eaLnBrk="1" hangingPunct="1"/>
            <a:r>
              <a:rPr lang="en-US" dirty="0" smtClean="0"/>
              <a:t>Improved </a:t>
            </a:r>
            <a:r>
              <a:rPr lang="en-US" dirty="0" err="1" smtClean="0"/>
              <a:t>casefinding</a:t>
            </a:r>
            <a:r>
              <a:rPr lang="en-US" dirty="0" smtClean="0"/>
              <a:t> capacity</a:t>
            </a:r>
          </a:p>
          <a:p>
            <a:pPr lvl="1" eaLnBrk="1" hangingPunct="1"/>
            <a:r>
              <a:rPr lang="en-US" dirty="0" smtClean="0"/>
              <a:t>Oral health expansion</a:t>
            </a:r>
          </a:p>
          <a:p>
            <a:pPr lvl="1" eaLnBrk="1" hangingPunct="1"/>
            <a:r>
              <a:rPr lang="en-US" dirty="0" smtClean="0"/>
              <a:t>Improved medical care coordination and other care wrap-around services</a:t>
            </a:r>
          </a:p>
          <a:p>
            <a:pPr lvl="1" eaLnBrk="1" hangingPunct="1"/>
            <a:r>
              <a:rPr lang="en-US" dirty="0" smtClean="0"/>
              <a:t>Holistic substance abuse treatment</a:t>
            </a:r>
          </a:p>
          <a:p>
            <a:pPr lvl="1" eaLnBrk="1" hangingPunct="1"/>
            <a:r>
              <a:rPr lang="en-US" dirty="0" smtClean="0"/>
              <a:t>Improved mental health treatment access</a:t>
            </a:r>
          </a:p>
          <a:p>
            <a:pPr lvl="1" eaLnBrk="1" hangingPunct="1">
              <a:buNone/>
            </a:pPr>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Goals for Next 18 Months</a:t>
            </a:r>
          </a:p>
        </p:txBody>
      </p:sp>
      <p:sp>
        <p:nvSpPr>
          <p:cNvPr id="37891" name="Rectangle 3"/>
          <p:cNvSpPr>
            <a:spLocks noGrp="1" noChangeArrowheads="1"/>
          </p:cNvSpPr>
          <p:nvPr>
            <p:ph type="body" idx="1"/>
          </p:nvPr>
        </p:nvSpPr>
        <p:spPr/>
        <p:txBody>
          <a:bodyPr/>
          <a:lstStyle/>
          <a:p>
            <a:pPr eaLnBrk="1" hangingPunct="1"/>
            <a:r>
              <a:rPr lang="en-US" dirty="0" smtClean="0"/>
              <a:t>System Changes</a:t>
            </a:r>
          </a:p>
          <a:p>
            <a:pPr lvl="1" eaLnBrk="1" hangingPunct="1"/>
            <a:r>
              <a:rPr lang="en-US" dirty="0" smtClean="0"/>
              <a:t>RWP/HWLA Migration</a:t>
            </a:r>
          </a:p>
          <a:p>
            <a:pPr lvl="1" eaLnBrk="1" hangingPunct="1"/>
            <a:r>
              <a:rPr lang="en-US" dirty="0" smtClean="0"/>
              <a:t>RWP Investment Refinement</a:t>
            </a:r>
          </a:p>
          <a:p>
            <a:pPr lvl="1" eaLnBrk="1" hangingPunct="1"/>
            <a:r>
              <a:rPr lang="en-US" dirty="0" smtClean="0"/>
              <a:t>Integrated Care, Prevention and Housing Planning</a:t>
            </a:r>
          </a:p>
          <a:p>
            <a:pPr eaLnBrk="1" hangingPunct="1"/>
            <a:r>
              <a:rPr lang="en-US" dirty="0" smtClean="0"/>
              <a:t>Policy Items</a:t>
            </a:r>
          </a:p>
          <a:p>
            <a:pPr lvl="1" eaLnBrk="1" hangingPunct="1"/>
            <a:r>
              <a:rPr lang="en-US" dirty="0" smtClean="0"/>
              <a:t>RWP Continuation</a:t>
            </a:r>
          </a:p>
          <a:p>
            <a:pPr lvl="1" eaLnBrk="1" hangingPunct="1"/>
            <a:r>
              <a:rPr lang="en-US" dirty="0" smtClean="0"/>
              <a:t>Preservation of CA Investment Levels</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Thank You!</a:t>
            </a:r>
          </a:p>
        </p:txBody>
      </p:sp>
      <p:sp>
        <p:nvSpPr>
          <p:cNvPr id="44035" name="Rectangle 3"/>
          <p:cNvSpPr>
            <a:spLocks noGrp="1" noChangeArrowheads="1"/>
          </p:cNvSpPr>
          <p:nvPr>
            <p:ph type="body" idx="1"/>
          </p:nvPr>
        </p:nvSpPr>
        <p:spPr>
          <a:xfrm>
            <a:off x="457200" y="2057401"/>
            <a:ext cx="8229600" cy="3276600"/>
          </a:xfrm>
        </p:spPr>
        <p:txBody>
          <a:bodyPr/>
          <a:lstStyle/>
          <a:p>
            <a:pPr algn="ctr" eaLnBrk="1" hangingPunct="1">
              <a:buFontTx/>
              <a:buNone/>
            </a:pPr>
            <a:r>
              <a:rPr lang="en-US" sz="2400" dirty="0" smtClean="0"/>
              <a:t>Division of HIV and STD Programs</a:t>
            </a:r>
          </a:p>
          <a:p>
            <a:pPr algn="ctr" eaLnBrk="1" hangingPunct="1">
              <a:buFontTx/>
              <a:buNone/>
            </a:pPr>
            <a:r>
              <a:rPr lang="en-US" sz="2400" dirty="0" smtClean="0"/>
              <a:t>600 South Commonwealth Avenue, 10</a:t>
            </a:r>
            <a:r>
              <a:rPr lang="en-US" sz="2400" baseline="30000" dirty="0" smtClean="0"/>
              <a:t>th</a:t>
            </a:r>
            <a:r>
              <a:rPr lang="en-US" sz="2400" dirty="0" smtClean="0"/>
              <a:t> Floor</a:t>
            </a:r>
          </a:p>
          <a:p>
            <a:pPr algn="ctr" eaLnBrk="1" hangingPunct="1">
              <a:buFontTx/>
              <a:buNone/>
            </a:pPr>
            <a:r>
              <a:rPr lang="en-US" sz="2400" dirty="0" smtClean="0"/>
              <a:t>Los Angeles, California  90005-4001</a:t>
            </a:r>
          </a:p>
          <a:p>
            <a:pPr algn="ctr" eaLnBrk="1" hangingPunct="1">
              <a:buFontTx/>
              <a:buNone/>
            </a:pPr>
            <a:r>
              <a:rPr lang="en-US" sz="2400" dirty="0" smtClean="0"/>
              <a:t>Phone:  (213) 351-8000</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85800"/>
            <a:ext cx="8229600" cy="3352800"/>
          </a:xfrm>
        </p:spPr>
        <p:txBody>
          <a:bodyPr/>
          <a:lstStyle/>
          <a:p>
            <a:pPr eaLnBrk="1" hangingPunct="1"/>
            <a:r>
              <a:rPr lang="en-US" dirty="0" smtClean="0"/>
              <a:t>Questions and Answers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3_Seren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3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3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3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LC+ LAC UCHAPS_1">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LC+ LAC UCHAPS_1">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3051</TotalTime>
  <Words>5136</Words>
  <Application>Microsoft Office PowerPoint</Application>
  <PresentationFormat>On-screen Show (4:3)</PresentationFormat>
  <Paragraphs>856</Paragraphs>
  <Slides>93</Slides>
  <Notes>89</Notes>
  <HiddenSlides>0</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93</vt:i4>
      </vt:variant>
    </vt:vector>
  </HeadingPairs>
  <TitlesOfParts>
    <vt:vector size="107" baseType="lpstr">
      <vt:lpstr>Default Design</vt:lpstr>
      <vt:lpstr>2_Default Design</vt:lpstr>
      <vt:lpstr>1_Default Design</vt:lpstr>
      <vt:lpstr>4_Default Design</vt:lpstr>
      <vt:lpstr>5_Default Design</vt:lpstr>
      <vt:lpstr>10_Default Design</vt:lpstr>
      <vt:lpstr>11_Default Design</vt:lpstr>
      <vt:lpstr>9_Default Design</vt:lpstr>
      <vt:lpstr>TLC+ LAC UCHAPS_1</vt:lpstr>
      <vt:lpstr>13_Serene</vt:lpstr>
      <vt:lpstr>3_Default Design</vt:lpstr>
      <vt:lpstr>3_TLC+ LAC UCHAPS_1</vt:lpstr>
      <vt:lpstr>Microsoft Office Excel 97-2003 Worksheet</vt:lpstr>
      <vt:lpstr>Worksheet</vt:lpstr>
      <vt:lpstr>State of the HIV/AIDS Epidemic: Future Directions for  Los Angeles County</vt:lpstr>
      <vt:lpstr>Meeting Purpose</vt:lpstr>
      <vt:lpstr>Briefing Overview</vt:lpstr>
      <vt:lpstr>Slide 4</vt:lpstr>
      <vt:lpstr>Slide 5</vt:lpstr>
      <vt:lpstr>Slide 6</vt:lpstr>
      <vt:lpstr>Catalysts for Change</vt:lpstr>
      <vt:lpstr>Changes in the Way We Develop a Response</vt:lpstr>
      <vt:lpstr>National HIV/AIDS Strategy: Three Primary Goals</vt:lpstr>
      <vt:lpstr>Unsustainable Disease Burden</vt:lpstr>
      <vt:lpstr>Estimated HIV Incidence, US, ‘06-’09 </vt:lpstr>
      <vt:lpstr>Los Angeles County Conceptual Model for Continuum of HIV Services</vt:lpstr>
      <vt:lpstr>Slide 13</vt:lpstr>
      <vt:lpstr>Spectrum of Engagement in Care in Los Angeles County</vt:lpstr>
      <vt:lpstr>Slide 15</vt:lpstr>
      <vt:lpstr>HIV/STD Syndemic Planning</vt:lpstr>
      <vt:lpstr>Developing a Local Response</vt:lpstr>
      <vt:lpstr>The Local Epidemic Through a Syndemic Lens</vt:lpstr>
      <vt:lpstr>Estimated Number of Persons Living  with HIV and AIDS in LAC</vt:lpstr>
      <vt:lpstr>What’s Driving New Infections?</vt:lpstr>
      <vt:lpstr>Slide 21</vt:lpstr>
      <vt:lpstr>Proportion of LAC PLWH/A Cases by  Race/Ethnicity* &amp; Diagnosis Year, 2001-10</vt:lpstr>
      <vt:lpstr>Slide 23</vt:lpstr>
      <vt:lpstr>Trend in Proportion of Persons Living with HIV by Age, 2002-2010</vt:lpstr>
      <vt:lpstr>Slide 25</vt:lpstr>
      <vt:lpstr>Reported STIs and HIV/AIDS Cases Los Angeles County, 2009</vt:lpstr>
      <vt:lpstr>STI Rates per 100,000 Residents, 2009</vt:lpstr>
      <vt:lpstr>Division of HIV and STD Programs HIV Tests and New Positive Tests By Year*</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Los Angeles County Treatment Cascade among PLWH in Care, 2009</vt:lpstr>
      <vt:lpstr>Ryan White “in Care” Treatment Cascade, 2009</vt:lpstr>
      <vt:lpstr>Ryan White “in Care” Treatment Cascade, FY2010</vt:lpstr>
      <vt:lpstr>Linkage to Care by Test Year, 2006-08</vt:lpstr>
      <vt:lpstr>Slide 45</vt:lpstr>
      <vt:lpstr>Slide 46</vt:lpstr>
      <vt:lpstr>Slide 47</vt:lpstr>
      <vt:lpstr>Slide 48</vt:lpstr>
      <vt:lpstr>Slide 49</vt:lpstr>
      <vt:lpstr>Slide 50</vt:lpstr>
      <vt:lpstr>Slide 51</vt:lpstr>
      <vt:lpstr>Slide 52</vt:lpstr>
      <vt:lpstr>Elements of TLC+</vt:lpstr>
      <vt:lpstr>Slide 54</vt:lpstr>
      <vt:lpstr>Slide 55</vt:lpstr>
      <vt:lpstr>Slide 56</vt:lpstr>
      <vt:lpstr>What is ECHPP?</vt:lpstr>
      <vt:lpstr>What is the 12-Cities Project?</vt:lpstr>
      <vt:lpstr>ECHPP Prevention Plan</vt:lpstr>
      <vt:lpstr>Local ECHPP Activities</vt:lpstr>
      <vt:lpstr>Local ECHPP Activities</vt:lpstr>
      <vt:lpstr>Early Identification of Individuals with HIV/AIDS (EIIHA)*</vt:lpstr>
      <vt:lpstr>Awareness of Serostatus Among People with HIV and Estimates of Transmission</vt:lpstr>
      <vt:lpstr>Los Angeles County EIIHA Matrix </vt:lpstr>
      <vt:lpstr>Los Angeles County EIIHA Activities</vt:lpstr>
      <vt:lpstr>Slide 66</vt:lpstr>
      <vt:lpstr>DPH HIV Testing Projections 2010-2015, Former HIV Testing Model</vt:lpstr>
      <vt:lpstr>DHSP HIV Testing Projections 2010-2015, New Directions in HIV Testing</vt:lpstr>
      <vt:lpstr>Changes in Community Planning</vt:lpstr>
      <vt:lpstr>Changes in the Way We Finance Our Response</vt:lpstr>
      <vt:lpstr>Changes in the Way We Finance Our Response</vt:lpstr>
      <vt:lpstr>CDC FOA Funding Shifts</vt:lpstr>
      <vt:lpstr>California’s Section 1115 Medicaid Waiver and  Federal Health Care Reform</vt:lpstr>
      <vt:lpstr> Section 1115 Waiver Overview </vt:lpstr>
      <vt:lpstr>Low Income Health Programs: Overview</vt:lpstr>
      <vt:lpstr>Healthy Way LA Eligibility</vt:lpstr>
      <vt:lpstr>Transition Planning</vt:lpstr>
      <vt:lpstr>Health Way LA  Service Delivery</vt:lpstr>
      <vt:lpstr>Ryan White Wrap Around</vt:lpstr>
      <vt:lpstr>Healthy Way LA Transition Review</vt:lpstr>
      <vt:lpstr>Implementation of the Patient Protection and Affordable Care Act</vt:lpstr>
      <vt:lpstr>Preparing for 2014</vt:lpstr>
      <vt:lpstr>HIV Provider Questions</vt:lpstr>
      <vt:lpstr>Slide 84</vt:lpstr>
      <vt:lpstr>Pilot Projects</vt:lpstr>
      <vt:lpstr>Key Steps Moving Forward</vt:lpstr>
      <vt:lpstr>Division of HIV and STD Programs (DHSP) Integration Update</vt:lpstr>
      <vt:lpstr>HIV/STD Co-morbidity Among HIV Cases Reported for Partner Services:  LAC, 2009</vt:lpstr>
      <vt:lpstr>Department of Public Health </vt:lpstr>
      <vt:lpstr>Goals for Next 18 Months</vt:lpstr>
      <vt:lpstr>Goals for Next 18 Months</vt:lpstr>
      <vt:lpstr>Thank You!</vt:lpstr>
      <vt:lpstr>Questions and Answers</vt:lpstr>
    </vt:vector>
  </TitlesOfParts>
  <Company>LA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Health</dc:creator>
  <cp:lastModifiedBy>TBeck</cp:lastModifiedBy>
  <cp:revision>239</cp:revision>
  <dcterms:created xsi:type="dcterms:W3CDTF">2008-07-30T22:24:13Z</dcterms:created>
  <dcterms:modified xsi:type="dcterms:W3CDTF">2011-12-05T15:44:44Z</dcterms:modified>
</cp:coreProperties>
</file>