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9"/>
  </p:notesMasterIdLst>
  <p:sldIdLst>
    <p:sldId id="256" r:id="rId2"/>
    <p:sldId id="259" r:id="rId3"/>
    <p:sldId id="261" r:id="rId4"/>
    <p:sldId id="278" r:id="rId5"/>
    <p:sldId id="279" r:id="rId6"/>
    <p:sldId id="262" r:id="rId7"/>
    <p:sldId id="263" r:id="rId8"/>
    <p:sldId id="268" r:id="rId9"/>
    <p:sldId id="265" r:id="rId10"/>
    <p:sldId id="266" r:id="rId11"/>
    <p:sldId id="280" r:id="rId12"/>
    <p:sldId id="282" r:id="rId13"/>
    <p:sldId id="270" r:id="rId14"/>
    <p:sldId id="274" r:id="rId15"/>
    <p:sldId id="264" r:id="rId16"/>
    <p:sldId id="275" r:id="rId17"/>
    <p:sldId id="25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00"/>
    <a:srgbClr val="66FF33"/>
    <a:srgbClr val="3399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98" autoAdjust="0"/>
  </p:normalViewPr>
  <p:slideViewPr>
    <p:cSldViewPr>
      <p:cViewPr varScale="1">
        <p:scale>
          <a:sx n="70" d="100"/>
          <a:sy n="70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janson\Desktop\LAC%20-%20California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janson\Desktop\LAC%20-%20California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HIV/AIDS </a:t>
            </a:r>
            <a:r>
              <a:rPr lang="en-US" dirty="0" smtClean="0">
                <a:solidFill>
                  <a:schemeClr val="bg1"/>
                </a:solidFill>
              </a:rPr>
              <a:t>Cases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182633420822401"/>
          <c:y val="0.12851312335957996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3299212598425325E-2"/>
          <c:y val="0.26420577427821501"/>
          <c:w val="0.58285717410323701"/>
          <c:h val="0.71579422572178619"/>
        </c:manualLayout>
      </c:layout>
      <c:pie3DChart>
        <c:varyColors val="1"/>
        <c:ser>
          <c:idx val="2"/>
          <c:order val="2"/>
          <c:explosion val="25"/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21.0%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Sheet1!$G$1:$K$1</c:f>
              <c:strCache>
                <c:ptCount val="5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Asian/PI</c:v>
                </c:pt>
                <c:pt idx="4">
                  <c:v>NA/AI</c:v>
                </c:pt>
              </c:strCache>
            </c:strRef>
          </c:cat>
          <c:val>
            <c:numRef>
              <c:f>Sheet1!$G$3:$K$3</c:f>
              <c:numCache>
                <c:formatCode>0.0%</c:formatCode>
                <c:ptCount val="5"/>
                <c:pt idx="0">
                  <c:v>0.21000000000000005</c:v>
                </c:pt>
                <c:pt idx="1">
                  <c:v>0.4</c:v>
                </c:pt>
                <c:pt idx="2">
                  <c:v>0.35000000000000009</c:v>
                </c:pt>
                <c:pt idx="3">
                  <c:v>3.0000000000000009E-2</c:v>
                </c:pt>
                <c:pt idx="4">
                  <c:v>1.0000000000000004E-2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Land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Sheet1!$G$1:$K$1</c:f>
              <c:strCache>
                <c:ptCount val="5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Asian/PI</c:v>
                </c:pt>
                <c:pt idx="4">
                  <c:v>NA/AI</c:v>
                </c:pt>
              </c:strCache>
            </c:strRef>
          </c:cat>
          <c:val>
            <c:numRef>
              <c:f>Sheet1!$D$5:$D$6</c:f>
              <c:numCache>
                <c:formatCode>0.0%</c:formatCode>
                <c:ptCount val="2"/>
                <c:pt idx="0">
                  <c:v>2.6032482896145806E-2</c:v>
                </c:pt>
                <c:pt idx="1">
                  <c:v>0.97396751710385399</c:v>
                </c:pt>
              </c:numCache>
            </c:numRef>
          </c:val>
        </c:ser>
        <c:ser>
          <c:idx val="0"/>
          <c:order val="0"/>
          <c:tx>
            <c:strRef>
              <c:f>Sheet1!$D$1</c:f>
              <c:strCache>
                <c:ptCount val="1"/>
                <c:pt idx="0">
                  <c:v>Land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 i="0" baseline="0"/>
                </a:pPr>
                <a:endParaRPr lang="en-US"/>
              </a:p>
            </c:txPr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Sheet1!$G$1:$K$1</c:f>
              <c:strCache>
                <c:ptCount val="5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Asian/PI</c:v>
                </c:pt>
                <c:pt idx="4">
                  <c:v>NA/AI</c:v>
                </c:pt>
              </c:strCache>
            </c:strRef>
          </c:cat>
          <c:val>
            <c:numRef>
              <c:f>Sheet1!$D$5:$D$6</c:f>
              <c:numCache>
                <c:formatCode>0.0%</c:formatCode>
                <c:ptCount val="2"/>
                <c:pt idx="0">
                  <c:v>2.6032482896145806E-2</c:v>
                </c:pt>
                <c:pt idx="1">
                  <c:v>0.97396751710385399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91736657917762"/>
          <c:y val="0.30120570866141699"/>
          <c:w val="0.23672922134733207"/>
          <c:h val="0.54872834645669422"/>
        </c:manualLayout>
      </c:layout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Overall, Race/Ethnicity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258333333333351E-2"/>
          <c:y val="2.777777777777791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0521434820647404E-2"/>
          <c:y val="0.22008821813939905"/>
          <c:w val="0.5911905074365722"/>
          <c:h val="0.73563393117527121"/>
        </c:manualLayout>
      </c:layout>
      <c:pie3DChart>
        <c:varyColors val="1"/>
        <c:ser>
          <c:idx val="2"/>
          <c:order val="2"/>
          <c:explosion val="25"/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9812773403324602E-2"/>
                  <c:y val="-3.7158063575386417E-2"/>
                </c:manualLayout>
              </c:layout>
              <c:showVal val="1"/>
            </c:dLbl>
            <c:dLbl>
              <c:idx val="3"/>
              <c:layout>
                <c:manualLayout>
                  <c:x val="-5.2950459317585304E-2"/>
                  <c:y val="-2.390237678623500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Sheet1!$G$1:$K$1</c:f>
              <c:strCache>
                <c:ptCount val="5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Asian/PI</c:v>
                </c:pt>
                <c:pt idx="4">
                  <c:v>NA/AI</c:v>
                </c:pt>
              </c:strCache>
            </c:strRef>
          </c:cat>
          <c:val>
            <c:numRef>
              <c:f>Sheet1!$G$5:$K$5</c:f>
              <c:numCache>
                <c:formatCode>0.0%</c:formatCode>
                <c:ptCount val="5"/>
                <c:pt idx="0">
                  <c:v>8.8000000000000148E-2</c:v>
                </c:pt>
                <c:pt idx="1">
                  <c:v>0.47300000000000009</c:v>
                </c:pt>
                <c:pt idx="2">
                  <c:v>0.3010000000000001</c:v>
                </c:pt>
                <c:pt idx="3">
                  <c:v>0.13300000000000001</c:v>
                </c:pt>
                <c:pt idx="4">
                  <c:v>5.0000000000000114E-3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Land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Sheet1!$G$1:$K$1</c:f>
              <c:strCache>
                <c:ptCount val="5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Asian/PI</c:v>
                </c:pt>
                <c:pt idx="4">
                  <c:v>NA/AI</c:v>
                </c:pt>
              </c:strCache>
            </c:strRef>
          </c:cat>
          <c:val>
            <c:numRef>
              <c:f>Sheet1!$D$5:$D$6</c:f>
              <c:numCache>
                <c:formatCode>0.0%</c:formatCode>
                <c:ptCount val="2"/>
                <c:pt idx="0">
                  <c:v>2.6032482896145803E-2</c:v>
                </c:pt>
                <c:pt idx="1">
                  <c:v>0.97396751710385521</c:v>
                </c:pt>
              </c:numCache>
            </c:numRef>
          </c:val>
        </c:ser>
        <c:ser>
          <c:idx val="0"/>
          <c:order val="0"/>
          <c:tx>
            <c:strRef>
              <c:f>Sheet1!$D$1</c:f>
              <c:strCache>
                <c:ptCount val="1"/>
                <c:pt idx="0">
                  <c:v>Land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 i="0" baseline="0"/>
                </a:pPr>
                <a:endParaRPr lang="en-US"/>
              </a:p>
            </c:txPr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Sheet1!$G$1:$K$1</c:f>
              <c:strCache>
                <c:ptCount val="5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Asian/PI</c:v>
                </c:pt>
                <c:pt idx="4">
                  <c:v>NA/AI</c:v>
                </c:pt>
              </c:strCache>
            </c:strRef>
          </c:cat>
          <c:val>
            <c:numRef>
              <c:f>Sheet1!$D$5:$D$6</c:f>
              <c:numCache>
                <c:formatCode>0.0%</c:formatCode>
                <c:ptCount val="2"/>
                <c:pt idx="0">
                  <c:v>2.6032482896145803E-2</c:v>
                </c:pt>
                <c:pt idx="1">
                  <c:v>0.97396751710385521</c:v>
                </c:pt>
              </c:numCache>
            </c:numRef>
          </c:val>
        </c:ser>
      </c:pie3DChart>
    </c:plotArea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200" u="sng">
                <a:solidFill>
                  <a:schemeClr val="bg1"/>
                </a:solidFill>
              </a:defRPr>
            </a:pPr>
            <a:r>
              <a:rPr lang="en-US" sz="2200" u="sng" dirty="0">
                <a:solidFill>
                  <a:schemeClr val="bg1"/>
                </a:solidFill>
              </a:rPr>
              <a:t>Recent </a:t>
            </a:r>
            <a:r>
              <a:rPr lang="en-US" sz="2200" u="sng" dirty="0" smtClean="0">
                <a:solidFill>
                  <a:schemeClr val="bg1"/>
                </a:solidFill>
              </a:rPr>
              <a:t>CD4</a:t>
            </a:r>
          </a:p>
          <a:p>
            <a:pPr>
              <a:defRPr sz="2200" u="sng">
                <a:solidFill>
                  <a:schemeClr val="bg1"/>
                </a:solidFill>
              </a:defRPr>
            </a:pPr>
            <a:r>
              <a:rPr lang="en-US" sz="1800" b="0" u="none" dirty="0" smtClean="0">
                <a:solidFill>
                  <a:schemeClr val="bg1"/>
                </a:solidFill>
              </a:rPr>
              <a:t>N = 3,199</a:t>
            </a:r>
            <a:endParaRPr lang="en-US" sz="1800" b="0" u="none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5394963910761148"/>
          <c:y val="2.4390243902439004E-2"/>
        </c:manualLayout>
      </c:layout>
    </c:title>
    <c:plotArea>
      <c:layout>
        <c:manualLayout>
          <c:layoutTarget val="inner"/>
          <c:xMode val="edge"/>
          <c:yMode val="edge"/>
          <c:x val="2.9488960938706212E-3"/>
          <c:y val="0.119737918789563"/>
          <c:w val="0.54995291029797699"/>
          <c:h val="0.8249293654469658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Recent CD4</c:v>
                </c:pt>
              </c:strCache>
            </c:strRef>
          </c:tx>
          <c:dLbls>
            <c:dLbl>
              <c:idx val="3"/>
              <c:layout>
                <c:manualLayout>
                  <c:x val="0.11773731408573999"/>
                  <c:y val="1.263171371871200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Sheet1!$A$2:$A$4</c:f>
              <c:strCache>
                <c:ptCount val="3"/>
                <c:pt idx="0">
                  <c:v>0-200</c:v>
                </c:pt>
                <c:pt idx="1">
                  <c:v>201-500</c:v>
                </c:pt>
                <c:pt idx="2">
                  <c:v>≥501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1293</c:v>
                </c:pt>
                <c:pt idx="1">
                  <c:v>1400</c:v>
                </c:pt>
                <c:pt idx="2">
                  <c:v>506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4886907518913339"/>
          <c:y val="0.41516095414543802"/>
          <c:w val="0.23348386598734006"/>
          <c:h val="0.3159356183418251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200" u="sng">
                <a:solidFill>
                  <a:schemeClr val="bg1"/>
                </a:solidFill>
              </a:defRPr>
            </a:pPr>
            <a:r>
              <a:rPr lang="en-US" sz="2200" u="sng" dirty="0"/>
              <a:t>Recent Viral </a:t>
            </a:r>
            <a:r>
              <a:rPr lang="en-US" sz="2200" u="sng" dirty="0" smtClean="0"/>
              <a:t>Load</a:t>
            </a:r>
          </a:p>
          <a:p>
            <a:pPr>
              <a:defRPr sz="2200" u="sng">
                <a:solidFill>
                  <a:schemeClr val="bg1"/>
                </a:solidFill>
              </a:defRPr>
            </a:pPr>
            <a:r>
              <a:rPr lang="en-US" sz="1800" b="0" u="none" dirty="0" smtClean="0"/>
              <a:t>N</a:t>
            </a:r>
            <a:r>
              <a:rPr lang="en-US" sz="1800" b="0" u="none" baseline="0" dirty="0" smtClean="0"/>
              <a:t> = 3,200</a:t>
            </a:r>
            <a:endParaRPr lang="en-US" sz="1800" b="0" u="none" dirty="0"/>
          </a:p>
        </c:rich>
      </c:tx>
      <c:layout>
        <c:manualLayout>
          <c:xMode val="edge"/>
          <c:yMode val="edge"/>
          <c:x val="0.37026222416642401"/>
          <c:y val="4.6511627906976931E-2"/>
        </c:manualLayout>
      </c:layout>
    </c:title>
    <c:plotArea>
      <c:layout>
        <c:manualLayout>
          <c:layoutTarget val="inner"/>
          <c:xMode val="edge"/>
          <c:yMode val="edge"/>
          <c:x val="2.7854974010601712E-3"/>
          <c:y val="0.23236586705731604"/>
          <c:w val="0.56187638309917221"/>
          <c:h val="0.666411524140879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Recent Viral Load</c:v>
                </c:pt>
              </c:strCache>
            </c:strRef>
          </c:tx>
          <c:dLbls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layout>
                <c:manualLayout>
                  <c:x val="2.8612377400193515E-2"/>
                  <c:y val="0.1119837636574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Percent val="1"/>
            </c:dLbl>
            <c:dLbl>
              <c:idx val="5"/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≤10,000</c:v>
                </c:pt>
                <c:pt idx="1">
                  <c:v>10,001-50,000</c:v>
                </c:pt>
                <c:pt idx="2">
                  <c:v>50,001-100,000</c:v>
                </c:pt>
                <c:pt idx="3">
                  <c:v>100,001-500,000</c:v>
                </c:pt>
                <c:pt idx="4">
                  <c:v>≥500,001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1054</c:v>
                </c:pt>
                <c:pt idx="1">
                  <c:v>930</c:v>
                </c:pt>
                <c:pt idx="2">
                  <c:v>575</c:v>
                </c:pt>
                <c:pt idx="3">
                  <c:v>485</c:v>
                </c:pt>
                <c:pt idx="4">
                  <c:v>156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1811582579955284"/>
          <c:y val="0.37030214246475113"/>
          <c:w val="0.48188405797101513"/>
          <c:h val="0.44480253921748314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1FA653-943E-4D56-8224-3014889A7FE3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7CE095-F751-4EF7-929E-F4E7CF318A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dirty="0" smtClean="0"/>
              <a:t>The sequences and we analyzed them using a synonymous procedure, so resistance mutations would not bias the clustering.</a:t>
            </a:r>
          </a:p>
          <a:p>
            <a:pPr lvl="0">
              <a:buFontTx/>
              <a:buChar char="-"/>
            </a:pPr>
            <a:r>
              <a:rPr lang="en-US" dirty="0" smtClean="0"/>
              <a:t>At the 1% genetic distance cut-off, we found 165 clusters of 2 or more sequences representing 413 patients (13% of the study cohort).</a:t>
            </a:r>
          </a:p>
          <a:p>
            <a:pPr lvl="0">
              <a:buFontTx/>
              <a:buChar char="-"/>
            </a:pPr>
            <a:r>
              <a:rPr lang="en-US" dirty="0" smtClean="0"/>
              <a:t>Of the 165 clusters: 137 had only 2 sequences in them, 13 had 3 sequences, 10 had 4 sequences, 3 had 5 sequences, 1 had 11 sequences, and 1 had 34 sequences.</a:t>
            </a:r>
          </a:p>
          <a:p>
            <a:pPr lvl="0">
              <a:buFontTx/>
              <a:buChar char="-"/>
            </a:pPr>
            <a:r>
              <a:rPr lang="en-US" dirty="0" smtClean="0"/>
              <a:t>Demographic characteristics were then analyzed for clusters with 5 or greater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379E4-A59F-43B6-98C7-BED60E570BB4}" type="slidenum">
              <a:rPr lang="en-US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Clusters A – spans</a:t>
            </a:r>
            <a:r>
              <a:rPr lang="en-US" baseline="0" dirty="0" smtClean="0"/>
              <a:t> a wide range of race ethnicities. It is the only cluster that included 1 female.</a:t>
            </a:r>
          </a:p>
          <a:p>
            <a:pPr>
              <a:buFontTx/>
              <a:buChar char="-"/>
            </a:pPr>
            <a:r>
              <a:rPr lang="en-US" baseline="0" dirty="0" smtClean="0"/>
              <a:t>Cluster B – mainly among Latino </a:t>
            </a:r>
          </a:p>
          <a:p>
            <a:pPr>
              <a:buFontTx/>
              <a:buChar char="-"/>
            </a:pPr>
            <a:r>
              <a:rPr lang="en-US" baseline="0" dirty="0" smtClean="0"/>
              <a:t>Cluster C – only among African American males, a younger cluster – mean age 25.6 range 16-47, SPA 6 centered with 1 in SPA 8</a:t>
            </a:r>
          </a:p>
          <a:p>
            <a:pPr>
              <a:buFontTx/>
              <a:buChar char="-"/>
            </a:pPr>
            <a:r>
              <a:rPr lang="en-US" baseline="0" dirty="0" smtClean="0"/>
              <a:t>Cluster D – older cluster mean age 44.4 (age 35-60).  3 of 5 in SPA 3</a:t>
            </a:r>
          </a:p>
          <a:p>
            <a:pPr>
              <a:buFontTx/>
              <a:buChar char="-"/>
            </a:pPr>
            <a:r>
              <a:rPr lang="en-US" baseline="0" dirty="0" smtClean="0"/>
              <a:t>Cluster E – cluster consisted of 4 white males and 1 Latino male: predominantly SPA 2</a:t>
            </a:r>
          </a:p>
          <a:p>
            <a:pPr>
              <a:buFontTx/>
              <a:buChar char="-"/>
            </a:pPr>
            <a:r>
              <a:rPr lang="en-US" baseline="0" dirty="0" smtClean="0"/>
              <a:t>Cluster C and E mean viral loads were higher than other 3 clusters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379E4-A59F-43B6-98C7-BED60E570BB4}" type="slidenum">
              <a:rPr lang="en-US"/>
              <a:pPr/>
              <a:t>12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-There is likely an inherent bias in only using Ryan White Medical Clients sequences, and other wealthier clusters or clustering individuals would not be represented.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One common application for</a:t>
            </a:r>
            <a:r>
              <a:rPr lang="en-US" baseline="0" dirty="0" smtClean="0"/>
              <a:t> molecular epidemiology is in communicable diseases for example TB network tracing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BEB1D-180B-44A2-B69C-4A0A8F3E116C}" type="slidenum">
              <a:rPr lang="en-US"/>
              <a:pPr/>
              <a:t>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74">
              <a:defRPr/>
            </a:pPr>
            <a:r>
              <a:rPr lang="en-US" b="0" dirty="0" smtClean="0"/>
              <a:t>Los</a:t>
            </a:r>
            <a:r>
              <a:rPr lang="en-US" b="0" baseline="0" dirty="0" smtClean="0"/>
              <a:t> Angeles County is the most populous in the United States with 9.8 million residents.  The County is diverse in both it’s people and geography.  There is no one majority racial/ethnic group and the County’s geography consists of urban, suburban, and rural areas divided by several mountain ranges.</a:t>
            </a:r>
            <a:endParaRPr lang="en-US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buFontTx/>
              <a:buChar char="-"/>
              <a:defRPr/>
            </a:pPr>
            <a:r>
              <a:rPr lang="en-US" dirty="0" smtClean="0"/>
              <a:t>Cohort represented patients with detectable viral load </a:t>
            </a:r>
            <a:r>
              <a:rPr lang="en-US" u="sng" dirty="0" smtClean="0"/>
              <a:t>and</a:t>
            </a:r>
            <a:r>
              <a:rPr lang="en-US" dirty="0" smtClean="0"/>
              <a:t> a genotype test including individuals failing therapy and newly diagnosed patients entering care </a:t>
            </a:r>
          </a:p>
          <a:p>
            <a:pPr marL="0" lvl="1" defTabSz="931774">
              <a:buFontTx/>
              <a:buChar char="-"/>
              <a:defRPr/>
            </a:pPr>
            <a:endParaRPr lang="en-US" dirty="0" smtClean="0"/>
          </a:p>
          <a:p>
            <a:pPr defTabSz="931774">
              <a:buFontTx/>
              <a:buChar char="-"/>
              <a:defRPr/>
            </a:pPr>
            <a:endParaRPr lang="en-US" dirty="0" smtClean="0"/>
          </a:p>
          <a:p>
            <a:pPr defTabSz="931774">
              <a:buFontTx/>
              <a:buChar char="-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buFontTx/>
              <a:buChar char="-"/>
              <a:defRPr/>
            </a:pPr>
            <a:r>
              <a:rPr lang="en-US" dirty="0" smtClean="0"/>
              <a:t>Note we are not measuring direct transmission.</a:t>
            </a:r>
          </a:p>
          <a:p>
            <a:pPr marL="0" lvl="1" defTabSz="931774">
              <a:buFontTx/>
              <a:buChar char="-"/>
              <a:defRPr/>
            </a:pPr>
            <a:r>
              <a:rPr lang="en-US" dirty="0" smtClean="0"/>
              <a:t> For this analysis,</a:t>
            </a:r>
            <a:r>
              <a:rPr lang="en-US" baseline="0" dirty="0" smtClean="0"/>
              <a:t> transmission clusters were then conservatively defined when </a:t>
            </a:r>
            <a:r>
              <a:rPr lang="en-US" baseline="0" dirty="0" err="1" smtClean="0"/>
              <a:t>pol</a:t>
            </a:r>
            <a:r>
              <a:rPr lang="en-US" baseline="0" dirty="0" smtClean="0"/>
              <a:t> sequences from any two people were &gt;99% genetically similar (i.e. &lt;1% genetic distance between sequences). The San Diego study (D Smith et al 2009, AIDS) found that the 1% is  cut-off is a good cut-off for very close if not direct connections. For example, all epidemiologically linked partner pairs in their study had a genetic distance of </a:t>
            </a:r>
            <a:r>
              <a:rPr lang="en-US" baseline="0" dirty="0" err="1" smtClean="0"/>
              <a:t>pol</a:t>
            </a:r>
            <a:r>
              <a:rPr lang="en-US" baseline="0" dirty="0" smtClean="0"/>
              <a:t> sequences &lt;1%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Other</a:t>
            </a:r>
            <a:r>
              <a:rPr lang="en-US" baseline="0" dirty="0" smtClean="0"/>
              <a:t>/unknown race includes Native American, other, and unknown race ethnicities. They were combined due to small numbers.</a:t>
            </a:r>
          </a:p>
          <a:p>
            <a:pPr>
              <a:buFontTx/>
              <a:buChar char="-"/>
            </a:pPr>
            <a:r>
              <a:rPr lang="en-US" baseline="0" dirty="0" smtClean="0"/>
              <a:t>CD4 pie chart: People across a range of CD4 counts received genotype testing, including those with well preserved immune function, and those at later stages of the disease (16% 0-200 CD4)</a:t>
            </a:r>
          </a:p>
          <a:p>
            <a:pPr>
              <a:buFontTx/>
              <a:buChar char="-"/>
            </a:pPr>
            <a:r>
              <a:rPr lang="en-US" baseline="0" dirty="0" smtClean="0"/>
              <a:t>-Viral load levels are indicated in the second pie chart and ranged from X to X.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E095-F751-4EF7-929E-F4E7CF318A7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99B901B1-075D-4D7B-BBD4-4EC31C99B560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04800"/>
          </a:xfr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B55E9-220E-47EB-9D14-B2BBF7000289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84878-9448-48D9-A58E-261A3FC7BBE4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77C63-F07B-435A-8C66-5338822C964A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38851-7784-45D0-9093-52B27B887596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7790B-5A12-4678-B4B9-9D5FA730B93A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DE9BC-5264-40B6-BC4B-8F89F78EF173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B9CCE-B724-45A1-89E5-24E2055DE13D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F9093-D14B-480E-9C90-75B93C2C4F77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C23D8-DF7A-40CE-9C3E-F771EF06A990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EE136-D8DE-4D88-8160-2BD4B05F6940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ctur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Pictur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749A2E17-050D-43AB-A9D0-723734B76156}" type="datetime1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3849F80-585B-4DE6-BCD9-795886495D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sayles@ph.lacounty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124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Public Health Applications of Molecular Epidemiology: </a:t>
            </a:r>
            <a:br>
              <a:rPr lang="en-US" sz="4000" dirty="0" smtClean="0"/>
            </a:br>
            <a:r>
              <a:rPr lang="en-US" sz="4000" i="1" dirty="0" smtClean="0"/>
              <a:t>Use of HIV-1 Pol Sequences to Identify HIV Transmission Networks in Los Angeles County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239000" cy="1295400"/>
          </a:xfrm>
        </p:spPr>
        <p:txBody>
          <a:bodyPr/>
          <a:lstStyle/>
          <a:p>
            <a:r>
              <a:rPr lang="en-US" sz="2400" dirty="0" smtClean="0"/>
              <a:t>Jennifer Sayles, Jacqueline Rurangirwa, </a:t>
            </a:r>
          </a:p>
          <a:p>
            <a:r>
              <a:rPr lang="en-US" sz="2400" dirty="0" smtClean="0"/>
              <a:t>Jeannette Aldous, Sergei </a:t>
            </a:r>
            <a:r>
              <a:rPr lang="en-US" sz="2400" dirty="0" err="1" smtClean="0"/>
              <a:t>Kosakovsky</a:t>
            </a:r>
            <a:r>
              <a:rPr lang="en-US" sz="2400" dirty="0" smtClean="0"/>
              <a:t>-Pond, </a:t>
            </a:r>
          </a:p>
          <a:p>
            <a:r>
              <a:rPr lang="en-US" sz="2400" dirty="0" smtClean="0"/>
              <a:t>Jan King, Davey Smith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410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National HIV Prevention Conference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August 17, 2011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Atlanta, GA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838200"/>
            <a:ext cx="829056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91"/>
            <a:ext cx="8229600" cy="639762"/>
          </a:xfrm>
        </p:spPr>
        <p:txBody>
          <a:bodyPr/>
          <a:lstStyle/>
          <a:p>
            <a:r>
              <a:rPr lang="en-US" dirty="0" smtClean="0"/>
              <a:t>Clusters Identified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2667000"/>
          <a:ext cx="8229600" cy="32004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624251"/>
                <a:gridCol w="360534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/>
                        <a:t>Cluster Size</a:t>
                      </a:r>
                      <a:endParaRPr lang="en-US" sz="24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(# of </a:t>
                      </a:r>
                      <a:r>
                        <a:rPr lang="en-US" sz="1800" dirty="0" smtClean="0"/>
                        <a:t>sequences </a:t>
                      </a:r>
                      <a:r>
                        <a:rPr lang="en-US" sz="1800" dirty="0"/>
                        <a:t>in a cluster)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 smtClean="0"/>
                        <a:t># of Clusters at 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Times New Roman"/>
                        </a:rPr>
                        <a:t>N(%)</a:t>
                      </a: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2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137 (4.6%)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3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13 (0.44%)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4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10 (0.34%)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5</a:t>
                      </a:r>
                      <a:endParaRPr lang="en-US" sz="24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3 </a:t>
                      </a:r>
                      <a:r>
                        <a:rPr lang="en-US" sz="2400" dirty="0" smtClean="0"/>
                        <a:t>(0.1</a:t>
                      </a:r>
                      <a:r>
                        <a:rPr lang="en-US" sz="2400" dirty="0"/>
                        <a:t>%)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11</a:t>
                      </a:r>
                      <a:endParaRPr lang="en-US" sz="240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 (0.03%)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34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 (0.03%)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Total # of </a:t>
                      </a:r>
                      <a:r>
                        <a:rPr lang="en-US" sz="2400" dirty="0" smtClean="0"/>
                        <a:t>Clusters Identified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165</a:t>
                      </a:r>
                      <a:endParaRPr lang="en-US" sz="2400" dirty="0"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34616" marR="34616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8229600" cy="1676399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3,201 sequences were analyzed</a:t>
            </a:r>
          </a:p>
          <a:p>
            <a:r>
              <a:rPr lang="en-US" dirty="0" smtClean="0"/>
              <a:t>165 unique clusters were identified</a:t>
            </a:r>
          </a:p>
          <a:p>
            <a:r>
              <a:rPr lang="en-US" dirty="0" smtClean="0"/>
              <a:t>Represents 13% (N=413) that clustered into highly related HIV sub-populations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4343400"/>
            <a:ext cx="83058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133600" y="2362200"/>
            <a:ext cx="4798199" cy="2743200"/>
            <a:chOff x="2133600" y="2362200"/>
            <a:chExt cx="4798199" cy="2743200"/>
          </a:xfrm>
        </p:grpSpPr>
        <p:sp>
          <p:nvSpPr>
            <p:cNvPr id="10" name="Oval 9"/>
            <p:cNvSpPr/>
            <p:nvPr/>
          </p:nvSpPr>
          <p:spPr>
            <a:xfrm>
              <a:off x="2819400" y="4648200"/>
              <a:ext cx="1143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412141">
              <a:off x="5410328" y="4436963"/>
              <a:ext cx="1456548" cy="5314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631006">
              <a:off x="5545183" y="3964519"/>
              <a:ext cx="1386616" cy="4634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33600" y="2438400"/>
              <a:ext cx="3048000" cy="228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95800" y="2362200"/>
              <a:ext cx="19050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build="p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7157" r="26742"/>
          <a:stretch>
            <a:fillRect/>
          </a:stretch>
        </p:blipFill>
        <p:spPr bwMode="auto">
          <a:xfrm>
            <a:off x="2716755" y="0"/>
            <a:ext cx="635104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A34"/>
          <p:cNvGrpSpPr/>
          <p:nvPr/>
        </p:nvGrpSpPr>
        <p:grpSpPr>
          <a:xfrm>
            <a:off x="4800600" y="2133600"/>
            <a:ext cx="2667000" cy="3581400"/>
            <a:chOff x="4495800" y="2286000"/>
            <a:chExt cx="2667000" cy="3581400"/>
          </a:xfrm>
        </p:grpSpPr>
        <p:sp>
          <p:nvSpPr>
            <p:cNvPr id="9" name="Flowchart: Connector 8"/>
            <p:cNvSpPr/>
            <p:nvPr/>
          </p:nvSpPr>
          <p:spPr>
            <a:xfrm>
              <a:off x="4495800" y="3200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867400" y="2286000"/>
              <a:ext cx="685800" cy="381000"/>
            </a:xfrm>
            <a:prstGeom prst="flowChartConnector">
              <a:avLst/>
            </a:prstGeom>
            <a:solidFill>
              <a:srgbClr val="00FF00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A34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9" idx="7"/>
              <a:endCxn id="10" idx="4"/>
            </p:cNvCxnSpPr>
            <p:nvPr/>
          </p:nvCxnSpPr>
          <p:spPr>
            <a:xfrm rot="5400000" flipH="1" flipV="1">
              <a:off x="5113291" y="2114551"/>
              <a:ext cx="544559" cy="1649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Flowchart: Connector 14"/>
            <p:cNvSpPr/>
            <p:nvPr/>
          </p:nvSpPr>
          <p:spPr>
            <a:xfrm>
              <a:off x="4572000" y="3581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410200" y="3581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4953000" y="3657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5" idx="7"/>
              <a:endCxn id="10" idx="4"/>
            </p:cNvCxnSpPr>
            <p:nvPr/>
          </p:nvCxnSpPr>
          <p:spPr>
            <a:xfrm rot="5400000" flipH="1" flipV="1">
              <a:off x="4960891" y="2343151"/>
              <a:ext cx="925559" cy="1573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6" idx="7"/>
              <a:endCxn id="10" idx="4"/>
            </p:cNvCxnSpPr>
            <p:nvPr/>
          </p:nvCxnSpPr>
          <p:spPr>
            <a:xfrm rot="5400000" flipH="1" flipV="1">
              <a:off x="5379991" y="2762251"/>
              <a:ext cx="925559" cy="7350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7"/>
              <a:endCxn id="10" idx="4"/>
            </p:cNvCxnSpPr>
            <p:nvPr/>
          </p:nvCxnSpPr>
          <p:spPr>
            <a:xfrm rot="5400000" flipH="1" flipV="1">
              <a:off x="5113291" y="2571751"/>
              <a:ext cx="1001759" cy="1192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lowchart: Connector 18"/>
            <p:cNvSpPr/>
            <p:nvPr/>
          </p:nvSpPr>
          <p:spPr>
            <a:xfrm>
              <a:off x="5486400" y="4191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5626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0198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943600" y="4648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6096000" y="4419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257800" y="4343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54102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7912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715000" y="4648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943600" y="4343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5181600" y="4419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2578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4102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5410200" y="4114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58674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791200" y="4724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562600" y="4114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55626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0" idx="0"/>
              <a:endCxn id="10" idx="4"/>
            </p:cNvCxnSpPr>
            <p:nvPr/>
          </p:nvCxnSpPr>
          <p:spPr>
            <a:xfrm rot="5400000" flipH="1" flipV="1">
              <a:off x="5105400" y="3009900"/>
              <a:ext cx="1447800" cy="762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  <a:endCxn id="10" idx="4"/>
            </p:cNvCxnSpPr>
            <p:nvPr/>
          </p:nvCxnSpPr>
          <p:spPr>
            <a:xfrm rot="5400000" flipH="1" flipV="1">
              <a:off x="4838700" y="3048000"/>
              <a:ext cx="1752600" cy="990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8" idx="7"/>
              <a:endCxn id="10" idx="4"/>
            </p:cNvCxnSpPr>
            <p:nvPr/>
          </p:nvCxnSpPr>
          <p:spPr>
            <a:xfrm rot="5400000" flipH="1" flipV="1">
              <a:off x="4808491" y="3181351"/>
              <a:ext cx="1916159" cy="887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3" idx="0"/>
              <a:endCxn id="10" idx="4"/>
            </p:cNvCxnSpPr>
            <p:nvPr/>
          </p:nvCxnSpPr>
          <p:spPr>
            <a:xfrm rot="5400000" flipH="1" flipV="1">
              <a:off x="4876800" y="3238500"/>
              <a:ext cx="1905000" cy="762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9" idx="0"/>
              <a:endCxn id="10" idx="4"/>
            </p:cNvCxnSpPr>
            <p:nvPr/>
          </p:nvCxnSpPr>
          <p:spPr>
            <a:xfrm rot="5400000" flipH="1" flipV="1">
              <a:off x="5105400" y="3086100"/>
              <a:ext cx="15240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0" idx="0"/>
              <a:endCxn id="10" idx="4"/>
            </p:cNvCxnSpPr>
            <p:nvPr/>
          </p:nvCxnSpPr>
          <p:spPr>
            <a:xfrm rot="5400000" flipH="1" flipV="1">
              <a:off x="4953000" y="3314700"/>
              <a:ext cx="1905000" cy="609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5" idx="0"/>
              <a:endCxn id="10" idx="4"/>
            </p:cNvCxnSpPr>
            <p:nvPr/>
          </p:nvCxnSpPr>
          <p:spPr>
            <a:xfrm rot="5400000" flipH="1" flipV="1">
              <a:off x="4991100" y="3429000"/>
              <a:ext cx="1981200" cy="457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2" idx="0"/>
              <a:endCxn id="10" idx="4"/>
            </p:cNvCxnSpPr>
            <p:nvPr/>
          </p:nvCxnSpPr>
          <p:spPr>
            <a:xfrm rot="5400000" flipH="1" flipV="1">
              <a:off x="4991100" y="3505200"/>
              <a:ext cx="2057400" cy="381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1" idx="0"/>
              <a:endCxn id="10" idx="4"/>
            </p:cNvCxnSpPr>
            <p:nvPr/>
          </p:nvCxnSpPr>
          <p:spPr>
            <a:xfrm rot="5400000" flipH="1" flipV="1">
              <a:off x="5105400" y="3467100"/>
              <a:ext cx="1905000" cy="304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3" idx="0"/>
              <a:endCxn id="10" idx="4"/>
            </p:cNvCxnSpPr>
            <p:nvPr/>
          </p:nvCxnSpPr>
          <p:spPr>
            <a:xfrm rot="5400000" flipH="1" flipV="1">
              <a:off x="5105400" y="3543300"/>
              <a:ext cx="1981200" cy="228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24" idx="0"/>
              <a:endCxn id="10" idx="4"/>
            </p:cNvCxnSpPr>
            <p:nvPr/>
          </p:nvCxnSpPr>
          <p:spPr>
            <a:xfrm rot="5400000" flipH="1" flipV="1">
              <a:off x="5295900" y="3505200"/>
              <a:ext cx="1752600" cy="76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21" idx="0"/>
              <a:endCxn id="10" idx="4"/>
            </p:cNvCxnSpPr>
            <p:nvPr/>
          </p:nvCxnSpPr>
          <p:spPr>
            <a:xfrm rot="5400000" flipH="1" flipV="1">
              <a:off x="5334000" y="3390900"/>
              <a:ext cx="1600200" cy="152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Flowchart: Connector 89"/>
            <p:cNvSpPr/>
            <p:nvPr/>
          </p:nvSpPr>
          <p:spPr>
            <a:xfrm>
              <a:off x="6477000" y="4038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7086600" y="3733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6858000" y="4114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4953000" y="4419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5486400" y="4876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5257800" y="4800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5638800" y="4876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5638800" y="5029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5715000" y="5334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5486400" y="5486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5562600" y="5791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90" idx="0"/>
              <a:endCxn id="10" idx="4"/>
            </p:cNvCxnSpPr>
            <p:nvPr/>
          </p:nvCxnSpPr>
          <p:spPr>
            <a:xfrm rot="16200000" flipV="1">
              <a:off x="5676900" y="3200400"/>
              <a:ext cx="1371600" cy="304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2" idx="0"/>
              <a:endCxn id="10" idx="4"/>
            </p:cNvCxnSpPr>
            <p:nvPr/>
          </p:nvCxnSpPr>
          <p:spPr>
            <a:xfrm rot="16200000" flipV="1">
              <a:off x="5829300" y="3048000"/>
              <a:ext cx="14478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1" idx="1"/>
              <a:endCxn id="10" idx="4"/>
            </p:cNvCxnSpPr>
            <p:nvPr/>
          </p:nvCxnSpPr>
          <p:spPr>
            <a:xfrm rot="16200000" flipV="1">
              <a:off x="6115051" y="2762250"/>
              <a:ext cx="1077959" cy="887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9" idx="0"/>
              <a:endCxn id="10" idx="4"/>
            </p:cNvCxnSpPr>
            <p:nvPr/>
          </p:nvCxnSpPr>
          <p:spPr>
            <a:xfrm rot="5400000" flipH="1" flipV="1">
              <a:off x="4457700" y="3733800"/>
              <a:ext cx="28194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8" idx="0"/>
              <a:endCxn id="10" idx="4"/>
            </p:cNvCxnSpPr>
            <p:nvPr/>
          </p:nvCxnSpPr>
          <p:spPr>
            <a:xfrm rot="5400000" flipH="1" flipV="1">
              <a:off x="4648200" y="3771900"/>
              <a:ext cx="2667000" cy="457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7" idx="0"/>
              <a:endCxn id="10" idx="4"/>
            </p:cNvCxnSpPr>
            <p:nvPr/>
          </p:nvCxnSpPr>
          <p:spPr>
            <a:xfrm rot="5400000" flipH="1" flipV="1">
              <a:off x="4762500" y="3581400"/>
              <a:ext cx="2362200" cy="533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95" idx="0"/>
              <a:endCxn id="10" idx="4"/>
            </p:cNvCxnSpPr>
            <p:nvPr/>
          </p:nvCxnSpPr>
          <p:spPr>
            <a:xfrm rot="5400000" flipH="1" flipV="1">
              <a:off x="4686300" y="3276600"/>
              <a:ext cx="2133600" cy="914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3" idx="7"/>
              <a:endCxn id="10" idx="4"/>
            </p:cNvCxnSpPr>
            <p:nvPr/>
          </p:nvCxnSpPr>
          <p:spPr>
            <a:xfrm rot="5400000" flipH="1" flipV="1">
              <a:off x="4732291" y="2952751"/>
              <a:ext cx="1763759" cy="1192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94" idx="0"/>
              <a:endCxn id="10" idx="4"/>
            </p:cNvCxnSpPr>
            <p:nvPr/>
          </p:nvCxnSpPr>
          <p:spPr>
            <a:xfrm rot="5400000" flipH="1" flipV="1">
              <a:off x="4762500" y="3429000"/>
              <a:ext cx="22098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0" idx="0"/>
              <a:endCxn id="10" idx="4"/>
            </p:cNvCxnSpPr>
            <p:nvPr/>
          </p:nvCxnSpPr>
          <p:spPr>
            <a:xfrm rot="5400000" flipH="1" flipV="1">
              <a:off x="4343400" y="3924300"/>
              <a:ext cx="3124200" cy="609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B11"/>
          <p:cNvGrpSpPr/>
          <p:nvPr/>
        </p:nvGrpSpPr>
        <p:grpSpPr>
          <a:xfrm>
            <a:off x="4114800" y="1447800"/>
            <a:ext cx="3581400" cy="4572000"/>
            <a:chOff x="3810000" y="1600200"/>
            <a:chExt cx="3581400" cy="4572000"/>
          </a:xfrm>
        </p:grpSpPr>
        <p:sp>
          <p:nvSpPr>
            <p:cNvPr id="68" name="Flowchart: Connector 67"/>
            <p:cNvSpPr/>
            <p:nvPr/>
          </p:nvSpPr>
          <p:spPr>
            <a:xfrm>
              <a:off x="3810000" y="1600200"/>
              <a:ext cx="685800" cy="3810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B11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4191000" y="3276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114800" y="3200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69" idx="0"/>
              <a:endCxn id="68" idx="4"/>
            </p:cNvCxnSpPr>
            <p:nvPr/>
          </p:nvCxnSpPr>
          <p:spPr>
            <a:xfrm rot="16200000" flipV="1">
              <a:off x="3543300" y="2590800"/>
              <a:ext cx="1295400" cy="76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0" idx="0"/>
              <a:endCxn id="68" idx="4"/>
            </p:cNvCxnSpPr>
            <p:nvPr/>
          </p:nvCxnSpPr>
          <p:spPr>
            <a:xfrm rot="5400000" flipH="1" flipV="1">
              <a:off x="3543300" y="2590800"/>
              <a:ext cx="1219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03" idx="1"/>
              <a:endCxn id="68" idx="4"/>
            </p:cNvCxnSpPr>
            <p:nvPr/>
          </p:nvCxnSpPr>
          <p:spPr>
            <a:xfrm rot="16200000" flipV="1">
              <a:off x="4857751" y="1276350"/>
              <a:ext cx="1763759" cy="3173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Flowchart: Connector 102"/>
            <p:cNvSpPr/>
            <p:nvPr/>
          </p:nvSpPr>
          <p:spPr>
            <a:xfrm>
              <a:off x="73152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>
              <a:stCxn id="109" idx="1"/>
              <a:endCxn id="68" idx="4"/>
            </p:cNvCxnSpPr>
            <p:nvPr/>
          </p:nvCxnSpPr>
          <p:spPr>
            <a:xfrm rot="16200000" flipV="1">
              <a:off x="3600451" y="2533650"/>
              <a:ext cx="2525759" cy="1420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Flowchart: Connector 108"/>
            <p:cNvSpPr/>
            <p:nvPr/>
          </p:nvSpPr>
          <p:spPr>
            <a:xfrm>
              <a:off x="55626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>
              <a:stCxn id="126" idx="1"/>
              <a:endCxn id="68" idx="4"/>
            </p:cNvCxnSpPr>
            <p:nvPr/>
          </p:nvCxnSpPr>
          <p:spPr>
            <a:xfrm rot="16200000" flipV="1">
              <a:off x="3829051" y="2305050"/>
              <a:ext cx="2449559" cy="1801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22" idx="0"/>
              <a:endCxn id="68" idx="4"/>
            </p:cNvCxnSpPr>
            <p:nvPr/>
          </p:nvCxnSpPr>
          <p:spPr>
            <a:xfrm rot="16200000" flipV="1">
              <a:off x="3733800" y="2400300"/>
              <a:ext cx="2438400" cy="1600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Flowchart: Connector 121"/>
            <p:cNvSpPr/>
            <p:nvPr/>
          </p:nvSpPr>
          <p:spPr>
            <a:xfrm>
              <a:off x="57150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59436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stCxn id="140" idx="0"/>
              <a:endCxn id="68" idx="4"/>
            </p:cNvCxnSpPr>
            <p:nvPr/>
          </p:nvCxnSpPr>
          <p:spPr>
            <a:xfrm rot="16200000" flipV="1">
              <a:off x="2819400" y="3314700"/>
              <a:ext cx="4114800" cy="1447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6" idx="0"/>
              <a:endCxn id="68" idx="4"/>
            </p:cNvCxnSpPr>
            <p:nvPr/>
          </p:nvCxnSpPr>
          <p:spPr>
            <a:xfrm rot="16200000" flipV="1">
              <a:off x="3048000" y="3086100"/>
              <a:ext cx="3810000" cy="1600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Flowchart: Connector 135"/>
            <p:cNvSpPr/>
            <p:nvPr/>
          </p:nvSpPr>
          <p:spPr>
            <a:xfrm>
              <a:off x="5715000" y="5791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5562600" y="6096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49" idx="0"/>
              <a:endCxn id="68" idx="4"/>
            </p:cNvCxnSpPr>
            <p:nvPr/>
          </p:nvCxnSpPr>
          <p:spPr>
            <a:xfrm rot="16200000" flipV="1">
              <a:off x="3733800" y="2400300"/>
              <a:ext cx="3505200" cy="2667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8" idx="1"/>
              <a:endCxn id="68" idx="4"/>
            </p:cNvCxnSpPr>
            <p:nvPr/>
          </p:nvCxnSpPr>
          <p:spPr>
            <a:xfrm rot="16200000" flipV="1">
              <a:off x="3638551" y="2495550"/>
              <a:ext cx="3592559" cy="2563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8" name="Flowchart: Connector 147"/>
            <p:cNvSpPr/>
            <p:nvPr/>
          </p:nvSpPr>
          <p:spPr>
            <a:xfrm>
              <a:off x="6705600" y="5562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148"/>
            <p:cNvSpPr/>
            <p:nvPr/>
          </p:nvSpPr>
          <p:spPr>
            <a:xfrm>
              <a:off x="6781800" y="5486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55" idx="0"/>
              <a:endCxn id="68" idx="4"/>
            </p:cNvCxnSpPr>
            <p:nvPr/>
          </p:nvCxnSpPr>
          <p:spPr>
            <a:xfrm rot="16200000" flipV="1">
              <a:off x="2933700" y="3200400"/>
              <a:ext cx="3657600" cy="1219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5" name="Flowchart: Connector 154"/>
            <p:cNvSpPr/>
            <p:nvPr/>
          </p:nvSpPr>
          <p:spPr>
            <a:xfrm>
              <a:off x="5334000" y="5638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C05"/>
          <p:cNvGrpSpPr/>
          <p:nvPr/>
        </p:nvGrpSpPr>
        <p:grpSpPr>
          <a:xfrm>
            <a:off x="5181600" y="914400"/>
            <a:ext cx="1219200" cy="4495800"/>
            <a:chOff x="4876800" y="1066800"/>
            <a:chExt cx="1219200" cy="4495800"/>
          </a:xfrm>
        </p:grpSpPr>
        <p:sp>
          <p:nvSpPr>
            <p:cNvPr id="157" name="Flowchart: Connector 156"/>
            <p:cNvSpPr/>
            <p:nvPr/>
          </p:nvSpPr>
          <p:spPr>
            <a:xfrm>
              <a:off x="4876800" y="1066800"/>
              <a:ext cx="685800" cy="3810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C05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8" name="Flowchart: Connector 157"/>
            <p:cNvSpPr/>
            <p:nvPr/>
          </p:nvSpPr>
          <p:spPr>
            <a:xfrm>
              <a:off x="5867400" y="54864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>
              <a:stCxn id="178" idx="4"/>
              <a:endCxn id="157" idx="4"/>
            </p:cNvCxnSpPr>
            <p:nvPr/>
          </p:nvCxnSpPr>
          <p:spPr>
            <a:xfrm rot="5400000" flipH="1">
              <a:off x="3505200" y="3162300"/>
              <a:ext cx="3886200" cy="457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77" idx="0"/>
              <a:endCxn id="157" idx="4"/>
            </p:cNvCxnSpPr>
            <p:nvPr/>
          </p:nvCxnSpPr>
          <p:spPr>
            <a:xfrm rot="16200000" flipV="1">
              <a:off x="3467100" y="3200400"/>
              <a:ext cx="4038600" cy="533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8" idx="0"/>
              <a:endCxn id="157" idx="4"/>
            </p:cNvCxnSpPr>
            <p:nvPr/>
          </p:nvCxnSpPr>
          <p:spPr>
            <a:xfrm rot="16200000" flipV="1">
              <a:off x="3543300" y="3124200"/>
              <a:ext cx="40386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76" idx="4"/>
              <a:endCxn id="157" idx="4"/>
            </p:cNvCxnSpPr>
            <p:nvPr/>
          </p:nvCxnSpPr>
          <p:spPr>
            <a:xfrm rot="5400000" flipH="1">
              <a:off x="3619500" y="3048000"/>
              <a:ext cx="4038600" cy="838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6" name="Flowchart: Connector 175"/>
            <p:cNvSpPr/>
            <p:nvPr/>
          </p:nvSpPr>
          <p:spPr>
            <a:xfrm>
              <a:off x="6019800" y="54102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lowchart: Connector 176"/>
            <p:cNvSpPr/>
            <p:nvPr/>
          </p:nvSpPr>
          <p:spPr>
            <a:xfrm>
              <a:off x="5715000" y="54864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Connector 177"/>
            <p:cNvSpPr/>
            <p:nvPr/>
          </p:nvSpPr>
          <p:spPr>
            <a:xfrm>
              <a:off x="5638800" y="52578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>
              <a:stCxn id="191" idx="0"/>
              <a:endCxn id="157" idx="4"/>
            </p:cNvCxnSpPr>
            <p:nvPr/>
          </p:nvCxnSpPr>
          <p:spPr>
            <a:xfrm rot="5400000" flipH="1" flipV="1">
              <a:off x="3200400" y="3467100"/>
              <a:ext cx="4038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1" name="Flowchart: Connector 190"/>
            <p:cNvSpPr/>
            <p:nvPr/>
          </p:nvSpPr>
          <p:spPr>
            <a:xfrm>
              <a:off x="5181600" y="54864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D05"/>
          <p:cNvGrpSpPr/>
          <p:nvPr/>
        </p:nvGrpSpPr>
        <p:grpSpPr>
          <a:xfrm>
            <a:off x="5029200" y="2362200"/>
            <a:ext cx="3810000" cy="3657600"/>
            <a:chOff x="3581400" y="2514600"/>
            <a:chExt cx="3810000" cy="3657600"/>
          </a:xfrm>
        </p:grpSpPr>
        <p:sp>
          <p:nvSpPr>
            <p:cNvPr id="193" name="Flowchart: Connector 192"/>
            <p:cNvSpPr/>
            <p:nvPr/>
          </p:nvSpPr>
          <p:spPr>
            <a:xfrm>
              <a:off x="6705600" y="2514600"/>
              <a:ext cx="685800" cy="3810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D05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4" name="Flowchart: Connector 193"/>
            <p:cNvSpPr/>
            <p:nvPr/>
          </p:nvSpPr>
          <p:spPr>
            <a:xfrm>
              <a:off x="6096000" y="48006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lowchart: Connector 194"/>
            <p:cNvSpPr/>
            <p:nvPr/>
          </p:nvSpPr>
          <p:spPr>
            <a:xfrm>
              <a:off x="6324600" y="51054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lowchart: Connector 195"/>
            <p:cNvSpPr/>
            <p:nvPr/>
          </p:nvSpPr>
          <p:spPr>
            <a:xfrm>
              <a:off x="5715000" y="45720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/>
            <p:cNvCxnSpPr>
              <a:stCxn id="194" idx="7"/>
              <a:endCxn id="193" idx="4"/>
            </p:cNvCxnSpPr>
            <p:nvPr/>
          </p:nvCxnSpPr>
          <p:spPr>
            <a:xfrm rot="5400000" flipH="1" flipV="1">
              <a:off x="5646691" y="3409951"/>
              <a:ext cx="1916159" cy="887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6" idx="7"/>
              <a:endCxn id="193" idx="4"/>
            </p:cNvCxnSpPr>
            <p:nvPr/>
          </p:nvCxnSpPr>
          <p:spPr>
            <a:xfrm rot="5400000" flipH="1" flipV="1">
              <a:off x="5570491" y="3105151"/>
              <a:ext cx="1687559" cy="1268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95" idx="7"/>
              <a:endCxn id="193" idx="4"/>
            </p:cNvCxnSpPr>
            <p:nvPr/>
          </p:nvCxnSpPr>
          <p:spPr>
            <a:xfrm rot="5400000" flipH="1" flipV="1">
              <a:off x="5608591" y="3676651"/>
              <a:ext cx="2220959" cy="658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9" idx="7"/>
              <a:endCxn id="193" idx="4"/>
            </p:cNvCxnSpPr>
            <p:nvPr/>
          </p:nvCxnSpPr>
          <p:spPr>
            <a:xfrm rot="5400000" flipH="1" flipV="1">
              <a:off x="4427491" y="2114551"/>
              <a:ext cx="1839959" cy="34020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9" name="Flowchart: Connector 208"/>
            <p:cNvSpPr/>
            <p:nvPr/>
          </p:nvSpPr>
          <p:spPr>
            <a:xfrm>
              <a:off x="3581400" y="47244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Connector 210"/>
            <p:cNvSpPr/>
            <p:nvPr/>
          </p:nvSpPr>
          <p:spPr>
            <a:xfrm>
              <a:off x="4876800" y="60960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/>
            <p:cNvCxnSpPr>
              <a:stCxn id="211" idx="7"/>
              <a:endCxn id="193" idx="4"/>
            </p:cNvCxnSpPr>
            <p:nvPr/>
          </p:nvCxnSpPr>
          <p:spPr>
            <a:xfrm rot="5400000" flipH="1" flipV="1">
              <a:off x="4389391" y="3448051"/>
              <a:ext cx="3211559" cy="21066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E05"/>
          <p:cNvGrpSpPr/>
          <p:nvPr/>
        </p:nvGrpSpPr>
        <p:grpSpPr>
          <a:xfrm>
            <a:off x="4648200" y="1828800"/>
            <a:ext cx="3505200" cy="3124200"/>
            <a:chOff x="4343400" y="1981200"/>
            <a:chExt cx="3505200" cy="3124200"/>
          </a:xfrm>
        </p:grpSpPr>
        <p:sp>
          <p:nvSpPr>
            <p:cNvPr id="216" name="Flowchart: Connector 215"/>
            <p:cNvSpPr/>
            <p:nvPr/>
          </p:nvSpPr>
          <p:spPr>
            <a:xfrm>
              <a:off x="7162800" y="1981200"/>
              <a:ext cx="685800" cy="3810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E05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7" name="Flowchart: Connector 216"/>
            <p:cNvSpPr/>
            <p:nvPr/>
          </p:nvSpPr>
          <p:spPr>
            <a:xfrm>
              <a:off x="4343400" y="33528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lowchart: Connector 217"/>
            <p:cNvSpPr/>
            <p:nvPr/>
          </p:nvSpPr>
          <p:spPr>
            <a:xfrm>
              <a:off x="5257800" y="49530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lowchart: Connector 218"/>
            <p:cNvSpPr/>
            <p:nvPr/>
          </p:nvSpPr>
          <p:spPr>
            <a:xfrm>
              <a:off x="5410200" y="48768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lowchart: Connector 219"/>
            <p:cNvSpPr/>
            <p:nvPr/>
          </p:nvSpPr>
          <p:spPr>
            <a:xfrm>
              <a:off x="5486400" y="50292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>
              <a:stCxn id="218" idx="7"/>
              <a:endCxn id="216" idx="4"/>
            </p:cNvCxnSpPr>
            <p:nvPr/>
          </p:nvCxnSpPr>
          <p:spPr>
            <a:xfrm rot="5400000" flipH="1" flipV="1">
              <a:off x="5113291" y="2571751"/>
              <a:ext cx="2601959" cy="2182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19" idx="0"/>
              <a:endCxn id="216" idx="4"/>
            </p:cNvCxnSpPr>
            <p:nvPr/>
          </p:nvCxnSpPr>
          <p:spPr>
            <a:xfrm rot="5400000" flipH="1" flipV="1">
              <a:off x="5219700" y="2590800"/>
              <a:ext cx="2514600" cy="2057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20" idx="7"/>
              <a:endCxn id="216" idx="4"/>
            </p:cNvCxnSpPr>
            <p:nvPr/>
          </p:nvCxnSpPr>
          <p:spPr>
            <a:xfrm rot="5400000" flipH="1" flipV="1">
              <a:off x="5189491" y="2724151"/>
              <a:ext cx="2678159" cy="1954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17" idx="7"/>
              <a:endCxn id="216" idx="4"/>
            </p:cNvCxnSpPr>
            <p:nvPr/>
          </p:nvCxnSpPr>
          <p:spPr>
            <a:xfrm rot="5400000" flipH="1" flipV="1">
              <a:off x="5456191" y="1314451"/>
              <a:ext cx="1001759" cy="3097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4083050"/>
            <a:ext cx="21163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Text Box 22"/>
          <p:cNvSpPr txBox="1">
            <a:spLocks noChangeArrowheads="1"/>
          </p:cNvSpPr>
          <p:nvPr/>
        </p:nvSpPr>
        <p:spPr bwMode="auto">
          <a:xfrm>
            <a:off x="76200" y="6520190"/>
            <a:ext cx="4876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Annual HIV Surveillance Report; Reported cases through 12/31/10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0" name="Title 12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400" dirty="0" smtClean="0">
                <a:solidFill>
                  <a:schemeClr val="accent1"/>
                </a:solidFill>
              </a:rPr>
              <a:t>Cluster Characteristics and Distribution by SPA</a:t>
            </a:r>
            <a:endParaRPr lang="en-US" sz="3400" dirty="0">
              <a:solidFill>
                <a:schemeClr val="accent1"/>
              </a:solidFill>
            </a:endParaRPr>
          </a:p>
        </p:txBody>
      </p:sp>
      <p:sp>
        <p:nvSpPr>
          <p:cNvPr id="133" name="Slide Number Placeholder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1524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Locations </a:t>
            </a:r>
            <a:r>
              <a:rPr lang="en-US" u="sng" dirty="0" smtClean="0">
                <a:solidFill>
                  <a:schemeClr val="bg1"/>
                </a:solidFill>
              </a:rPr>
              <a:t>do not </a:t>
            </a:r>
            <a:r>
              <a:rPr lang="en-US" dirty="0" smtClean="0">
                <a:solidFill>
                  <a:schemeClr val="bg1"/>
                </a:solidFill>
              </a:rPr>
              <a:t>represent actual residence. Locations were r</a:t>
            </a:r>
            <a:r>
              <a:rPr lang="en-US" u="sng" dirty="0" smtClean="0">
                <a:solidFill>
                  <a:schemeClr val="bg1"/>
                </a:solidFill>
              </a:rPr>
              <a:t>andomly</a:t>
            </a:r>
            <a:r>
              <a:rPr lang="en-US" dirty="0" smtClean="0">
                <a:solidFill>
                  <a:schemeClr val="bg1"/>
                </a:solidFill>
              </a:rPr>
              <a:t> selected within each SPA.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5" name="Content Placeholder 4"/>
          <p:cNvGraphicFramePr>
            <a:graphicFrameLocks/>
          </p:cNvGraphicFramePr>
          <p:nvPr/>
        </p:nvGraphicFramePr>
        <p:xfrm>
          <a:off x="228600" y="838200"/>
          <a:ext cx="3383280" cy="533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3120"/>
                <a:gridCol w="12801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Characteristic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Latino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Asian Pacific Islander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Other/Unknown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Mean Age (Range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40.6 yrs (26-57)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1800" b="1" u="none" strike="noStrike" baseline="0" smtClean="0">
                          <a:solidFill>
                            <a:schemeClr val="tx1"/>
                          </a:solidFill>
                        </a:rPr>
                        <a:t> CD4 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269.5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(2-775)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Mean Viral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 Load </a:t>
                      </a:r>
                    </a:p>
                    <a:p>
                      <a:pPr lvl="0" algn="l" fontAlgn="b"/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84,276.5	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(1,085-750,000)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Content Placeholder 4"/>
          <p:cNvGraphicFramePr>
            <a:graphicFrameLocks/>
          </p:cNvGraphicFramePr>
          <p:nvPr/>
        </p:nvGraphicFramePr>
        <p:xfrm>
          <a:off x="228600" y="838200"/>
          <a:ext cx="3383280" cy="533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3120"/>
                <a:gridCol w="12801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Characteristic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Latino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Asian Pacific Islander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Other/Unknown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Mean Age (Range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37.2 yrs (25-49)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1800" b="1" u="none" strike="noStrike" baseline="0" smtClean="0">
                          <a:solidFill>
                            <a:schemeClr val="tx1"/>
                          </a:solidFill>
                        </a:rPr>
                        <a:t> CD4 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290.5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(53-782)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Mean Viral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 Load </a:t>
                      </a:r>
                    </a:p>
                    <a:p>
                      <a:pPr lvl="0" algn="l" fontAlgn="b"/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74,668.2	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(2,445-240,000)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Content Placeholder 4"/>
          <p:cNvGraphicFramePr>
            <a:graphicFrameLocks/>
          </p:cNvGraphicFramePr>
          <p:nvPr/>
        </p:nvGraphicFramePr>
        <p:xfrm>
          <a:off x="228600" y="838200"/>
          <a:ext cx="3383280" cy="533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3120"/>
                <a:gridCol w="12801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Characteristic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Cluster 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Latino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Asian Pacific Islander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Other/Unknown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Mean Age (Range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25.6 yrs (16-47)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1800" b="1" u="none" strike="noStrike" baseline="0" smtClean="0">
                          <a:solidFill>
                            <a:schemeClr val="tx1"/>
                          </a:solidFill>
                        </a:rPr>
                        <a:t> CD4 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237.6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(67-498)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Mean Viral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 Load </a:t>
                      </a:r>
                    </a:p>
                    <a:p>
                      <a:pPr lvl="0" algn="l" fontAlgn="b"/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264,061.8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(51,731-750,000)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" name="Content Placeholder 4"/>
          <p:cNvGraphicFramePr>
            <a:graphicFrameLocks/>
          </p:cNvGraphicFramePr>
          <p:nvPr/>
        </p:nvGraphicFramePr>
        <p:xfrm>
          <a:off x="228600" y="838200"/>
          <a:ext cx="3383280" cy="533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3120"/>
                <a:gridCol w="12801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Characteristic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 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Latino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Asian Pacific Islander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Other/Unknown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Mean Age (Range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44.4 yrs (35-60)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1800" b="1" u="none" strike="noStrike" baseline="0" smtClean="0">
                          <a:solidFill>
                            <a:schemeClr val="tx1"/>
                          </a:solidFill>
                        </a:rPr>
                        <a:t> CD4 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480.8 (287-780)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Mean Viral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 Load </a:t>
                      </a:r>
                    </a:p>
                    <a:p>
                      <a:pPr lvl="0" algn="l" fontAlgn="b"/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101,042.6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(10,420-201,921)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Content Placeholder 4"/>
          <p:cNvGraphicFramePr>
            <a:graphicFrameLocks/>
          </p:cNvGraphicFramePr>
          <p:nvPr/>
        </p:nvGraphicFramePr>
        <p:xfrm>
          <a:off x="228600" y="838200"/>
          <a:ext cx="3383280" cy="533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3120"/>
                <a:gridCol w="12801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Characteristic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 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Latino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Asian Pacific Islander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Other/Unknown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Mean Age (Range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31.2 yrs (25-37)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1800" b="1" u="none" strike="noStrike" baseline="0" smtClean="0">
                          <a:solidFill>
                            <a:schemeClr val="tx1"/>
                          </a:solidFill>
                        </a:rPr>
                        <a:t> CD4 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328.4 (142-578)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Mean Viral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 Load </a:t>
                      </a:r>
                    </a:p>
                    <a:p>
                      <a:pPr lvl="0" algn="l" fontAlgn="b"/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231,483.2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(77,205-750,000)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4" name="TextBox 143"/>
          <p:cNvSpPr txBox="1"/>
          <p:nvPr/>
        </p:nvSpPr>
        <p:spPr>
          <a:xfrm>
            <a:off x="76200" y="6302992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*Age at time of specimen collection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7157" r="26742"/>
          <a:stretch>
            <a:fillRect/>
          </a:stretch>
        </p:blipFill>
        <p:spPr bwMode="auto">
          <a:xfrm>
            <a:off x="2716755" y="0"/>
            <a:ext cx="635104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A34"/>
          <p:cNvGrpSpPr/>
          <p:nvPr/>
        </p:nvGrpSpPr>
        <p:grpSpPr>
          <a:xfrm>
            <a:off x="4800600" y="2133600"/>
            <a:ext cx="2667000" cy="3581400"/>
            <a:chOff x="4495800" y="2286000"/>
            <a:chExt cx="2667000" cy="3581400"/>
          </a:xfrm>
        </p:grpSpPr>
        <p:sp>
          <p:nvSpPr>
            <p:cNvPr id="9" name="Flowchart: Connector 8"/>
            <p:cNvSpPr/>
            <p:nvPr/>
          </p:nvSpPr>
          <p:spPr>
            <a:xfrm>
              <a:off x="4495800" y="3200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867400" y="2286000"/>
              <a:ext cx="685800" cy="381000"/>
            </a:xfrm>
            <a:prstGeom prst="flowChartConnector">
              <a:avLst/>
            </a:prstGeom>
            <a:solidFill>
              <a:srgbClr val="00FF00"/>
            </a:solidFill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A34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9" idx="7"/>
              <a:endCxn id="10" idx="4"/>
            </p:cNvCxnSpPr>
            <p:nvPr/>
          </p:nvCxnSpPr>
          <p:spPr>
            <a:xfrm rot="5400000" flipH="1" flipV="1">
              <a:off x="5113291" y="2114551"/>
              <a:ext cx="544559" cy="1649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Flowchart: Connector 14"/>
            <p:cNvSpPr/>
            <p:nvPr/>
          </p:nvSpPr>
          <p:spPr>
            <a:xfrm>
              <a:off x="4572000" y="3581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410200" y="3581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4953000" y="3657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5" idx="7"/>
              <a:endCxn id="10" idx="4"/>
            </p:cNvCxnSpPr>
            <p:nvPr/>
          </p:nvCxnSpPr>
          <p:spPr>
            <a:xfrm rot="5400000" flipH="1" flipV="1">
              <a:off x="4960891" y="2343151"/>
              <a:ext cx="925559" cy="1573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6" idx="7"/>
              <a:endCxn id="10" idx="4"/>
            </p:cNvCxnSpPr>
            <p:nvPr/>
          </p:nvCxnSpPr>
          <p:spPr>
            <a:xfrm rot="5400000" flipH="1" flipV="1">
              <a:off x="5379991" y="2762251"/>
              <a:ext cx="925559" cy="7350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7"/>
              <a:endCxn id="10" idx="4"/>
            </p:cNvCxnSpPr>
            <p:nvPr/>
          </p:nvCxnSpPr>
          <p:spPr>
            <a:xfrm rot="5400000" flipH="1" flipV="1">
              <a:off x="5113291" y="2571751"/>
              <a:ext cx="1001759" cy="1192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lowchart: Connector 18"/>
            <p:cNvSpPr/>
            <p:nvPr/>
          </p:nvSpPr>
          <p:spPr>
            <a:xfrm>
              <a:off x="5486400" y="4191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5626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0198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943600" y="4648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6096000" y="4419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257800" y="4343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54102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7912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715000" y="4648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943600" y="4343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5181600" y="4419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2578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4102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5410200" y="4114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5867400" y="4572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791200" y="4724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562600" y="4114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5562600" y="4267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0" idx="0"/>
              <a:endCxn id="10" idx="4"/>
            </p:cNvCxnSpPr>
            <p:nvPr/>
          </p:nvCxnSpPr>
          <p:spPr>
            <a:xfrm rot="5400000" flipH="1" flipV="1">
              <a:off x="5105400" y="3009900"/>
              <a:ext cx="1447800" cy="762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  <a:endCxn id="10" idx="4"/>
            </p:cNvCxnSpPr>
            <p:nvPr/>
          </p:nvCxnSpPr>
          <p:spPr>
            <a:xfrm rot="5400000" flipH="1" flipV="1">
              <a:off x="4838700" y="3048000"/>
              <a:ext cx="1752600" cy="990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8" idx="7"/>
              <a:endCxn id="10" idx="4"/>
            </p:cNvCxnSpPr>
            <p:nvPr/>
          </p:nvCxnSpPr>
          <p:spPr>
            <a:xfrm rot="5400000" flipH="1" flipV="1">
              <a:off x="4808491" y="3181351"/>
              <a:ext cx="1916159" cy="887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3" idx="0"/>
              <a:endCxn id="10" idx="4"/>
            </p:cNvCxnSpPr>
            <p:nvPr/>
          </p:nvCxnSpPr>
          <p:spPr>
            <a:xfrm rot="5400000" flipH="1" flipV="1">
              <a:off x="4876800" y="3238500"/>
              <a:ext cx="1905000" cy="762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9" idx="0"/>
              <a:endCxn id="10" idx="4"/>
            </p:cNvCxnSpPr>
            <p:nvPr/>
          </p:nvCxnSpPr>
          <p:spPr>
            <a:xfrm rot="5400000" flipH="1" flipV="1">
              <a:off x="5105400" y="3086100"/>
              <a:ext cx="15240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0" idx="0"/>
              <a:endCxn id="10" idx="4"/>
            </p:cNvCxnSpPr>
            <p:nvPr/>
          </p:nvCxnSpPr>
          <p:spPr>
            <a:xfrm rot="5400000" flipH="1" flipV="1">
              <a:off x="4953000" y="3314700"/>
              <a:ext cx="1905000" cy="609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5" idx="0"/>
              <a:endCxn id="10" idx="4"/>
            </p:cNvCxnSpPr>
            <p:nvPr/>
          </p:nvCxnSpPr>
          <p:spPr>
            <a:xfrm rot="5400000" flipH="1" flipV="1">
              <a:off x="4991100" y="3429000"/>
              <a:ext cx="1981200" cy="457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2" idx="0"/>
              <a:endCxn id="10" idx="4"/>
            </p:cNvCxnSpPr>
            <p:nvPr/>
          </p:nvCxnSpPr>
          <p:spPr>
            <a:xfrm rot="5400000" flipH="1" flipV="1">
              <a:off x="4991100" y="3505200"/>
              <a:ext cx="2057400" cy="381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1" idx="0"/>
              <a:endCxn id="10" idx="4"/>
            </p:cNvCxnSpPr>
            <p:nvPr/>
          </p:nvCxnSpPr>
          <p:spPr>
            <a:xfrm rot="5400000" flipH="1" flipV="1">
              <a:off x="5105400" y="3467100"/>
              <a:ext cx="1905000" cy="304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3" idx="0"/>
              <a:endCxn id="10" idx="4"/>
            </p:cNvCxnSpPr>
            <p:nvPr/>
          </p:nvCxnSpPr>
          <p:spPr>
            <a:xfrm rot="5400000" flipH="1" flipV="1">
              <a:off x="5105400" y="3543300"/>
              <a:ext cx="1981200" cy="228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24" idx="0"/>
              <a:endCxn id="10" idx="4"/>
            </p:cNvCxnSpPr>
            <p:nvPr/>
          </p:nvCxnSpPr>
          <p:spPr>
            <a:xfrm rot="5400000" flipH="1" flipV="1">
              <a:off x="5295900" y="3505200"/>
              <a:ext cx="1752600" cy="76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21" idx="0"/>
              <a:endCxn id="10" idx="4"/>
            </p:cNvCxnSpPr>
            <p:nvPr/>
          </p:nvCxnSpPr>
          <p:spPr>
            <a:xfrm rot="5400000" flipH="1" flipV="1">
              <a:off x="5334000" y="3390900"/>
              <a:ext cx="1600200" cy="152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Flowchart: Connector 89"/>
            <p:cNvSpPr/>
            <p:nvPr/>
          </p:nvSpPr>
          <p:spPr>
            <a:xfrm>
              <a:off x="6477000" y="4038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7086600" y="3733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6858000" y="4114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4953000" y="4419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5486400" y="4876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5257800" y="48006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5638800" y="48768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5638800" y="5029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5715000" y="53340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5486400" y="54864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5562600" y="5791200"/>
              <a:ext cx="76200" cy="76200"/>
            </a:xfrm>
            <a:prstGeom prst="flowChartConnector">
              <a:avLst/>
            </a:prstGeom>
            <a:solidFill>
              <a:srgbClr val="56FF3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stCxn id="90" idx="0"/>
              <a:endCxn id="10" idx="4"/>
            </p:cNvCxnSpPr>
            <p:nvPr/>
          </p:nvCxnSpPr>
          <p:spPr>
            <a:xfrm rot="16200000" flipV="1">
              <a:off x="5676900" y="3200400"/>
              <a:ext cx="1371600" cy="304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2" idx="0"/>
              <a:endCxn id="10" idx="4"/>
            </p:cNvCxnSpPr>
            <p:nvPr/>
          </p:nvCxnSpPr>
          <p:spPr>
            <a:xfrm rot="16200000" flipV="1">
              <a:off x="5829300" y="3048000"/>
              <a:ext cx="14478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1" idx="1"/>
              <a:endCxn id="10" idx="4"/>
            </p:cNvCxnSpPr>
            <p:nvPr/>
          </p:nvCxnSpPr>
          <p:spPr>
            <a:xfrm rot="16200000" flipV="1">
              <a:off x="6115051" y="2762250"/>
              <a:ext cx="1077959" cy="887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9" idx="0"/>
              <a:endCxn id="10" idx="4"/>
            </p:cNvCxnSpPr>
            <p:nvPr/>
          </p:nvCxnSpPr>
          <p:spPr>
            <a:xfrm rot="5400000" flipH="1" flipV="1">
              <a:off x="4457700" y="3733800"/>
              <a:ext cx="28194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98" idx="0"/>
              <a:endCxn id="10" idx="4"/>
            </p:cNvCxnSpPr>
            <p:nvPr/>
          </p:nvCxnSpPr>
          <p:spPr>
            <a:xfrm rot="5400000" flipH="1" flipV="1">
              <a:off x="4648200" y="3771900"/>
              <a:ext cx="2667000" cy="457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7" idx="0"/>
              <a:endCxn id="10" idx="4"/>
            </p:cNvCxnSpPr>
            <p:nvPr/>
          </p:nvCxnSpPr>
          <p:spPr>
            <a:xfrm rot="5400000" flipH="1" flipV="1">
              <a:off x="4762500" y="3581400"/>
              <a:ext cx="2362200" cy="533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95" idx="0"/>
              <a:endCxn id="10" idx="4"/>
            </p:cNvCxnSpPr>
            <p:nvPr/>
          </p:nvCxnSpPr>
          <p:spPr>
            <a:xfrm rot="5400000" flipH="1" flipV="1">
              <a:off x="4686300" y="3276600"/>
              <a:ext cx="2133600" cy="914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93" idx="7"/>
              <a:endCxn id="10" idx="4"/>
            </p:cNvCxnSpPr>
            <p:nvPr/>
          </p:nvCxnSpPr>
          <p:spPr>
            <a:xfrm rot="5400000" flipH="1" flipV="1">
              <a:off x="4732291" y="2952751"/>
              <a:ext cx="1763759" cy="1192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94" idx="0"/>
              <a:endCxn id="10" idx="4"/>
            </p:cNvCxnSpPr>
            <p:nvPr/>
          </p:nvCxnSpPr>
          <p:spPr>
            <a:xfrm rot="5400000" flipH="1" flipV="1">
              <a:off x="4762500" y="3429000"/>
              <a:ext cx="22098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00" idx="0"/>
              <a:endCxn id="10" idx="4"/>
            </p:cNvCxnSpPr>
            <p:nvPr/>
          </p:nvCxnSpPr>
          <p:spPr>
            <a:xfrm rot="5400000" flipH="1" flipV="1">
              <a:off x="4343400" y="3924300"/>
              <a:ext cx="3124200" cy="609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B11"/>
          <p:cNvGrpSpPr/>
          <p:nvPr/>
        </p:nvGrpSpPr>
        <p:grpSpPr>
          <a:xfrm>
            <a:off x="4114800" y="1447800"/>
            <a:ext cx="3581400" cy="4572000"/>
            <a:chOff x="3810000" y="1600200"/>
            <a:chExt cx="3581400" cy="4572000"/>
          </a:xfrm>
        </p:grpSpPr>
        <p:sp>
          <p:nvSpPr>
            <p:cNvPr id="68" name="Flowchart: Connector 67"/>
            <p:cNvSpPr/>
            <p:nvPr/>
          </p:nvSpPr>
          <p:spPr>
            <a:xfrm>
              <a:off x="3810000" y="1600200"/>
              <a:ext cx="685800" cy="3810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B11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4191000" y="3276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114800" y="3200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69" idx="0"/>
              <a:endCxn id="68" idx="4"/>
            </p:cNvCxnSpPr>
            <p:nvPr/>
          </p:nvCxnSpPr>
          <p:spPr>
            <a:xfrm rot="16200000" flipV="1">
              <a:off x="3543300" y="2590800"/>
              <a:ext cx="1295400" cy="76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0" idx="0"/>
              <a:endCxn id="68" idx="4"/>
            </p:cNvCxnSpPr>
            <p:nvPr/>
          </p:nvCxnSpPr>
          <p:spPr>
            <a:xfrm rot="5400000" flipH="1" flipV="1">
              <a:off x="3543300" y="2590800"/>
              <a:ext cx="1219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03" idx="1"/>
              <a:endCxn id="68" idx="4"/>
            </p:cNvCxnSpPr>
            <p:nvPr/>
          </p:nvCxnSpPr>
          <p:spPr>
            <a:xfrm rot="16200000" flipV="1">
              <a:off x="4857751" y="1276350"/>
              <a:ext cx="1763759" cy="3173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Flowchart: Connector 102"/>
            <p:cNvSpPr/>
            <p:nvPr/>
          </p:nvSpPr>
          <p:spPr>
            <a:xfrm>
              <a:off x="7315200" y="3733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>
              <a:stCxn id="109" idx="1"/>
              <a:endCxn id="68" idx="4"/>
            </p:cNvCxnSpPr>
            <p:nvPr/>
          </p:nvCxnSpPr>
          <p:spPr>
            <a:xfrm rot="16200000" flipV="1">
              <a:off x="3600451" y="2533650"/>
              <a:ext cx="2525759" cy="1420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9" name="Flowchart: Connector 108"/>
            <p:cNvSpPr/>
            <p:nvPr/>
          </p:nvSpPr>
          <p:spPr>
            <a:xfrm>
              <a:off x="5562600" y="4495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>
              <a:stCxn id="126" idx="1"/>
              <a:endCxn id="68" idx="4"/>
            </p:cNvCxnSpPr>
            <p:nvPr/>
          </p:nvCxnSpPr>
          <p:spPr>
            <a:xfrm rot="16200000" flipV="1">
              <a:off x="3829051" y="2305050"/>
              <a:ext cx="2449559" cy="1801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22" idx="0"/>
              <a:endCxn id="68" idx="4"/>
            </p:cNvCxnSpPr>
            <p:nvPr/>
          </p:nvCxnSpPr>
          <p:spPr>
            <a:xfrm rot="16200000" flipV="1">
              <a:off x="3733800" y="2400300"/>
              <a:ext cx="2438400" cy="1600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Flowchart: Connector 121"/>
            <p:cNvSpPr/>
            <p:nvPr/>
          </p:nvSpPr>
          <p:spPr>
            <a:xfrm>
              <a:off x="57150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5943600" y="4419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stCxn id="140" idx="0"/>
              <a:endCxn id="68" idx="4"/>
            </p:cNvCxnSpPr>
            <p:nvPr/>
          </p:nvCxnSpPr>
          <p:spPr>
            <a:xfrm rot="16200000" flipV="1">
              <a:off x="2819400" y="3314700"/>
              <a:ext cx="4114800" cy="1447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6" idx="0"/>
              <a:endCxn id="68" idx="4"/>
            </p:cNvCxnSpPr>
            <p:nvPr/>
          </p:nvCxnSpPr>
          <p:spPr>
            <a:xfrm rot="16200000" flipV="1">
              <a:off x="3048000" y="3086100"/>
              <a:ext cx="3810000" cy="1600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Flowchart: Connector 135"/>
            <p:cNvSpPr/>
            <p:nvPr/>
          </p:nvSpPr>
          <p:spPr>
            <a:xfrm>
              <a:off x="5715000" y="57912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5562600" y="60960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49" idx="0"/>
              <a:endCxn id="68" idx="4"/>
            </p:cNvCxnSpPr>
            <p:nvPr/>
          </p:nvCxnSpPr>
          <p:spPr>
            <a:xfrm rot="16200000" flipV="1">
              <a:off x="3733800" y="2400300"/>
              <a:ext cx="3505200" cy="26670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8" idx="1"/>
              <a:endCxn id="68" idx="4"/>
            </p:cNvCxnSpPr>
            <p:nvPr/>
          </p:nvCxnSpPr>
          <p:spPr>
            <a:xfrm rot="16200000" flipV="1">
              <a:off x="3638551" y="2495550"/>
              <a:ext cx="3592559" cy="2563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8" name="Flowchart: Connector 147"/>
            <p:cNvSpPr/>
            <p:nvPr/>
          </p:nvSpPr>
          <p:spPr>
            <a:xfrm>
              <a:off x="6705600" y="55626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148"/>
            <p:cNvSpPr/>
            <p:nvPr/>
          </p:nvSpPr>
          <p:spPr>
            <a:xfrm>
              <a:off x="6781800" y="54864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/>
            <p:cNvCxnSpPr>
              <a:stCxn id="155" idx="0"/>
              <a:endCxn id="68" idx="4"/>
            </p:cNvCxnSpPr>
            <p:nvPr/>
          </p:nvCxnSpPr>
          <p:spPr>
            <a:xfrm rot="16200000" flipV="1">
              <a:off x="2933700" y="3200400"/>
              <a:ext cx="3657600" cy="1219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5" name="Flowchart: Connector 154"/>
            <p:cNvSpPr/>
            <p:nvPr/>
          </p:nvSpPr>
          <p:spPr>
            <a:xfrm>
              <a:off x="5334000" y="5638800"/>
              <a:ext cx="76200" cy="76200"/>
            </a:xfrm>
            <a:prstGeom prst="flowChartConnector">
              <a:avLst/>
            </a:prstGeom>
            <a:solidFill>
              <a:schemeClr val="accent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C05"/>
          <p:cNvGrpSpPr/>
          <p:nvPr/>
        </p:nvGrpSpPr>
        <p:grpSpPr>
          <a:xfrm>
            <a:off x="5181600" y="914400"/>
            <a:ext cx="1219200" cy="4495800"/>
            <a:chOff x="4876800" y="1066800"/>
            <a:chExt cx="1219200" cy="4495800"/>
          </a:xfrm>
        </p:grpSpPr>
        <p:sp>
          <p:nvSpPr>
            <p:cNvPr id="157" name="Flowchart: Connector 156"/>
            <p:cNvSpPr/>
            <p:nvPr/>
          </p:nvSpPr>
          <p:spPr>
            <a:xfrm>
              <a:off x="4876800" y="1066800"/>
              <a:ext cx="685800" cy="3810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C05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8" name="Flowchart: Connector 157"/>
            <p:cNvSpPr/>
            <p:nvPr/>
          </p:nvSpPr>
          <p:spPr>
            <a:xfrm>
              <a:off x="5867400" y="54864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>
              <a:stCxn id="178" idx="4"/>
              <a:endCxn id="157" idx="4"/>
            </p:cNvCxnSpPr>
            <p:nvPr/>
          </p:nvCxnSpPr>
          <p:spPr>
            <a:xfrm rot="5400000" flipH="1">
              <a:off x="3505200" y="3162300"/>
              <a:ext cx="3886200" cy="457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77" idx="0"/>
              <a:endCxn id="157" idx="4"/>
            </p:cNvCxnSpPr>
            <p:nvPr/>
          </p:nvCxnSpPr>
          <p:spPr>
            <a:xfrm rot="16200000" flipV="1">
              <a:off x="3467100" y="3200400"/>
              <a:ext cx="4038600" cy="533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8" idx="0"/>
              <a:endCxn id="157" idx="4"/>
            </p:cNvCxnSpPr>
            <p:nvPr/>
          </p:nvCxnSpPr>
          <p:spPr>
            <a:xfrm rot="16200000" flipV="1">
              <a:off x="3543300" y="3124200"/>
              <a:ext cx="4038600" cy="685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76" idx="4"/>
              <a:endCxn id="157" idx="4"/>
            </p:cNvCxnSpPr>
            <p:nvPr/>
          </p:nvCxnSpPr>
          <p:spPr>
            <a:xfrm rot="5400000" flipH="1">
              <a:off x="3619500" y="3048000"/>
              <a:ext cx="4038600" cy="8382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6" name="Flowchart: Connector 175"/>
            <p:cNvSpPr/>
            <p:nvPr/>
          </p:nvSpPr>
          <p:spPr>
            <a:xfrm>
              <a:off x="6019800" y="54102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lowchart: Connector 176"/>
            <p:cNvSpPr/>
            <p:nvPr/>
          </p:nvSpPr>
          <p:spPr>
            <a:xfrm>
              <a:off x="5715000" y="54864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Connector 177"/>
            <p:cNvSpPr/>
            <p:nvPr/>
          </p:nvSpPr>
          <p:spPr>
            <a:xfrm>
              <a:off x="5638800" y="52578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>
              <a:stCxn id="191" idx="0"/>
              <a:endCxn id="157" idx="4"/>
            </p:cNvCxnSpPr>
            <p:nvPr/>
          </p:nvCxnSpPr>
          <p:spPr>
            <a:xfrm rot="5400000" flipH="1" flipV="1">
              <a:off x="3200400" y="3467100"/>
              <a:ext cx="4038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1" name="Flowchart: Connector 190"/>
            <p:cNvSpPr/>
            <p:nvPr/>
          </p:nvSpPr>
          <p:spPr>
            <a:xfrm>
              <a:off x="5181600" y="5486400"/>
              <a:ext cx="76200" cy="76200"/>
            </a:xfrm>
            <a:prstGeom prst="flowChartConnector">
              <a:avLst/>
            </a:prstGeom>
            <a:solidFill>
              <a:srgbClr val="7030A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D05"/>
          <p:cNvGrpSpPr/>
          <p:nvPr/>
        </p:nvGrpSpPr>
        <p:grpSpPr>
          <a:xfrm>
            <a:off x="5029200" y="2362200"/>
            <a:ext cx="3810000" cy="3657600"/>
            <a:chOff x="3581400" y="2514600"/>
            <a:chExt cx="3810000" cy="3657600"/>
          </a:xfrm>
        </p:grpSpPr>
        <p:sp>
          <p:nvSpPr>
            <p:cNvPr id="193" name="Flowchart: Connector 192"/>
            <p:cNvSpPr/>
            <p:nvPr/>
          </p:nvSpPr>
          <p:spPr>
            <a:xfrm>
              <a:off x="6705600" y="2514600"/>
              <a:ext cx="685800" cy="3810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D05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4" name="Flowchart: Connector 193"/>
            <p:cNvSpPr/>
            <p:nvPr/>
          </p:nvSpPr>
          <p:spPr>
            <a:xfrm>
              <a:off x="6096000" y="48006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lowchart: Connector 194"/>
            <p:cNvSpPr/>
            <p:nvPr/>
          </p:nvSpPr>
          <p:spPr>
            <a:xfrm>
              <a:off x="6324600" y="51054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lowchart: Connector 195"/>
            <p:cNvSpPr/>
            <p:nvPr/>
          </p:nvSpPr>
          <p:spPr>
            <a:xfrm>
              <a:off x="5715000" y="45720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/>
            <p:cNvCxnSpPr>
              <a:stCxn id="194" idx="7"/>
              <a:endCxn id="193" idx="4"/>
            </p:cNvCxnSpPr>
            <p:nvPr/>
          </p:nvCxnSpPr>
          <p:spPr>
            <a:xfrm rot="5400000" flipH="1" flipV="1">
              <a:off x="5646691" y="3409951"/>
              <a:ext cx="1916159" cy="887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6" idx="7"/>
              <a:endCxn id="193" idx="4"/>
            </p:cNvCxnSpPr>
            <p:nvPr/>
          </p:nvCxnSpPr>
          <p:spPr>
            <a:xfrm rot="5400000" flipH="1" flipV="1">
              <a:off x="5570491" y="3105151"/>
              <a:ext cx="1687559" cy="12684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95" idx="7"/>
              <a:endCxn id="193" idx="4"/>
            </p:cNvCxnSpPr>
            <p:nvPr/>
          </p:nvCxnSpPr>
          <p:spPr>
            <a:xfrm rot="5400000" flipH="1" flipV="1">
              <a:off x="5608591" y="3676651"/>
              <a:ext cx="2220959" cy="658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9" idx="7"/>
              <a:endCxn id="193" idx="4"/>
            </p:cNvCxnSpPr>
            <p:nvPr/>
          </p:nvCxnSpPr>
          <p:spPr>
            <a:xfrm rot="5400000" flipH="1" flipV="1">
              <a:off x="4427491" y="2114551"/>
              <a:ext cx="1839959" cy="34020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9" name="Flowchart: Connector 208"/>
            <p:cNvSpPr/>
            <p:nvPr/>
          </p:nvSpPr>
          <p:spPr>
            <a:xfrm>
              <a:off x="3581400" y="47244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lowchart: Connector 210"/>
            <p:cNvSpPr/>
            <p:nvPr/>
          </p:nvSpPr>
          <p:spPr>
            <a:xfrm>
              <a:off x="4876800" y="6096000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/>
            <p:cNvCxnSpPr>
              <a:stCxn id="211" idx="7"/>
              <a:endCxn id="193" idx="4"/>
            </p:cNvCxnSpPr>
            <p:nvPr/>
          </p:nvCxnSpPr>
          <p:spPr>
            <a:xfrm rot="5400000" flipH="1" flipV="1">
              <a:off x="4389391" y="3448051"/>
              <a:ext cx="3211559" cy="21066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E05"/>
          <p:cNvGrpSpPr/>
          <p:nvPr/>
        </p:nvGrpSpPr>
        <p:grpSpPr>
          <a:xfrm>
            <a:off x="4648200" y="1828800"/>
            <a:ext cx="3505200" cy="3124200"/>
            <a:chOff x="4343400" y="1981200"/>
            <a:chExt cx="3505200" cy="3124200"/>
          </a:xfrm>
        </p:grpSpPr>
        <p:sp>
          <p:nvSpPr>
            <p:cNvPr id="216" name="Flowchart: Connector 215"/>
            <p:cNvSpPr/>
            <p:nvPr/>
          </p:nvSpPr>
          <p:spPr>
            <a:xfrm>
              <a:off x="7162800" y="1981200"/>
              <a:ext cx="685800" cy="3810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E05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7" name="Flowchart: Connector 216"/>
            <p:cNvSpPr/>
            <p:nvPr/>
          </p:nvSpPr>
          <p:spPr>
            <a:xfrm>
              <a:off x="4343400" y="33528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lowchart: Connector 217"/>
            <p:cNvSpPr/>
            <p:nvPr/>
          </p:nvSpPr>
          <p:spPr>
            <a:xfrm>
              <a:off x="5257800" y="49530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lowchart: Connector 218"/>
            <p:cNvSpPr/>
            <p:nvPr/>
          </p:nvSpPr>
          <p:spPr>
            <a:xfrm>
              <a:off x="5410200" y="48768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lowchart: Connector 219"/>
            <p:cNvSpPr/>
            <p:nvPr/>
          </p:nvSpPr>
          <p:spPr>
            <a:xfrm>
              <a:off x="5486400" y="5029200"/>
              <a:ext cx="76200" cy="76200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>
              <a:stCxn id="218" idx="7"/>
              <a:endCxn id="216" idx="4"/>
            </p:cNvCxnSpPr>
            <p:nvPr/>
          </p:nvCxnSpPr>
          <p:spPr>
            <a:xfrm rot="5400000" flipH="1" flipV="1">
              <a:off x="5113291" y="2571751"/>
              <a:ext cx="2601959" cy="21828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19" idx="0"/>
              <a:endCxn id="216" idx="4"/>
            </p:cNvCxnSpPr>
            <p:nvPr/>
          </p:nvCxnSpPr>
          <p:spPr>
            <a:xfrm rot="5400000" flipH="1" flipV="1">
              <a:off x="5219700" y="2590800"/>
              <a:ext cx="2514600" cy="20574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20" idx="7"/>
              <a:endCxn id="216" idx="4"/>
            </p:cNvCxnSpPr>
            <p:nvPr/>
          </p:nvCxnSpPr>
          <p:spPr>
            <a:xfrm rot="5400000" flipH="1" flipV="1">
              <a:off x="5189491" y="2724151"/>
              <a:ext cx="2678159" cy="1954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17" idx="7"/>
              <a:endCxn id="216" idx="4"/>
            </p:cNvCxnSpPr>
            <p:nvPr/>
          </p:nvCxnSpPr>
          <p:spPr>
            <a:xfrm rot="5400000" flipH="1" flipV="1">
              <a:off x="5456191" y="1314451"/>
              <a:ext cx="1001759" cy="309725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4083050"/>
            <a:ext cx="21163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Text Box 22"/>
          <p:cNvSpPr txBox="1">
            <a:spLocks noChangeArrowheads="1"/>
          </p:cNvSpPr>
          <p:nvPr/>
        </p:nvSpPr>
        <p:spPr bwMode="auto">
          <a:xfrm>
            <a:off x="0" y="6477000"/>
            <a:ext cx="4876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 </a:t>
            </a:r>
            <a:r>
              <a:rPr lang="en-US" sz="1100" dirty="0" smtClean="0">
                <a:solidFill>
                  <a:schemeClr val="bg1"/>
                </a:solidFill>
              </a:rPr>
              <a:t>Annual HIV Surveillance Report; Reported cases through 12/31/10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2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Locations </a:t>
            </a:r>
            <a:r>
              <a:rPr lang="en-US" u="sng" dirty="0" smtClean="0">
                <a:solidFill>
                  <a:schemeClr val="bg1"/>
                </a:solidFill>
              </a:rPr>
              <a:t>do not </a:t>
            </a:r>
            <a:r>
              <a:rPr lang="en-US" dirty="0" smtClean="0">
                <a:solidFill>
                  <a:schemeClr val="bg1"/>
                </a:solidFill>
              </a:rPr>
              <a:t>represent actual residence. Locations were r</a:t>
            </a:r>
            <a:r>
              <a:rPr lang="en-US" u="sng" dirty="0" smtClean="0">
                <a:solidFill>
                  <a:schemeClr val="bg1"/>
                </a:solidFill>
              </a:rPr>
              <a:t>andomly</a:t>
            </a:r>
            <a:r>
              <a:rPr lang="en-US" dirty="0" smtClean="0">
                <a:solidFill>
                  <a:schemeClr val="bg1"/>
                </a:solidFill>
              </a:rPr>
              <a:t> selected within each SPA.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Slide Number Placeholder 1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37" name="Content Placeholder 4"/>
          <p:cNvGraphicFramePr>
            <a:graphicFrameLocks/>
          </p:cNvGraphicFramePr>
          <p:nvPr/>
        </p:nvGraphicFramePr>
        <p:xfrm>
          <a:off x="304800" y="960120"/>
          <a:ext cx="8503920" cy="5339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03120"/>
                <a:gridCol w="1280160"/>
                <a:gridCol w="1280160"/>
                <a:gridCol w="128016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Characteristic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 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Cluster 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 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Cluster 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Latino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Asian Pacific Islander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Other/Unknown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</a:rPr>
                        <a:t>Mean Age (Range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40.6 yrs (26-57)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37.2 yrs (25-49)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25.6 yrs (16-47)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44.4 yrs (35-60)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31.2 yrs (25-37)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1800" b="1" u="none" strike="noStrike" baseline="0" smtClean="0">
                          <a:solidFill>
                            <a:schemeClr val="tx1"/>
                          </a:solidFill>
                        </a:rPr>
                        <a:t> CD4 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269.5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(2-775)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290.5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(53-782)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237.6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(67-498)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480.8 (287-780)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328.4 (142-578)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</a:rPr>
                        <a:t>Mean Viral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 Load </a:t>
                      </a:r>
                    </a:p>
                    <a:p>
                      <a:pPr lvl="0" algn="l" fontAlgn="b"/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84,276.5	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(1,085-750,000)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74,668.2	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(2,445-240,000)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264,061.8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(51,731-750,000)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101,042.6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(10,420-201,921)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231,483.2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(77,205-750,000)	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8" name="Title 12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400" dirty="0" smtClean="0">
                <a:solidFill>
                  <a:schemeClr val="accent1"/>
                </a:solidFill>
              </a:rPr>
              <a:t>Cluster Characteristics and Distribution by SPA</a:t>
            </a:r>
            <a:endParaRPr lang="en-US" sz="3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epidemiology can be used to study transmission networks in LAC </a:t>
            </a:r>
          </a:p>
          <a:p>
            <a:endParaRPr lang="en-US" dirty="0" smtClean="0"/>
          </a:p>
          <a:p>
            <a:r>
              <a:rPr lang="en-US" dirty="0" smtClean="0"/>
              <a:t>Larger clusters were overwhelmingly comprised of men, and each cluster contained a unique combination of dominant race/ethnicity, age range, and geographic 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Available sequences were from a small subset of Ryan White medical clients (3,200 out of 13,000 patients/yr)</a:t>
            </a:r>
          </a:p>
          <a:p>
            <a:endParaRPr lang="en-US" dirty="0" smtClean="0"/>
          </a:p>
          <a:p>
            <a:r>
              <a:rPr lang="en-US" dirty="0" smtClean="0"/>
              <a:t>The sample is limited to Ryan White patient sequences. Other individuals who may be in cluster but not in the Ryan White system would not be represented in this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Public Health 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Transmission networks and their characteristics can inform prevention strategies that target high risk networks</a:t>
            </a:r>
          </a:p>
          <a:p>
            <a:pPr lvl="1"/>
            <a:r>
              <a:rPr lang="en-US" dirty="0" smtClean="0"/>
              <a:t>Partner Services, ART expansion, targeted condom distribution, social marketing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Knowledge about transmission networks can improve social and sexual network tracing to identify HIV+ persons unaware of status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Angeles County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transmission clusters using Los Angeles County surveillance data</a:t>
            </a:r>
          </a:p>
          <a:p>
            <a:r>
              <a:rPr lang="en-US" dirty="0" smtClean="0"/>
              <a:t>Analysis of resistance patterns within networks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         For More Information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Jennifer Sayles, MD, MPH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Medical Director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Office of AIDS Programs and Policy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County of Los Angeles Department of Public Health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E-mail: </a:t>
            </a:r>
            <a:r>
              <a:rPr lang="en-US" b="1" dirty="0" smtClean="0">
                <a:solidFill>
                  <a:srgbClr val="FFFF00"/>
                </a:solidFill>
                <a:hlinkClick r:id="rId3"/>
              </a:rPr>
              <a:t>jsayles@ph.lacounty.gov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1E1FB-A241-4145-A3CA-7344F0894010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8" y="13648"/>
            <a:ext cx="2377440" cy="15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Collaborators/Acknowledgements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Los Angeles County Department of Public Health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Jennifer Sayles, MD, MPH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Jacqueline Rurangirwa, MPH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Jan King, MD, MPH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University of California, San Diego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Jeannette Aldous, MD, MAS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Sergei </a:t>
            </a:r>
            <a:r>
              <a:rPr lang="en-US" sz="2400" dirty="0" err="1" smtClean="0"/>
              <a:t>Kosakovsky</a:t>
            </a:r>
            <a:r>
              <a:rPr lang="en-US" sz="2400" dirty="0" smtClean="0"/>
              <a:t>-Pond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Davey Smith, MD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B05606-2F32-4B6F-823B-6625D5E5139D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15365" name="Picture 4" descr="j0078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762000"/>
            <a:ext cx="12604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Molecular </a:t>
            </a:r>
            <a:r>
              <a:rPr lang="en-US" sz="4000" dirty="0" err="1" smtClean="0"/>
              <a:t>Epi</a:t>
            </a:r>
            <a:r>
              <a:rPr lang="en-US" sz="4000" dirty="0" smtClean="0"/>
              <a:t>: A Public Health Tool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Molecular epidemiology plays a critical role in public health activities</a:t>
            </a:r>
          </a:p>
          <a:p>
            <a:pPr lvl="1"/>
            <a:r>
              <a:rPr lang="en-US" sz="2400" dirty="0" smtClean="0"/>
              <a:t>Outbreak Investigations:  commonly used to Identify transmission in bacterial </a:t>
            </a:r>
            <a:r>
              <a:rPr lang="en-US" sz="2400" dirty="0" err="1" smtClean="0"/>
              <a:t>foodborne</a:t>
            </a:r>
            <a:r>
              <a:rPr lang="en-US" sz="2400" dirty="0" smtClean="0"/>
              <a:t> outbreaks</a:t>
            </a:r>
          </a:p>
          <a:p>
            <a:pPr lvl="1"/>
            <a:r>
              <a:rPr lang="en-US" sz="2400" dirty="0" smtClean="0"/>
              <a:t>Used to identify and contain other communicable disease networks (e.g.cluster of TB cases for strain PCR 08263 in homeless in LAC)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/>
              <a:t>New roles for molecular epidemiology in other fields are emerging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Molecular </a:t>
            </a:r>
            <a:r>
              <a:rPr lang="en-US" dirty="0" err="1" smtClean="0"/>
              <a:t>Epi</a:t>
            </a:r>
            <a:r>
              <a:rPr lang="en-US" dirty="0" smtClean="0"/>
              <a:t>: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9919"/>
            <a:ext cx="8458200" cy="1523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Recent studies show how molecular epidemiology can also be applied to study HIV transmission networks and may inform screening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5113088"/>
            <a:ext cx="5105400" cy="1668712"/>
            <a:chOff x="354105" y="4724399"/>
            <a:chExt cx="5105400" cy="166871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105" y="4724399"/>
              <a:ext cx="5029200" cy="166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392705" y="5138283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AIDS 2009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" y="2514600"/>
            <a:ext cx="5410200" cy="1676400"/>
            <a:chOff x="2971800" y="2209800"/>
            <a:chExt cx="5410200" cy="1676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3509"/>
            <a:stretch>
              <a:fillRect/>
            </a:stretch>
          </p:blipFill>
          <p:spPr bwMode="auto">
            <a:xfrm>
              <a:off x="2971800" y="2209800"/>
              <a:ext cx="5372751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7315200" y="25908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AIDS 2008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93920" y="3886200"/>
            <a:ext cx="4373880" cy="1223682"/>
            <a:chOff x="3855720" y="3886200"/>
            <a:chExt cx="4373880" cy="12236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16082"/>
            <a:stretch>
              <a:fillRect/>
            </a:stretch>
          </p:blipFill>
          <p:spPr bwMode="auto">
            <a:xfrm>
              <a:off x="3855720" y="3921162"/>
              <a:ext cx="4373880" cy="118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096000" y="3886200"/>
              <a:ext cx="2065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PLOS Medicine 2008 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LAC Imagery Map" descr="C:\Documents and Settings\mjanson\Desktop\LAC Sat Map.jpg"/>
          <p:cNvPicPr>
            <a:picLocks noChangeAspect="1" noChangeArrowheads="1"/>
          </p:cNvPicPr>
          <p:nvPr/>
        </p:nvPicPr>
        <p:blipFill>
          <a:blip r:embed="rId4" cstate="print"/>
          <a:srcRect l="329" b="2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HIV Race"/>
          <p:cNvGraphicFramePr/>
          <p:nvPr/>
        </p:nvGraphicFramePr>
        <p:xfrm>
          <a:off x="0" y="38100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LAC Race"/>
          <p:cNvGraphicFramePr/>
          <p:nvPr/>
        </p:nvGraphicFramePr>
        <p:xfrm>
          <a:off x="0" y="1752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533400"/>
          <a:ext cx="3886200" cy="9499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Population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Estimated HIV/AIDS Cases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9,848,011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61,700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HIV Footnote"/>
          <p:cNvSpPr txBox="1"/>
          <p:nvPr/>
        </p:nvSpPr>
        <p:spPr>
          <a:xfrm>
            <a:off x="0" y="6488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Data Source:  U.S. Department of Commerce, 2010; Los Angeles County Department of Public Health, HIV Surveillance, 20111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Study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Examine demographic, geographic, and clinical factors associated with transmission networks or “clusters”among patients in the Los Angeles County (LAC) Ryan White system of care between 2001 –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35"/>
            <a:ext cx="8229600" cy="762000"/>
          </a:xfrm>
        </p:spPr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Sample: 3,201 HIV+ patients in the LAC Ryan White system who received a genotype test between 2001 – 2008</a:t>
            </a:r>
          </a:p>
          <a:p>
            <a:pPr lvl="1"/>
            <a:r>
              <a:rPr lang="en-US" dirty="0" smtClean="0"/>
              <a:t>Cohort represented patients with detectable viral load and a genotype test </a:t>
            </a:r>
          </a:p>
          <a:p>
            <a:pPr lvl="1"/>
            <a:r>
              <a:rPr lang="en-US" dirty="0" smtClean="0"/>
              <a:t>Includes individuals failing therapy and newly diagnosed patients entering care </a:t>
            </a:r>
          </a:p>
          <a:p>
            <a:endParaRPr lang="en-US" dirty="0" smtClean="0"/>
          </a:p>
          <a:p>
            <a:r>
              <a:rPr lang="en-US" dirty="0" smtClean="0"/>
              <a:t>Using unique HIV </a:t>
            </a:r>
            <a:r>
              <a:rPr lang="en-US" dirty="0" err="1" smtClean="0"/>
              <a:t>pol</a:t>
            </a:r>
            <a:r>
              <a:rPr lang="en-US" dirty="0" smtClean="0"/>
              <a:t> sequences, analysis of genetic relatedness was used to define clusters (ref: Pond 2005)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Methods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Clustering was conservatively defined at a genetic distance of &lt;1% (ref: D. Smith 2009, AIDS)</a:t>
            </a:r>
          </a:p>
          <a:p>
            <a:endParaRPr lang="en-US" dirty="0" smtClean="0"/>
          </a:p>
          <a:p>
            <a:r>
              <a:rPr lang="en-US" dirty="0" smtClean="0"/>
              <a:t>Identified clusters were then examined by:</a:t>
            </a:r>
          </a:p>
          <a:p>
            <a:pPr lvl="1"/>
            <a:r>
              <a:rPr lang="en-US" dirty="0" smtClean="0"/>
              <a:t>Gender, race/ethnicity, age at time of specimen collection, most recent CD4 count, most recent viral load, and one of 8 service planning areas (SPAs) within LAC</a:t>
            </a:r>
          </a:p>
          <a:p>
            <a:endParaRPr lang="en-US" dirty="0" smtClean="0"/>
          </a:p>
          <a:p>
            <a:r>
              <a:rPr lang="en-US" dirty="0" smtClean="0"/>
              <a:t>Clusters were then mapped using reported SPA of residence (</a:t>
            </a:r>
            <a:r>
              <a:rPr lang="en-US" dirty="0" err="1" smtClean="0"/>
              <a:t>ArcGIS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Demographic Characteristics of Sample</a:t>
            </a:r>
            <a:endParaRPr lang="en-US" sz="4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953000" y="9144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228600" y="796908"/>
          <a:ext cx="4419600" cy="55168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86000"/>
                <a:gridCol w="1049374"/>
                <a:gridCol w="1084226"/>
              </a:tblGrid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2000" b="1" u="none" strike="noStrike" dirty="0"/>
                        <a:t>Characteristic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All Clients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3,201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/>
                        <a:t>Male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2,732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85%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Female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429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13 %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Transgender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Unknown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0.1%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White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African American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660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Latino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1,807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56%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Asian Pacific Islander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/>
                        <a:t>Other/Unknown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≤</a:t>
                      </a:r>
                      <a:r>
                        <a:rPr lang="en-US" sz="1800" b="1" u="none" strike="noStrike" dirty="0" smtClean="0"/>
                        <a:t>18*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/>
                        <a:t>19-24*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6</a:t>
                      </a:r>
                      <a:r>
                        <a:rPr lang="en-US" sz="1800" u="none" strike="noStrike" dirty="0"/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/>
                        <a:t>25-29*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/>
                        <a:t>30-39*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1,220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38%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 smtClean="0"/>
                        <a:t>40-49*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1,052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33%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50</a:t>
                      </a:r>
                      <a:r>
                        <a:rPr lang="en-US" sz="1800" b="1" u="none" strike="noStrike" dirty="0" smtClean="0"/>
                        <a:t>+*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361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Mean Age (Range</a:t>
                      </a:r>
                      <a:r>
                        <a:rPr lang="en-US" sz="1800" b="1" u="none" strike="noStrike" dirty="0" smtClean="0"/>
                        <a:t>)*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38.3 years (0-77)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/>
                        <a:t>Median </a:t>
                      </a:r>
                      <a:r>
                        <a:rPr lang="en-US" sz="1800" b="1" u="none" strike="noStrike" dirty="0" smtClean="0"/>
                        <a:t>Age*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38 years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12"/>
          <p:cNvGraphicFramePr>
            <a:graphicFrameLocks/>
          </p:cNvGraphicFramePr>
          <p:nvPr/>
        </p:nvGraphicFramePr>
        <p:xfrm>
          <a:off x="4800600" y="3276600"/>
          <a:ext cx="4343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6412468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*Age at time of specimen collection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9F80-585B-4DE6-BCD9-795886495DD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33.7|32.7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2.5|27|13.7|10.5|27.9|0.8|4.2|39.4|2|31.4|5.1"/>
</p:tagLst>
</file>

<file path=ppt/theme/theme1.xml><?xml version="1.0" encoding="utf-8"?>
<a:theme xmlns:a="http://schemas.openxmlformats.org/drawingml/2006/main" name="Rapid Testing Consult-TH2011_Rurangirwa42211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FF00"/>
      </a:accent1>
      <a:accent2>
        <a:srgbClr val="00B0F0"/>
      </a:accent2>
      <a:accent3>
        <a:srgbClr val="FFFFFF"/>
      </a:accent3>
      <a:accent4>
        <a:srgbClr val="00FF00"/>
      </a:accent4>
      <a:accent5>
        <a:srgbClr val="FF990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Rapid Testing Consult-TH2011_Rurangirwa42211</Template>
  <TotalTime>0</TotalTime>
  <Words>1753</Words>
  <Application>Microsoft Office PowerPoint</Application>
  <PresentationFormat>On-screen Show (4:3)</PresentationFormat>
  <Paragraphs>402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Rapid Testing Consult-TH2011_Rurangirwa42211</vt:lpstr>
      <vt:lpstr>The Public Health Applications of Molecular Epidemiology:  Use of HIV-1 Pol Sequences to Identify HIV Transmission Networks in Los Angeles County</vt:lpstr>
      <vt:lpstr>Collaborators/Acknowledgements</vt:lpstr>
      <vt:lpstr>Molecular Epi: A Public Health Tool</vt:lpstr>
      <vt:lpstr>Molecular Epi: HIV</vt:lpstr>
      <vt:lpstr>Slide 5</vt:lpstr>
      <vt:lpstr>Study Objective</vt:lpstr>
      <vt:lpstr>Methods </vt:lpstr>
      <vt:lpstr>Methods Cont’d</vt:lpstr>
      <vt:lpstr>Demographic Characteristics of Sample</vt:lpstr>
      <vt:lpstr>Clusters Identified</vt:lpstr>
      <vt:lpstr>Cluster Characteristics and Distribution by SPA</vt:lpstr>
      <vt:lpstr>Cluster Characteristics and Distribution by SPA</vt:lpstr>
      <vt:lpstr>Summary of Results</vt:lpstr>
      <vt:lpstr>Limitations</vt:lpstr>
      <vt:lpstr>Public Health Implications</vt:lpstr>
      <vt:lpstr>Los Angeles County Next Steps</vt:lpstr>
      <vt:lpstr>         For More Information</vt:lpstr>
    </vt:vector>
  </TitlesOfParts>
  <Company>OAPP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Jacqueline Rurangirwa</dc:creator>
  <cp:lastModifiedBy>TBeck</cp:lastModifiedBy>
  <cp:revision>155</cp:revision>
  <dcterms:created xsi:type="dcterms:W3CDTF">2011-08-14T21:01:37Z</dcterms:created>
  <dcterms:modified xsi:type="dcterms:W3CDTF">2011-11-22T00:45:15Z</dcterms:modified>
</cp:coreProperties>
</file>