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1"/>
  </p:notesMasterIdLst>
  <p:sldIdLst>
    <p:sldId id="256" r:id="rId5"/>
    <p:sldId id="257" r:id="rId6"/>
    <p:sldId id="258" r:id="rId7"/>
    <p:sldId id="451" r:id="rId8"/>
    <p:sldId id="443" r:id="rId9"/>
    <p:sldId id="449" r:id="rId10"/>
    <p:sldId id="260" r:id="rId11"/>
    <p:sldId id="261" r:id="rId12"/>
    <p:sldId id="2147472843" r:id="rId13"/>
    <p:sldId id="2147472844" r:id="rId14"/>
    <p:sldId id="2147472869" r:id="rId15"/>
    <p:sldId id="2147472895" r:id="rId16"/>
    <p:sldId id="2147472851" r:id="rId17"/>
    <p:sldId id="2147472852" r:id="rId18"/>
    <p:sldId id="2147472853" r:id="rId19"/>
    <p:sldId id="2147472854" r:id="rId20"/>
    <p:sldId id="2147472855" r:id="rId21"/>
    <p:sldId id="2147472845" r:id="rId22"/>
    <p:sldId id="2147472857" r:id="rId23"/>
    <p:sldId id="2147472859" r:id="rId24"/>
    <p:sldId id="2147472860" r:id="rId25"/>
    <p:sldId id="2147472889" r:id="rId26"/>
    <p:sldId id="2147472893" r:id="rId27"/>
    <p:sldId id="2147472861" r:id="rId28"/>
    <p:sldId id="2147472862" r:id="rId29"/>
    <p:sldId id="2147472894" r:id="rId30"/>
    <p:sldId id="2147472890" r:id="rId31"/>
    <p:sldId id="2147472864" r:id="rId32"/>
    <p:sldId id="2147470411" r:id="rId33"/>
    <p:sldId id="2147472865" r:id="rId34"/>
    <p:sldId id="2147472866" r:id="rId35"/>
    <p:sldId id="2147472867" r:id="rId36"/>
    <p:sldId id="2147472881" r:id="rId37"/>
    <p:sldId id="2147472856" r:id="rId38"/>
    <p:sldId id="2147472868" r:id="rId39"/>
    <p:sldId id="297" r:id="rId40"/>
    <p:sldId id="435" r:id="rId41"/>
    <p:sldId id="2147472896" r:id="rId42"/>
    <p:sldId id="287" r:id="rId43"/>
    <p:sldId id="444" r:id="rId44"/>
    <p:sldId id="288" r:id="rId45"/>
    <p:sldId id="446" r:id="rId46"/>
    <p:sldId id="295" r:id="rId47"/>
    <p:sldId id="447" r:id="rId48"/>
    <p:sldId id="437" r:id="rId49"/>
    <p:sldId id="450" r:id="rId50"/>
  </p:sldIdLst>
  <p:sldSz cx="9144000" cy="6858000" type="screen4x3"/>
  <p:notesSz cx="9144000" cy="6858000"/>
  <p:defaultTextStyle>
    <a:defPPr>
      <a:defRPr kern="0"/>
    </a:defPPr>
  </p:defaultTextStyle>
  <p:extLst>
    <p:ext uri="{521415D9-36F7-43E2-AB2F-B90AF26B5E84}">
      <p14:sectionLst xmlns:p14="http://schemas.microsoft.com/office/powerpoint/2010/main">
        <p14:section name="Default Section" id="{AC604DBB-920E-485B-A0C4-CFDC29C8CBF9}">
          <p14:sldIdLst>
            <p14:sldId id="256"/>
            <p14:sldId id="257"/>
            <p14:sldId id="258"/>
            <p14:sldId id="451"/>
            <p14:sldId id="443"/>
            <p14:sldId id="449"/>
            <p14:sldId id="260"/>
            <p14:sldId id="261"/>
            <p14:sldId id="2147472843"/>
            <p14:sldId id="2147472844"/>
            <p14:sldId id="2147472869"/>
            <p14:sldId id="2147472895"/>
            <p14:sldId id="2147472851"/>
            <p14:sldId id="2147472852"/>
            <p14:sldId id="2147472853"/>
            <p14:sldId id="2147472854"/>
            <p14:sldId id="2147472855"/>
            <p14:sldId id="2147472845"/>
            <p14:sldId id="2147472857"/>
            <p14:sldId id="2147472859"/>
            <p14:sldId id="2147472860"/>
            <p14:sldId id="2147472889"/>
            <p14:sldId id="2147472893"/>
            <p14:sldId id="2147472861"/>
            <p14:sldId id="2147472862"/>
            <p14:sldId id="2147472894"/>
            <p14:sldId id="2147472890"/>
            <p14:sldId id="2147472864"/>
            <p14:sldId id="2147470411"/>
            <p14:sldId id="2147472865"/>
            <p14:sldId id="2147472866"/>
            <p14:sldId id="2147472867"/>
            <p14:sldId id="2147472881"/>
            <p14:sldId id="2147472856"/>
            <p14:sldId id="2147472868"/>
            <p14:sldId id="297"/>
            <p14:sldId id="435"/>
            <p14:sldId id="2147472896"/>
            <p14:sldId id="287"/>
            <p14:sldId id="444"/>
            <p14:sldId id="288"/>
            <p14:sldId id="446"/>
            <p14:sldId id="295"/>
            <p14:sldId id="447"/>
            <p14:sldId id="437"/>
            <p14:sldId id="45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DB730C-DAB6-3E70-A603-3636F9F34A7E}" name="Brenda Gonzalez Camacho" initials="BGC" userId="S::BGonzalezCamacho@ph.lacounty.gov::5fe9889e-0ae6-49ff-89ea-0b9219f6b091" providerId="AD"/>
  <p188:author id="{72005F54-D67A-4F23-BEC0-F57FC1DB35F3}" name="Lisa Delgadillo" initials="LD" userId="S::ldelgadillo@ph.lacounty.gov::4dddb0c1-c57d-420c-82ae-7b0332b2911e" providerId="AD"/>
  <p188:author id="{7FB2B85B-85E6-20CE-240A-D0F455E42AE1}" name="Paulina Zamudio" initials="PZ" userId="S::pzamudio@ph.lacounty.gov::c921125a-34dd-439e-a92a-c4f0f460db29" providerId="AD"/>
  <p188:author id="{F8BDEE95-B804-696C-040E-C73BE294C3EB}" name="Jose Cueva" initials="JC" userId="S::jcueva@ph.lacounty.gov::b75a2058-c2a9-4acf-a586-c35b2224ae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8100C-71F6-4EE8-ADFD-85DD4B26FD85}" v="41" dt="2024-12-16T23:22:03.893"/>
    <p1510:client id="{7B156F1B-B987-5D73-3B06-C2B8D703A01C}" v="67" dt="2024-12-16T23:17:37.54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776"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diagrams/_rels/data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gis.lacounty.gov/districtlocator/" TargetMode="External"/><Relationship Id="rId1" Type="http://schemas.openxmlformats.org/officeDocument/2006/relationships/hyperlink" Target="http://publichealth.lacounty.gov/dhsp/HealthDistricts.htm" TargetMode="Externa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3.xml.rels><?xml version="1.0" encoding="UTF-8" standalone="yes"?>
<Relationships xmlns="http://schemas.openxmlformats.org/package/2006/relationships"><Relationship Id="rId3" Type="http://schemas.openxmlformats.org/officeDocument/2006/relationships/hyperlink" Target="http://publichealth.lacounty.gov/dhsp/HealthDistricts.htm" TargetMode="External"/><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hyperlink" Target="http://gis.lacounty.gov/districtlocator/" TargetMode="External"/><Relationship Id="rId5" Type="http://schemas.openxmlformats.org/officeDocument/2006/relationships/image" Target="../media/image38.sv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0CE57-221F-443F-9CCA-A2B847034F1E}"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endParaRPr lang="en-US"/>
        </a:p>
      </dgm:t>
    </dgm:pt>
    <dgm:pt modelId="{4D12629A-4B4E-4447-8FA4-CB3E30618482}">
      <dgm:prSet/>
      <dgm:spPr/>
      <dgm:t>
        <a:bodyPr/>
        <a:lstStyle/>
        <a:p>
          <a:pPr>
            <a:lnSpc>
              <a:spcPct val="100000"/>
            </a:lnSpc>
          </a:pPr>
          <a:r>
            <a:rPr lang="en-US"/>
            <a:t>The County expects to distribute available funds in the following manner: </a:t>
          </a:r>
        </a:p>
      </dgm:t>
    </dgm:pt>
    <dgm:pt modelId="{8DC46EFA-F472-425C-A3BD-AD9C79AEFFED}" type="parTrans" cxnId="{1CDEC7BE-7395-43EA-83B1-64AC16D9931D}">
      <dgm:prSet/>
      <dgm:spPr/>
      <dgm:t>
        <a:bodyPr/>
        <a:lstStyle/>
        <a:p>
          <a:endParaRPr lang="en-US"/>
        </a:p>
      </dgm:t>
    </dgm:pt>
    <dgm:pt modelId="{37C8B8A1-C9D6-4674-A784-C4C21383C1A5}" type="sibTrans" cxnId="{1CDEC7BE-7395-43EA-83B1-64AC16D9931D}">
      <dgm:prSet/>
      <dgm:spPr/>
      <dgm:t>
        <a:bodyPr/>
        <a:lstStyle/>
        <a:p>
          <a:endParaRPr lang="en-US"/>
        </a:p>
      </dgm:t>
    </dgm:pt>
    <dgm:pt modelId="{83B0CEB0-5605-4A3B-86D9-0E9D034FEF2D}">
      <dgm:prSet/>
      <dgm:spPr/>
      <dgm:t>
        <a:bodyPr/>
        <a:lstStyle/>
        <a:p>
          <a:pPr>
            <a:lnSpc>
              <a:spcPct val="100000"/>
            </a:lnSpc>
          </a:pPr>
          <a:r>
            <a:rPr lang="en-US"/>
            <a:t>$15 million annually for Clinic-Based Prevention Services</a:t>
          </a:r>
        </a:p>
      </dgm:t>
    </dgm:pt>
    <dgm:pt modelId="{203550F5-8C4D-4D05-89D2-B802B4419990}" type="parTrans" cxnId="{A6EA2D4E-B29A-46D9-9D92-1E03E98FE25C}">
      <dgm:prSet/>
      <dgm:spPr/>
      <dgm:t>
        <a:bodyPr/>
        <a:lstStyle/>
        <a:p>
          <a:endParaRPr lang="en-US"/>
        </a:p>
      </dgm:t>
    </dgm:pt>
    <dgm:pt modelId="{1C8C86EA-4B94-422B-A2C2-052614B0E770}" type="sibTrans" cxnId="{A6EA2D4E-B29A-46D9-9D92-1E03E98FE25C}">
      <dgm:prSet/>
      <dgm:spPr/>
      <dgm:t>
        <a:bodyPr/>
        <a:lstStyle/>
        <a:p>
          <a:endParaRPr lang="en-US"/>
        </a:p>
      </dgm:t>
    </dgm:pt>
    <dgm:pt modelId="{763F2967-4EE3-4BAB-9733-071FC2C545EF}">
      <dgm:prSet/>
      <dgm:spPr/>
      <dgm:t>
        <a:bodyPr/>
        <a:lstStyle/>
        <a:p>
          <a:pPr>
            <a:lnSpc>
              <a:spcPct val="100000"/>
            </a:lnSpc>
          </a:pPr>
          <a:r>
            <a:rPr lang="en-US"/>
            <a:t>$5 million annually for Non-Clinic-Based Prevention Services</a:t>
          </a:r>
        </a:p>
      </dgm:t>
    </dgm:pt>
    <dgm:pt modelId="{C3F51873-57A3-4D82-80BD-BE8DFA51E1E3}" type="parTrans" cxnId="{D53EAEFE-1B03-4FF9-BCD4-8BBE2946F1EB}">
      <dgm:prSet/>
      <dgm:spPr/>
      <dgm:t>
        <a:bodyPr/>
        <a:lstStyle/>
        <a:p>
          <a:endParaRPr lang="en-US"/>
        </a:p>
      </dgm:t>
    </dgm:pt>
    <dgm:pt modelId="{F53734F8-2105-4F63-A220-BFB2FD421DF4}" type="sibTrans" cxnId="{D53EAEFE-1B03-4FF9-BCD4-8BBE2946F1EB}">
      <dgm:prSet/>
      <dgm:spPr/>
      <dgm:t>
        <a:bodyPr/>
        <a:lstStyle/>
        <a:p>
          <a:endParaRPr lang="en-US"/>
        </a:p>
      </dgm:t>
    </dgm:pt>
    <dgm:pt modelId="{D8533C78-E4BC-485D-A749-2AFC7E813FBF}">
      <dgm:prSet/>
      <dgm:spPr/>
      <dgm:t>
        <a:bodyPr/>
        <a:lstStyle/>
        <a:p>
          <a:pPr>
            <a:lnSpc>
              <a:spcPct val="100000"/>
            </a:lnSpc>
          </a:pPr>
          <a:r>
            <a:rPr lang="en-US"/>
            <a:t>$10 million annually for HIPP</a:t>
          </a:r>
        </a:p>
      </dgm:t>
    </dgm:pt>
    <dgm:pt modelId="{EF994C77-8E4C-4B4F-BA55-407AD1941DE1}" type="parTrans" cxnId="{DA601039-3103-4E27-8148-9500D1311EFF}">
      <dgm:prSet/>
      <dgm:spPr/>
      <dgm:t>
        <a:bodyPr/>
        <a:lstStyle/>
        <a:p>
          <a:endParaRPr lang="en-US"/>
        </a:p>
      </dgm:t>
    </dgm:pt>
    <dgm:pt modelId="{5AD1C8DF-3FDE-48E0-9BDB-0B913514CA07}" type="sibTrans" cxnId="{DA601039-3103-4E27-8148-9500D1311EFF}">
      <dgm:prSet/>
      <dgm:spPr/>
      <dgm:t>
        <a:bodyPr/>
        <a:lstStyle/>
        <a:p>
          <a:endParaRPr lang="en-US"/>
        </a:p>
      </dgm:t>
    </dgm:pt>
    <dgm:pt modelId="{84867EFA-B5B4-405A-89D3-7870B03F3795}" type="pres">
      <dgm:prSet presAssocID="{53C0CE57-221F-443F-9CCA-A2B847034F1E}" presName="Name0" presStyleCnt="0">
        <dgm:presLayoutVars>
          <dgm:orgChart val="1"/>
          <dgm:chPref val="1"/>
          <dgm:dir/>
          <dgm:animOne val="branch"/>
          <dgm:animLvl val="lvl"/>
          <dgm:resizeHandles/>
        </dgm:presLayoutVars>
      </dgm:prSet>
      <dgm:spPr/>
    </dgm:pt>
    <dgm:pt modelId="{AD4E90F6-B5D9-49C2-A5B2-275904F7BD20}" type="pres">
      <dgm:prSet presAssocID="{4D12629A-4B4E-4447-8FA4-CB3E30618482}" presName="hierRoot1" presStyleCnt="0">
        <dgm:presLayoutVars>
          <dgm:hierBranch val="init"/>
        </dgm:presLayoutVars>
      </dgm:prSet>
      <dgm:spPr/>
    </dgm:pt>
    <dgm:pt modelId="{D8D07901-871A-46A5-99D5-AD74ADB82EDE}" type="pres">
      <dgm:prSet presAssocID="{4D12629A-4B4E-4447-8FA4-CB3E30618482}" presName="rootComposite1" presStyleCnt="0"/>
      <dgm:spPr/>
    </dgm:pt>
    <dgm:pt modelId="{A7C47083-3600-4A55-AB89-3B98CD1E6430}" type="pres">
      <dgm:prSet presAssocID="{4D12629A-4B4E-4447-8FA4-CB3E30618482}" presName="rootText1" presStyleLbl="alignAcc1" presStyleIdx="0" presStyleCnt="0">
        <dgm:presLayoutVars>
          <dgm:chPref val="3"/>
        </dgm:presLayoutVars>
      </dgm:prSet>
      <dgm:spPr/>
    </dgm:pt>
    <dgm:pt modelId="{CF40FDE1-62AD-4A0B-BB5D-2A6B1A64F08D}" type="pres">
      <dgm:prSet presAssocID="{4D12629A-4B4E-4447-8FA4-CB3E30618482}" presName="topArc1" presStyleLbl="parChTrans1D1" presStyleIdx="0" presStyleCnt="8"/>
      <dgm:spPr/>
    </dgm:pt>
    <dgm:pt modelId="{260BB020-4BBA-45DB-B6BD-2D0C3EF8A411}" type="pres">
      <dgm:prSet presAssocID="{4D12629A-4B4E-4447-8FA4-CB3E30618482}" presName="bottomArc1" presStyleLbl="parChTrans1D1" presStyleIdx="1" presStyleCnt="8"/>
      <dgm:spPr/>
    </dgm:pt>
    <dgm:pt modelId="{0F8FF506-7DA3-407B-842B-7EC3FCF38E72}" type="pres">
      <dgm:prSet presAssocID="{4D12629A-4B4E-4447-8FA4-CB3E30618482}" presName="topConnNode1" presStyleLbl="node1" presStyleIdx="0" presStyleCnt="0"/>
      <dgm:spPr/>
    </dgm:pt>
    <dgm:pt modelId="{8B98818F-7705-4E60-9321-2B8A147BFB46}" type="pres">
      <dgm:prSet presAssocID="{4D12629A-4B4E-4447-8FA4-CB3E30618482}" presName="hierChild2" presStyleCnt="0"/>
      <dgm:spPr/>
    </dgm:pt>
    <dgm:pt modelId="{2DFF639E-5729-466E-846A-BB78F13DA602}" type="pres">
      <dgm:prSet presAssocID="{203550F5-8C4D-4D05-89D2-B802B4419990}" presName="Name28" presStyleLbl="parChTrans1D2" presStyleIdx="0" presStyleCnt="3"/>
      <dgm:spPr/>
    </dgm:pt>
    <dgm:pt modelId="{4EF2CB87-E08B-4176-BD5B-BFA149EC8FD6}" type="pres">
      <dgm:prSet presAssocID="{83B0CEB0-5605-4A3B-86D9-0E9D034FEF2D}" presName="hierRoot2" presStyleCnt="0">
        <dgm:presLayoutVars>
          <dgm:hierBranch val="init"/>
        </dgm:presLayoutVars>
      </dgm:prSet>
      <dgm:spPr/>
    </dgm:pt>
    <dgm:pt modelId="{210713BD-F94B-4B3C-B7F7-89A825EC03F6}" type="pres">
      <dgm:prSet presAssocID="{83B0CEB0-5605-4A3B-86D9-0E9D034FEF2D}" presName="rootComposite2" presStyleCnt="0"/>
      <dgm:spPr/>
    </dgm:pt>
    <dgm:pt modelId="{FB3019F2-519B-4577-B43C-642D8E18AA3B}" type="pres">
      <dgm:prSet presAssocID="{83B0CEB0-5605-4A3B-86D9-0E9D034FEF2D}" presName="rootText2" presStyleLbl="alignAcc1" presStyleIdx="0" presStyleCnt="0">
        <dgm:presLayoutVars>
          <dgm:chPref val="3"/>
        </dgm:presLayoutVars>
      </dgm:prSet>
      <dgm:spPr/>
    </dgm:pt>
    <dgm:pt modelId="{762BB379-EAD8-430C-B511-13AEB688C3B2}" type="pres">
      <dgm:prSet presAssocID="{83B0CEB0-5605-4A3B-86D9-0E9D034FEF2D}" presName="topArc2" presStyleLbl="parChTrans1D1" presStyleIdx="2" presStyleCnt="8"/>
      <dgm:spPr/>
    </dgm:pt>
    <dgm:pt modelId="{CC696768-3949-4BAC-819B-F9B7D36232C1}" type="pres">
      <dgm:prSet presAssocID="{83B0CEB0-5605-4A3B-86D9-0E9D034FEF2D}" presName="bottomArc2" presStyleLbl="parChTrans1D1" presStyleIdx="3" presStyleCnt="8"/>
      <dgm:spPr/>
    </dgm:pt>
    <dgm:pt modelId="{8243C569-5FA7-43F8-BE3D-3B30D6BE565D}" type="pres">
      <dgm:prSet presAssocID="{83B0CEB0-5605-4A3B-86D9-0E9D034FEF2D}" presName="topConnNode2" presStyleLbl="node2" presStyleIdx="0" presStyleCnt="0"/>
      <dgm:spPr/>
    </dgm:pt>
    <dgm:pt modelId="{1CE54915-53A0-46EC-A9D9-15B83DBD51ED}" type="pres">
      <dgm:prSet presAssocID="{83B0CEB0-5605-4A3B-86D9-0E9D034FEF2D}" presName="hierChild4" presStyleCnt="0"/>
      <dgm:spPr/>
    </dgm:pt>
    <dgm:pt modelId="{767956FD-2E34-4945-986F-9D1809EE3FC3}" type="pres">
      <dgm:prSet presAssocID="{83B0CEB0-5605-4A3B-86D9-0E9D034FEF2D}" presName="hierChild5" presStyleCnt="0"/>
      <dgm:spPr/>
    </dgm:pt>
    <dgm:pt modelId="{6BB73824-1F99-45DF-A0EA-430AA98127F3}" type="pres">
      <dgm:prSet presAssocID="{C3F51873-57A3-4D82-80BD-BE8DFA51E1E3}" presName="Name28" presStyleLbl="parChTrans1D2" presStyleIdx="1" presStyleCnt="3"/>
      <dgm:spPr/>
    </dgm:pt>
    <dgm:pt modelId="{ED03BD70-B8B3-4383-9316-F11203DFBFC0}" type="pres">
      <dgm:prSet presAssocID="{763F2967-4EE3-4BAB-9733-071FC2C545EF}" presName="hierRoot2" presStyleCnt="0">
        <dgm:presLayoutVars>
          <dgm:hierBranch val="init"/>
        </dgm:presLayoutVars>
      </dgm:prSet>
      <dgm:spPr/>
    </dgm:pt>
    <dgm:pt modelId="{D4261EBD-E519-4999-A8A7-F350D03863D1}" type="pres">
      <dgm:prSet presAssocID="{763F2967-4EE3-4BAB-9733-071FC2C545EF}" presName="rootComposite2" presStyleCnt="0"/>
      <dgm:spPr/>
    </dgm:pt>
    <dgm:pt modelId="{428A5BB1-9F0A-4712-8B55-ABA21263E582}" type="pres">
      <dgm:prSet presAssocID="{763F2967-4EE3-4BAB-9733-071FC2C545EF}" presName="rootText2" presStyleLbl="alignAcc1" presStyleIdx="0" presStyleCnt="0">
        <dgm:presLayoutVars>
          <dgm:chPref val="3"/>
        </dgm:presLayoutVars>
      </dgm:prSet>
      <dgm:spPr/>
    </dgm:pt>
    <dgm:pt modelId="{CBF5FAE3-4B64-400E-9FD8-37A76508A1AE}" type="pres">
      <dgm:prSet presAssocID="{763F2967-4EE3-4BAB-9733-071FC2C545EF}" presName="topArc2" presStyleLbl="parChTrans1D1" presStyleIdx="4" presStyleCnt="8"/>
      <dgm:spPr/>
    </dgm:pt>
    <dgm:pt modelId="{D111422C-653B-4550-A3AC-B68FC7D3C4E6}" type="pres">
      <dgm:prSet presAssocID="{763F2967-4EE3-4BAB-9733-071FC2C545EF}" presName="bottomArc2" presStyleLbl="parChTrans1D1" presStyleIdx="5" presStyleCnt="8"/>
      <dgm:spPr/>
    </dgm:pt>
    <dgm:pt modelId="{7FB8AE4F-ADB4-4B60-B3B0-4D1CF878174D}" type="pres">
      <dgm:prSet presAssocID="{763F2967-4EE3-4BAB-9733-071FC2C545EF}" presName="topConnNode2" presStyleLbl="node2" presStyleIdx="0" presStyleCnt="0"/>
      <dgm:spPr/>
    </dgm:pt>
    <dgm:pt modelId="{3579CCBB-C5FE-4698-8E5F-3305B276263C}" type="pres">
      <dgm:prSet presAssocID="{763F2967-4EE3-4BAB-9733-071FC2C545EF}" presName="hierChild4" presStyleCnt="0"/>
      <dgm:spPr/>
    </dgm:pt>
    <dgm:pt modelId="{25AB7A8A-E02A-4E6A-A48E-28A9E5D1E7D3}" type="pres">
      <dgm:prSet presAssocID="{763F2967-4EE3-4BAB-9733-071FC2C545EF}" presName="hierChild5" presStyleCnt="0"/>
      <dgm:spPr/>
    </dgm:pt>
    <dgm:pt modelId="{B3DE1CD1-0BEF-4B0A-9680-0F2C8CDB85B6}" type="pres">
      <dgm:prSet presAssocID="{EF994C77-8E4C-4B4F-BA55-407AD1941DE1}" presName="Name28" presStyleLbl="parChTrans1D2" presStyleIdx="2" presStyleCnt="3"/>
      <dgm:spPr/>
    </dgm:pt>
    <dgm:pt modelId="{5C652CAE-7FA4-47D2-8DC1-A4EF6C9637D1}" type="pres">
      <dgm:prSet presAssocID="{D8533C78-E4BC-485D-A749-2AFC7E813FBF}" presName="hierRoot2" presStyleCnt="0">
        <dgm:presLayoutVars>
          <dgm:hierBranch val="init"/>
        </dgm:presLayoutVars>
      </dgm:prSet>
      <dgm:spPr/>
    </dgm:pt>
    <dgm:pt modelId="{59F2AB9A-288F-42C7-AEF1-372FE747A4E4}" type="pres">
      <dgm:prSet presAssocID="{D8533C78-E4BC-485D-A749-2AFC7E813FBF}" presName="rootComposite2" presStyleCnt="0"/>
      <dgm:spPr/>
    </dgm:pt>
    <dgm:pt modelId="{7B07C066-BE9A-4433-8135-6AF6C28E34E9}" type="pres">
      <dgm:prSet presAssocID="{D8533C78-E4BC-485D-A749-2AFC7E813FBF}" presName="rootText2" presStyleLbl="alignAcc1" presStyleIdx="0" presStyleCnt="0">
        <dgm:presLayoutVars>
          <dgm:chPref val="3"/>
        </dgm:presLayoutVars>
      </dgm:prSet>
      <dgm:spPr/>
    </dgm:pt>
    <dgm:pt modelId="{28DE6841-62B1-47B9-B7CB-60FAD6F04C56}" type="pres">
      <dgm:prSet presAssocID="{D8533C78-E4BC-485D-A749-2AFC7E813FBF}" presName="topArc2" presStyleLbl="parChTrans1D1" presStyleIdx="6" presStyleCnt="8"/>
      <dgm:spPr/>
    </dgm:pt>
    <dgm:pt modelId="{956F4288-5D85-4CC4-96BA-D676F99B5AD3}" type="pres">
      <dgm:prSet presAssocID="{D8533C78-E4BC-485D-A749-2AFC7E813FBF}" presName="bottomArc2" presStyleLbl="parChTrans1D1" presStyleIdx="7" presStyleCnt="8"/>
      <dgm:spPr/>
    </dgm:pt>
    <dgm:pt modelId="{4BE3FC93-270E-4359-96B4-D55DAAC96221}" type="pres">
      <dgm:prSet presAssocID="{D8533C78-E4BC-485D-A749-2AFC7E813FBF}" presName="topConnNode2" presStyleLbl="node2" presStyleIdx="0" presStyleCnt="0"/>
      <dgm:spPr/>
    </dgm:pt>
    <dgm:pt modelId="{1859DB36-EDEE-483D-A311-2355C76974B1}" type="pres">
      <dgm:prSet presAssocID="{D8533C78-E4BC-485D-A749-2AFC7E813FBF}" presName="hierChild4" presStyleCnt="0"/>
      <dgm:spPr/>
    </dgm:pt>
    <dgm:pt modelId="{7E89EF66-E5D7-4AF6-90FA-491AAEED68B1}" type="pres">
      <dgm:prSet presAssocID="{D8533C78-E4BC-485D-A749-2AFC7E813FBF}" presName="hierChild5" presStyleCnt="0"/>
      <dgm:spPr/>
    </dgm:pt>
    <dgm:pt modelId="{60B0EC0F-872E-45FE-8C02-7516EF4427C1}" type="pres">
      <dgm:prSet presAssocID="{4D12629A-4B4E-4447-8FA4-CB3E30618482}" presName="hierChild3" presStyleCnt="0"/>
      <dgm:spPr/>
    </dgm:pt>
  </dgm:ptLst>
  <dgm:cxnLst>
    <dgm:cxn modelId="{76E24016-4397-44E8-8A97-FE6F235E1213}" type="presOf" srcId="{EF994C77-8E4C-4B4F-BA55-407AD1941DE1}" destId="{B3DE1CD1-0BEF-4B0A-9680-0F2C8CDB85B6}" srcOrd="0" destOrd="0" presId="urn:microsoft.com/office/officeart/2008/layout/HalfCircleOrganizationChart"/>
    <dgm:cxn modelId="{79157222-4D2B-41DF-B928-3CC01533AE9B}" type="presOf" srcId="{4D12629A-4B4E-4447-8FA4-CB3E30618482}" destId="{A7C47083-3600-4A55-AB89-3B98CD1E6430}" srcOrd="0" destOrd="0" presId="urn:microsoft.com/office/officeart/2008/layout/HalfCircleOrganizationChart"/>
    <dgm:cxn modelId="{AB97CE22-4AFF-4035-BDA2-30CC339435EF}" type="presOf" srcId="{C3F51873-57A3-4D82-80BD-BE8DFA51E1E3}" destId="{6BB73824-1F99-45DF-A0EA-430AA98127F3}" srcOrd="0" destOrd="0" presId="urn:microsoft.com/office/officeart/2008/layout/HalfCircleOrganizationChart"/>
    <dgm:cxn modelId="{DA601039-3103-4E27-8148-9500D1311EFF}" srcId="{4D12629A-4B4E-4447-8FA4-CB3E30618482}" destId="{D8533C78-E4BC-485D-A749-2AFC7E813FBF}" srcOrd="2" destOrd="0" parTransId="{EF994C77-8E4C-4B4F-BA55-407AD1941DE1}" sibTransId="{5AD1C8DF-3FDE-48E0-9BDB-0B913514CA07}"/>
    <dgm:cxn modelId="{A6EA2D4E-B29A-46D9-9D92-1E03E98FE25C}" srcId="{4D12629A-4B4E-4447-8FA4-CB3E30618482}" destId="{83B0CEB0-5605-4A3B-86D9-0E9D034FEF2D}" srcOrd="0" destOrd="0" parTransId="{203550F5-8C4D-4D05-89D2-B802B4419990}" sibTransId="{1C8C86EA-4B94-422B-A2C2-052614B0E770}"/>
    <dgm:cxn modelId="{8331C550-4236-42E6-A13D-E0DBB299849E}" type="presOf" srcId="{D8533C78-E4BC-485D-A749-2AFC7E813FBF}" destId="{4BE3FC93-270E-4359-96B4-D55DAAC96221}" srcOrd="1" destOrd="0" presId="urn:microsoft.com/office/officeart/2008/layout/HalfCircleOrganizationChart"/>
    <dgm:cxn modelId="{F9C0CC5A-412D-41F0-80C1-20A88ECC52FC}" type="presOf" srcId="{203550F5-8C4D-4D05-89D2-B802B4419990}" destId="{2DFF639E-5729-466E-846A-BB78F13DA602}" srcOrd="0" destOrd="0" presId="urn:microsoft.com/office/officeart/2008/layout/HalfCircleOrganizationChart"/>
    <dgm:cxn modelId="{0B6F837D-95AA-4ADA-A8D8-4CBCCD18950B}" type="presOf" srcId="{763F2967-4EE3-4BAB-9733-071FC2C545EF}" destId="{428A5BB1-9F0A-4712-8B55-ABA21263E582}" srcOrd="0" destOrd="0" presId="urn:microsoft.com/office/officeart/2008/layout/HalfCircleOrganizationChart"/>
    <dgm:cxn modelId="{001E2AB6-6416-490D-BA1D-7CED216C65A9}" type="presOf" srcId="{4D12629A-4B4E-4447-8FA4-CB3E30618482}" destId="{0F8FF506-7DA3-407B-842B-7EC3FCF38E72}" srcOrd="1" destOrd="0" presId="urn:microsoft.com/office/officeart/2008/layout/HalfCircleOrganizationChart"/>
    <dgm:cxn modelId="{1CDEC7BE-7395-43EA-83B1-64AC16D9931D}" srcId="{53C0CE57-221F-443F-9CCA-A2B847034F1E}" destId="{4D12629A-4B4E-4447-8FA4-CB3E30618482}" srcOrd="0" destOrd="0" parTransId="{8DC46EFA-F472-425C-A3BD-AD9C79AEFFED}" sibTransId="{37C8B8A1-C9D6-4674-A784-C4C21383C1A5}"/>
    <dgm:cxn modelId="{3365B0C3-2111-48C7-AFF5-6298594763F3}" type="presOf" srcId="{763F2967-4EE3-4BAB-9733-071FC2C545EF}" destId="{7FB8AE4F-ADB4-4B60-B3B0-4D1CF878174D}" srcOrd="1" destOrd="0" presId="urn:microsoft.com/office/officeart/2008/layout/HalfCircleOrganizationChart"/>
    <dgm:cxn modelId="{06B130C4-5291-4635-9A02-3CF51D78D3CB}" type="presOf" srcId="{D8533C78-E4BC-485D-A749-2AFC7E813FBF}" destId="{7B07C066-BE9A-4433-8135-6AF6C28E34E9}" srcOrd="0" destOrd="0" presId="urn:microsoft.com/office/officeart/2008/layout/HalfCircleOrganizationChart"/>
    <dgm:cxn modelId="{9E7686DB-5B8A-4A9D-9F8B-29B8AEC5BC23}" type="presOf" srcId="{83B0CEB0-5605-4A3B-86D9-0E9D034FEF2D}" destId="{8243C569-5FA7-43F8-BE3D-3B30D6BE565D}" srcOrd="1" destOrd="0" presId="urn:microsoft.com/office/officeart/2008/layout/HalfCircleOrganizationChart"/>
    <dgm:cxn modelId="{BF705EDF-6A23-4EEE-BBC2-4CD6273CE18B}" type="presOf" srcId="{83B0CEB0-5605-4A3B-86D9-0E9D034FEF2D}" destId="{FB3019F2-519B-4577-B43C-642D8E18AA3B}" srcOrd="0" destOrd="0" presId="urn:microsoft.com/office/officeart/2008/layout/HalfCircleOrganizationChart"/>
    <dgm:cxn modelId="{2ECD09F1-FA8D-4714-B2A3-B99DEF213064}" type="presOf" srcId="{53C0CE57-221F-443F-9CCA-A2B847034F1E}" destId="{84867EFA-B5B4-405A-89D3-7870B03F3795}" srcOrd="0" destOrd="0" presId="urn:microsoft.com/office/officeart/2008/layout/HalfCircleOrganizationChart"/>
    <dgm:cxn modelId="{D53EAEFE-1B03-4FF9-BCD4-8BBE2946F1EB}" srcId="{4D12629A-4B4E-4447-8FA4-CB3E30618482}" destId="{763F2967-4EE3-4BAB-9733-071FC2C545EF}" srcOrd="1" destOrd="0" parTransId="{C3F51873-57A3-4D82-80BD-BE8DFA51E1E3}" sibTransId="{F53734F8-2105-4F63-A220-BFB2FD421DF4}"/>
    <dgm:cxn modelId="{5015B918-94DE-4280-AD35-F757E455D258}" type="presParOf" srcId="{84867EFA-B5B4-405A-89D3-7870B03F3795}" destId="{AD4E90F6-B5D9-49C2-A5B2-275904F7BD20}" srcOrd="0" destOrd="0" presId="urn:microsoft.com/office/officeart/2008/layout/HalfCircleOrganizationChart"/>
    <dgm:cxn modelId="{D8D39EE4-B2D9-4E3C-A03F-3EE27416B77E}" type="presParOf" srcId="{AD4E90F6-B5D9-49C2-A5B2-275904F7BD20}" destId="{D8D07901-871A-46A5-99D5-AD74ADB82EDE}" srcOrd="0" destOrd="0" presId="urn:microsoft.com/office/officeart/2008/layout/HalfCircleOrganizationChart"/>
    <dgm:cxn modelId="{DCE8301F-C0CD-4C57-9CA4-A099AFE796FB}" type="presParOf" srcId="{D8D07901-871A-46A5-99D5-AD74ADB82EDE}" destId="{A7C47083-3600-4A55-AB89-3B98CD1E6430}" srcOrd="0" destOrd="0" presId="urn:microsoft.com/office/officeart/2008/layout/HalfCircleOrganizationChart"/>
    <dgm:cxn modelId="{60DE4FBB-3BE6-4212-BFF9-EDF270592D09}" type="presParOf" srcId="{D8D07901-871A-46A5-99D5-AD74ADB82EDE}" destId="{CF40FDE1-62AD-4A0B-BB5D-2A6B1A64F08D}" srcOrd="1" destOrd="0" presId="urn:microsoft.com/office/officeart/2008/layout/HalfCircleOrganizationChart"/>
    <dgm:cxn modelId="{538D1A3C-914E-443D-8F74-B623AAA82486}" type="presParOf" srcId="{D8D07901-871A-46A5-99D5-AD74ADB82EDE}" destId="{260BB020-4BBA-45DB-B6BD-2D0C3EF8A411}" srcOrd="2" destOrd="0" presId="urn:microsoft.com/office/officeart/2008/layout/HalfCircleOrganizationChart"/>
    <dgm:cxn modelId="{FB3076C9-1111-45CD-9FA6-BA9898CA3421}" type="presParOf" srcId="{D8D07901-871A-46A5-99D5-AD74ADB82EDE}" destId="{0F8FF506-7DA3-407B-842B-7EC3FCF38E72}" srcOrd="3" destOrd="0" presId="urn:microsoft.com/office/officeart/2008/layout/HalfCircleOrganizationChart"/>
    <dgm:cxn modelId="{394E0219-BBE2-43E5-A79E-527A4E5D943C}" type="presParOf" srcId="{AD4E90F6-B5D9-49C2-A5B2-275904F7BD20}" destId="{8B98818F-7705-4E60-9321-2B8A147BFB46}" srcOrd="1" destOrd="0" presId="urn:microsoft.com/office/officeart/2008/layout/HalfCircleOrganizationChart"/>
    <dgm:cxn modelId="{D8DA67B4-EA44-4D93-BD0B-67C89189874B}" type="presParOf" srcId="{8B98818F-7705-4E60-9321-2B8A147BFB46}" destId="{2DFF639E-5729-466E-846A-BB78F13DA602}" srcOrd="0" destOrd="0" presId="urn:microsoft.com/office/officeart/2008/layout/HalfCircleOrganizationChart"/>
    <dgm:cxn modelId="{E205101B-609E-43D1-AB03-F00AD281482F}" type="presParOf" srcId="{8B98818F-7705-4E60-9321-2B8A147BFB46}" destId="{4EF2CB87-E08B-4176-BD5B-BFA149EC8FD6}" srcOrd="1" destOrd="0" presId="urn:microsoft.com/office/officeart/2008/layout/HalfCircleOrganizationChart"/>
    <dgm:cxn modelId="{A540AF2C-CAD2-4CC9-994E-B2A605B2F0AD}" type="presParOf" srcId="{4EF2CB87-E08B-4176-BD5B-BFA149EC8FD6}" destId="{210713BD-F94B-4B3C-B7F7-89A825EC03F6}" srcOrd="0" destOrd="0" presId="urn:microsoft.com/office/officeart/2008/layout/HalfCircleOrganizationChart"/>
    <dgm:cxn modelId="{35B1E2D7-75A3-4CAA-A951-8888D993B08A}" type="presParOf" srcId="{210713BD-F94B-4B3C-B7F7-89A825EC03F6}" destId="{FB3019F2-519B-4577-B43C-642D8E18AA3B}" srcOrd="0" destOrd="0" presId="urn:microsoft.com/office/officeart/2008/layout/HalfCircleOrganizationChart"/>
    <dgm:cxn modelId="{0045DE91-7346-4FFA-9F0A-F8F88CDA610F}" type="presParOf" srcId="{210713BD-F94B-4B3C-B7F7-89A825EC03F6}" destId="{762BB379-EAD8-430C-B511-13AEB688C3B2}" srcOrd="1" destOrd="0" presId="urn:microsoft.com/office/officeart/2008/layout/HalfCircleOrganizationChart"/>
    <dgm:cxn modelId="{D120AE1C-860D-4227-BF10-6E0E7B9E4753}" type="presParOf" srcId="{210713BD-F94B-4B3C-B7F7-89A825EC03F6}" destId="{CC696768-3949-4BAC-819B-F9B7D36232C1}" srcOrd="2" destOrd="0" presId="urn:microsoft.com/office/officeart/2008/layout/HalfCircleOrganizationChart"/>
    <dgm:cxn modelId="{76036E95-8A9E-44D6-BBB6-DF620A4C95FB}" type="presParOf" srcId="{210713BD-F94B-4B3C-B7F7-89A825EC03F6}" destId="{8243C569-5FA7-43F8-BE3D-3B30D6BE565D}" srcOrd="3" destOrd="0" presId="urn:microsoft.com/office/officeart/2008/layout/HalfCircleOrganizationChart"/>
    <dgm:cxn modelId="{AD11CC57-D7A1-42B5-8286-184FFEEB3011}" type="presParOf" srcId="{4EF2CB87-E08B-4176-BD5B-BFA149EC8FD6}" destId="{1CE54915-53A0-46EC-A9D9-15B83DBD51ED}" srcOrd="1" destOrd="0" presId="urn:microsoft.com/office/officeart/2008/layout/HalfCircleOrganizationChart"/>
    <dgm:cxn modelId="{4016FEBA-9FEC-4590-9317-DBA2A5457200}" type="presParOf" srcId="{4EF2CB87-E08B-4176-BD5B-BFA149EC8FD6}" destId="{767956FD-2E34-4945-986F-9D1809EE3FC3}" srcOrd="2" destOrd="0" presId="urn:microsoft.com/office/officeart/2008/layout/HalfCircleOrganizationChart"/>
    <dgm:cxn modelId="{F3E5AD47-7B5A-435A-B1E6-FA224EC90C67}" type="presParOf" srcId="{8B98818F-7705-4E60-9321-2B8A147BFB46}" destId="{6BB73824-1F99-45DF-A0EA-430AA98127F3}" srcOrd="2" destOrd="0" presId="urn:microsoft.com/office/officeart/2008/layout/HalfCircleOrganizationChart"/>
    <dgm:cxn modelId="{B00F71CA-7095-4C48-9DDC-DBE22650AF95}" type="presParOf" srcId="{8B98818F-7705-4E60-9321-2B8A147BFB46}" destId="{ED03BD70-B8B3-4383-9316-F11203DFBFC0}" srcOrd="3" destOrd="0" presId="urn:microsoft.com/office/officeart/2008/layout/HalfCircleOrganizationChart"/>
    <dgm:cxn modelId="{A0CD114F-5E1B-4C58-9846-3EE355246153}" type="presParOf" srcId="{ED03BD70-B8B3-4383-9316-F11203DFBFC0}" destId="{D4261EBD-E519-4999-A8A7-F350D03863D1}" srcOrd="0" destOrd="0" presId="urn:microsoft.com/office/officeart/2008/layout/HalfCircleOrganizationChart"/>
    <dgm:cxn modelId="{1646EA8E-6142-4441-816B-783C20E8E110}" type="presParOf" srcId="{D4261EBD-E519-4999-A8A7-F350D03863D1}" destId="{428A5BB1-9F0A-4712-8B55-ABA21263E582}" srcOrd="0" destOrd="0" presId="urn:microsoft.com/office/officeart/2008/layout/HalfCircleOrganizationChart"/>
    <dgm:cxn modelId="{F58FF2AA-BFDD-4019-A9D8-ABD7D701B479}" type="presParOf" srcId="{D4261EBD-E519-4999-A8A7-F350D03863D1}" destId="{CBF5FAE3-4B64-400E-9FD8-37A76508A1AE}" srcOrd="1" destOrd="0" presId="urn:microsoft.com/office/officeart/2008/layout/HalfCircleOrganizationChart"/>
    <dgm:cxn modelId="{EC7F912C-0359-46EE-BF55-64ADFF1BB96E}" type="presParOf" srcId="{D4261EBD-E519-4999-A8A7-F350D03863D1}" destId="{D111422C-653B-4550-A3AC-B68FC7D3C4E6}" srcOrd="2" destOrd="0" presId="urn:microsoft.com/office/officeart/2008/layout/HalfCircleOrganizationChart"/>
    <dgm:cxn modelId="{4F234361-61D2-48F6-B75B-85A4EF76E9DC}" type="presParOf" srcId="{D4261EBD-E519-4999-A8A7-F350D03863D1}" destId="{7FB8AE4F-ADB4-4B60-B3B0-4D1CF878174D}" srcOrd="3" destOrd="0" presId="urn:microsoft.com/office/officeart/2008/layout/HalfCircleOrganizationChart"/>
    <dgm:cxn modelId="{A7FFED64-BD4B-476F-9C62-D0F21908892E}" type="presParOf" srcId="{ED03BD70-B8B3-4383-9316-F11203DFBFC0}" destId="{3579CCBB-C5FE-4698-8E5F-3305B276263C}" srcOrd="1" destOrd="0" presId="urn:microsoft.com/office/officeart/2008/layout/HalfCircleOrganizationChart"/>
    <dgm:cxn modelId="{180FAC56-0672-4A05-A3FD-4105414DA3FA}" type="presParOf" srcId="{ED03BD70-B8B3-4383-9316-F11203DFBFC0}" destId="{25AB7A8A-E02A-4E6A-A48E-28A9E5D1E7D3}" srcOrd="2" destOrd="0" presId="urn:microsoft.com/office/officeart/2008/layout/HalfCircleOrganizationChart"/>
    <dgm:cxn modelId="{F2643EA9-5053-4BE6-B7BD-67B0C1CB705A}" type="presParOf" srcId="{8B98818F-7705-4E60-9321-2B8A147BFB46}" destId="{B3DE1CD1-0BEF-4B0A-9680-0F2C8CDB85B6}" srcOrd="4" destOrd="0" presId="urn:microsoft.com/office/officeart/2008/layout/HalfCircleOrganizationChart"/>
    <dgm:cxn modelId="{BE4B190B-66B7-47DE-B455-CA9170122DCF}" type="presParOf" srcId="{8B98818F-7705-4E60-9321-2B8A147BFB46}" destId="{5C652CAE-7FA4-47D2-8DC1-A4EF6C9637D1}" srcOrd="5" destOrd="0" presId="urn:microsoft.com/office/officeart/2008/layout/HalfCircleOrganizationChart"/>
    <dgm:cxn modelId="{E51F4D96-BF1E-4710-99B9-B9786516128F}" type="presParOf" srcId="{5C652CAE-7FA4-47D2-8DC1-A4EF6C9637D1}" destId="{59F2AB9A-288F-42C7-AEF1-372FE747A4E4}" srcOrd="0" destOrd="0" presId="urn:microsoft.com/office/officeart/2008/layout/HalfCircleOrganizationChart"/>
    <dgm:cxn modelId="{13FD81A4-F9C0-4EAD-8484-C3C2E98CCE66}" type="presParOf" srcId="{59F2AB9A-288F-42C7-AEF1-372FE747A4E4}" destId="{7B07C066-BE9A-4433-8135-6AF6C28E34E9}" srcOrd="0" destOrd="0" presId="urn:microsoft.com/office/officeart/2008/layout/HalfCircleOrganizationChart"/>
    <dgm:cxn modelId="{945BFB2A-94EF-45C6-8468-559FBDA8F7F7}" type="presParOf" srcId="{59F2AB9A-288F-42C7-AEF1-372FE747A4E4}" destId="{28DE6841-62B1-47B9-B7CB-60FAD6F04C56}" srcOrd="1" destOrd="0" presId="urn:microsoft.com/office/officeart/2008/layout/HalfCircleOrganizationChart"/>
    <dgm:cxn modelId="{218FB813-6C4B-48B0-9F70-5117F4B791FA}" type="presParOf" srcId="{59F2AB9A-288F-42C7-AEF1-372FE747A4E4}" destId="{956F4288-5D85-4CC4-96BA-D676F99B5AD3}" srcOrd="2" destOrd="0" presId="urn:microsoft.com/office/officeart/2008/layout/HalfCircleOrganizationChart"/>
    <dgm:cxn modelId="{85203AAF-61C9-4E86-ACDC-41E1A7D7FD9A}" type="presParOf" srcId="{59F2AB9A-288F-42C7-AEF1-372FE747A4E4}" destId="{4BE3FC93-270E-4359-96B4-D55DAAC96221}" srcOrd="3" destOrd="0" presId="urn:microsoft.com/office/officeart/2008/layout/HalfCircleOrganizationChart"/>
    <dgm:cxn modelId="{9346325C-F2D8-43EC-B9C9-3B887CD4F9EB}" type="presParOf" srcId="{5C652CAE-7FA4-47D2-8DC1-A4EF6C9637D1}" destId="{1859DB36-EDEE-483D-A311-2355C76974B1}" srcOrd="1" destOrd="0" presId="urn:microsoft.com/office/officeart/2008/layout/HalfCircleOrganizationChart"/>
    <dgm:cxn modelId="{9D4C5EFD-0C7E-45F7-B3B8-F4D3422B69B0}" type="presParOf" srcId="{5C652CAE-7FA4-47D2-8DC1-A4EF6C9637D1}" destId="{7E89EF66-E5D7-4AF6-90FA-491AAEED68B1}" srcOrd="2" destOrd="0" presId="urn:microsoft.com/office/officeart/2008/layout/HalfCircleOrganizationChart"/>
    <dgm:cxn modelId="{B054BAA0-6D8B-4AD3-96E0-49ED113A877C}" type="presParOf" srcId="{AD4E90F6-B5D9-49C2-A5B2-275904F7BD20}" destId="{60B0EC0F-872E-45FE-8C02-7516EF4427C1}"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FAEBAD9F-3F45-48FF-8C54-273C586E5CA2}" type="doc">
      <dgm:prSet loTypeId="urn:microsoft.com/office/officeart/2008/layout/LinedList" loCatId="hierarchy" qsTypeId="urn:microsoft.com/office/officeart/2005/8/quickstyle/simple2" qsCatId="simple" csTypeId="urn:microsoft.com/office/officeart/2005/8/colors/colorful3" csCatId="colorful" phldr="1"/>
      <dgm:spPr/>
      <dgm:t>
        <a:bodyPr/>
        <a:lstStyle/>
        <a:p>
          <a:endParaRPr lang="en-US"/>
        </a:p>
      </dgm:t>
    </dgm:pt>
    <dgm:pt modelId="{BE3C599B-4711-4F32-983A-2B365E650289}">
      <dgm:prSet/>
      <dgm:spPr/>
      <dgm:t>
        <a:bodyPr/>
        <a:lstStyle/>
        <a:p>
          <a:r>
            <a:rPr lang="en-US" b="0"/>
            <a:t>African American and Latinx MSM with emphasis on young MSM (YMSM);</a:t>
          </a:r>
          <a:endParaRPr lang="en-US"/>
        </a:p>
      </dgm:t>
    </dgm:pt>
    <dgm:pt modelId="{6917FF6F-876B-4C48-8861-5E32DBBF6CAA}" type="parTrans" cxnId="{1225668F-3815-479A-9FFC-3A4DE6374666}">
      <dgm:prSet/>
      <dgm:spPr/>
      <dgm:t>
        <a:bodyPr/>
        <a:lstStyle/>
        <a:p>
          <a:endParaRPr lang="en-US"/>
        </a:p>
      </dgm:t>
    </dgm:pt>
    <dgm:pt modelId="{317A4802-4C98-4145-BB81-2BFEBEC56CD3}" type="sibTrans" cxnId="{1225668F-3815-479A-9FFC-3A4DE6374666}">
      <dgm:prSet/>
      <dgm:spPr/>
      <dgm:t>
        <a:bodyPr/>
        <a:lstStyle/>
        <a:p>
          <a:endParaRPr lang="en-US"/>
        </a:p>
      </dgm:t>
    </dgm:pt>
    <dgm:pt modelId="{21FECB30-5D96-43EE-B32D-3E0CE8DF5B88}">
      <dgm:prSet/>
      <dgm:spPr/>
      <dgm:t>
        <a:bodyPr/>
        <a:lstStyle/>
        <a:p>
          <a:r>
            <a:rPr lang="en-US" b="0"/>
            <a:t>Transgender persons with emphasis on transgender women; </a:t>
          </a:r>
          <a:endParaRPr lang="en-US"/>
        </a:p>
      </dgm:t>
    </dgm:pt>
    <dgm:pt modelId="{1162DBE7-7C36-4475-A877-11D3E36DE737}" type="parTrans" cxnId="{174200CF-314E-4B9B-A887-063960DB452F}">
      <dgm:prSet/>
      <dgm:spPr/>
      <dgm:t>
        <a:bodyPr/>
        <a:lstStyle/>
        <a:p>
          <a:endParaRPr lang="en-US"/>
        </a:p>
      </dgm:t>
    </dgm:pt>
    <dgm:pt modelId="{875D2CA1-D306-4E06-BDCE-4F6ABDAF9F8A}" type="sibTrans" cxnId="{174200CF-314E-4B9B-A887-063960DB452F}">
      <dgm:prSet/>
      <dgm:spPr/>
      <dgm:t>
        <a:bodyPr/>
        <a:lstStyle/>
        <a:p>
          <a:endParaRPr lang="en-US"/>
        </a:p>
      </dgm:t>
    </dgm:pt>
    <dgm:pt modelId="{77418DE3-26B9-43C1-B9A8-EE25115173DF}">
      <dgm:prSet/>
      <dgm:spPr/>
      <dgm:t>
        <a:bodyPr/>
        <a:lstStyle/>
        <a:p>
          <a:r>
            <a:rPr lang="en-US" b="0"/>
            <a:t>Cis-gender women experiencing homelessness, who use/inject drugs or have experienced intimate partner violence;</a:t>
          </a:r>
          <a:endParaRPr lang="en-US"/>
        </a:p>
      </dgm:t>
    </dgm:pt>
    <dgm:pt modelId="{159FB5C5-EF16-456E-BAE1-9355F9F831DA}" type="parTrans" cxnId="{046E64E5-CA12-466D-82FF-A990A4E15B76}">
      <dgm:prSet/>
      <dgm:spPr/>
      <dgm:t>
        <a:bodyPr/>
        <a:lstStyle/>
        <a:p>
          <a:endParaRPr lang="en-US"/>
        </a:p>
      </dgm:t>
    </dgm:pt>
    <dgm:pt modelId="{2C553BC3-0B60-41B5-A7BC-211E360CFEEE}" type="sibTrans" cxnId="{046E64E5-CA12-466D-82FF-A990A4E15B76}">
      <dgm:prSet/>
      <dgm:spPr/>
      <dgm:t>
        <a:bodyPr/>
        <a:lstStyle/>
        <a:p>
          <a:endParaRPr lang="en-US"/>
        </a:p>
      </dgm:t>
    </dgm:pt>
    <dgm:pt modelId="{39672307-71BA-4513-B16E-24417B8BE491}">
      <dgm:prSet/>
      <dgm:spPr/>
      <dgm:t>
        <a:bodyPr/>
        <a:lstStyle/>
        <a:p>
          <a:r>
            <a:rPr lang="en-US" b="0"/>
            <a:t>PWUID with emphasis on opioids and/or stimulants; and</a:t>
          </a:r>
          <a:endParaRPr lang="en-US"/>
        </a:p>
      </dgm:t>
    </dgm:pt>
    <dgm:pt modelId="{CA5EAC72-5707-4A86-9442-86AE78E484BA}" type="parTrans" cxnId="{45599A8C-43D8-4435-9A95-A6A69A0483C8}">
      <dgm:prSet/>
      <dgm:spPr/>
      <dgm:t>
        <a:bodyPr/>
        <a:lstStyle/>
        <a:p>
          <a:endParaRPr lang="en-US"/>
        </a:p>
      </dgm:t>
    </dgm:pt>
    <dgm:pt modelId="{9314583F-8E07-45D7-A4AF-D98CCA6C2DFF}" type="sibTrans" cxnId="{45599A8C-43D8-4435-9A95-A6A69A0483C8}">
      <dgm:prSet/>
      <dgm:spPr/>
      <dgm:t>
        <a:bodyPr/>
        <a:lstStyle/>
        <a:p>
          <a:endParaRPr lang="en-US"/>
        </a:p>
      </dgm:t>
    </dgm:pt>
    <dgm:pt modelId="{EE21EEB1-0614-47ED-AE47-4F63DCE74FE4}">
      <dgm:prSet/>
      <dgm:spPr/>
      <dgm:t>
        <a:bodyPr/>
        <a:lstStyle/>
        <a:p>
          <a:pPr>
            <a:buFont typeface="Arial" panose="020B0604020202020204" pitchFamily="34" charset="0"/>
            <a:buChar char="•"/>
          </a:pPr>
          <a:r>
            <a:rPr lang="en-US" b="0"/>
            <a:t>Youth and young adults (under 30 years of age).</a:t>
          </a:r>
          <a:endParaRPr lang="en-US"/>
        </a:p>
      </dgm:t>
    </dgm:pt>
    <dgm:pt modelId="{62438BF9-1F05-4DB3-8E2B-CEDCDB5DB41A}" type="parTrans" cxnId="{CCC351BF-8F1A-42EA-8632-A263E1BE0871}">
      <dgm:prSet/>
      <dgm:spPr/>
      <dgm:t>
        <a:bodyPr/>
        <a:lstStyle/>
        <a:p>
          <a:endParaRPr lang="en-US"/>
        </a:p>
      </dgm:t>
    </dgm:pt>
    <dgm:pt modelId="{B3F6EB20-2D50-431C-9BD0-3A8C5B639EAA}" type="sibTrans" cxnId="{CCC351BF-8F1A-42EA-8632-A263E1BE0871}">
      <dgm:prSet/>
      <dgm:spPr/>
      <dgm:t>
        <a:bodyPr/>
        <a:lstStyle/>
        <a:p>
          <a:endParaRPr lang="en-US"/>
        </a:p>
      </dgm:t>
    </dgm:pt>
    <dgm:pt modelId="{7B609150-2A73-424D-AF3B-50F009A460FB}">
      <dgm:prSet/>
      <dgm:spPr>
        <a:solidFill>
          <a:schemeClr val="accent3">
            <a:lumMod val="60000"/>
            <a:lumOff val="40000"/>
          </a:schemeClr>
        </a:solidFill>
      </dgm:spPr>
      <dgm:t>
        <a:bodyPr/>
        <a:lstStyle/>
        <a:p>
          <a:pPr algn="l"/>
          <a:r>
            <a:rPr lang="en-US" b="0"/>
            <a:t>Services will target individuals at high risk for HIV infection in LAC, with an emphasis on: </a:t>
          </a:r>
        </a:p>
      </dgm:t>
    </dgm:pt>
    <dgm:pt modelId="{DDE3B8AB-0B63-4B8D-BFD1-51850600177B}" type="parTrans" cxnId="{40DF1B8E-B6EE-4628-A266-E9685C8A7746}">
      <dgm:prSet/>
      <dgm:spPr/>
      <dgm:t>
        <a:bodyPr/>
        <a:lstStyle/>
        <a:p>
          <a:endParaRPr lang="en-US"/>
        </a:p>
      </dgm:t>
    </dgm:pt>
    <dgm:pt modelId="{C1DFBF32-2400-4514-809E-1A07E5D78C5D}" type="sibTrans" cxnId="{40DF1B8E-B6EE-4628-A266-E9685C8A7746}">
      <dgm:prSet/>
      <dgm:spPr/>
      <dgm:t>
        <a:bodyPr/>
        <a:lstStyle/>
        <a:p>
          <a:endParaRPr lang="en-US"/>
        </a:p>
      </dgm:t>
    </dgm:pt>
    <dgm:pt modelId="{DA8B57C9-9E93-4C74-B111-3931F1892CAB}" type="pres">
      <dgm:prSet presAssocID="{FAEBAD9F-3F45-48FF-8C54-273C586E5CA2}" presName="vert0" presStyleCnt="0">
        <dgm:presLayoutVars>
          <dgm:dir/>
          <dgm:animOne val="branch"/>
          <dgm:animLvl val="lvl"/>
        </dgm:presLayoutVars>
      </dgm:prSet>
      <dgm:spPr/>
    </dgm:pt>
    <dgm:pt modelId="{FC77D39C-9EE1-4608-882B-49A0FEB9E9D9}" type="pres">
      <dgm:prSet presAssocID="{7B609150-2A73-424D-AF3B-50F009A460FB}" presName="thickLine" presStyleLbl="alignNode1" presStyleIdx="0" presStyleCnt="1"/>
      <dgm:spPr/>
    </dgm:pt>
    <dgm:pt modelId="{FEF51A70-2639-43C4-BA7F-8766970F51F4}" type="pres">
      <dgm:prSet presAssocID="{7B609150-2A73-424D-AF3B-50F009A460FB}" presName="horz1" presStyleCnt="0"/>
      <dgm:spPr/>
    </dgm:pt>
    <dgm:pt modelId="{DA748C56-ED78-4F46-BEE5-26CB6FB396D5}" type="pres">
      <dgm:prSet presAssocID="{7B609150-2A73-424D-AF3B-50F009A460FB}" presName="tx1" presStyleLbl="revTx" presStyleIdx="0" presStyleCnt="6"/>
      <dgm:spPr/>
    </dgm:pt>
    <dgm:pt modelId="{E136CF36-F56F-46B6-935F-4BBC45C987BC}" type="pres">
      <dgm:prSet presAssocID="{7B609150-2A73-424D-AF3B-50F009A460FB}" presName="vert1" presStyleCnt="0"/>
      <dgm:spPr/>
    </dgm:pt>
    <dgm:pt modelId="{1DE7742D-319E-4590-ACDF-9DCADB2E1DD7}" type="pres">
      <dgm:prSet presAssocID="{BE3C599B-4711-4F32-983A-2B365E650289}" presName="vertSpace2a" presStyleCnt="0"/>
      <dgm:spPr/>
    </dgm:pt>
    <dgm:pt modelId="{767DCE1B-10C5-4368-88EF-845399B4D2BC}" type="pres">
      <dgm:prSet presAssocID="{BE3C599B-4711-4F32-983A-2B365E650289}" presName="horz2" presStyleCnt="0"/>
      <dgm:spPr/>
    </dgm:pt>
    <dgm:pt modelId="{364FE9D0-2355-49B3-89E2-D4DEC20AA234}" type="pres">
      <dgm:prSet presAssocID="{BE3C599B-4711-4F32-983A-2B365E650289}" presName="horzSpace2" presStyleCnt="0"/>
      <dgm:spPr/>
    </dgm:pt>
    <dgm:pt modelId="{B1102F9D-CEA9-486C-B3B2-1B263295027D}" type="pres">
      <dgm:prSet presAssocID="{BE3C599B-4711-4F32-983A-2B365E650289}" presName="tx2" presStyleLbl="revTx" presStyleIdx="1" presStyleCnt="6"/>
      <dgm:spPr/>
    </dgm:pt>
    <dgm:pt modelId="{E5EF1D6E-FADC-475C-B912-41EB41DC30A9}" type="pres">
      <dgm:prSet presAssocID="{BE3C599B-4711-4F32-983A-2B365E650289}" presName="vert2" presStyleCnt="0"/>
      <dgm:spPr/>
    </dgm:pt>
    <dgm:pt modelId="{4C62722E-9570-49DE-8559-F980F2406BEE}" type="pres">
      <dgm:prSet presAssocID="{BE3C599B-4711-4F32-983A-2B365E650289}" presName="thinLine2b" presStyleLbl="callout" presStyleIdx="0" presStyleCnt="5"/>
      <dgm:spPr/>
    </dgm:pt>
    <dgm:pt modelId="{48E0B5F6-C592-4B2D-A628-4DDBE728B59C}" type="pres">
      <dgm:prSet presAssocID="{BE3C599B-4711-4F32-983A-2B365E650289}" presName="vertSpace2b" presStyleCnt="0"/>
      <dgm:spPr/>
    </dgm:pt>
    <dgm:pt modelId="{91AED06B-16C4-4F5E-A34D-A98CF98F6785}" type="pres">
      <dgm:prSet presAssocID="{21FECB30-5D96-43EE-B32D-3E0CE8DF5B88}" presName="horz2" presStyleCnt="0"/>
      <dgm:spPr/>
    </dgm:pt>
    <dgm:pt modelId="{B1CD796A-FC9C-498E-AA42-6B781DDB4488}" type="pres">
      <dgm:prSet presAssocID="{21FECB30-5D96-43EE-B32D-3E0CE8DF5B88}" presName="horzSpace2" presStyleCnt="0"/>
      <dgm:spPr/>
    </dgm:pt>
    <dgm:pt modelId="{D9A1F8C2-5D52-4E65-9574-B86F8F57C752}" type="pres">
      <dgm:prSet presAssocID="{21FECB30-5D96-43EE-B32D-3E0CE8DF5B88}" presName="tx2" presStyleLbl="revTx" presStyleIdx="2" presStyleCnt="6"/>
      <dgm:spPr/>
    </dgm:pt>
    <dgm:pt modelId="{4EFF03A1-458D-47D5-8F0B-4390724DE4C9}" type="pres">
      <dgm:prSet presAssocID="{21FECB30-5D96-43EE-B32D-3E0CE8DF5B88}" presName="vert2" presStyleCnt="0"/>
      <dgm:spPr/>
    </dgm:pt>
    <dgm:pt modelId="{DB86DD36-0D71-4CA8-9231-BB397102FB35}" type="pres">
      <dgm:prSet presAssocID="{21FECB30-5D96-43EE-B32D-3E0CE8DF5B88}" presName="thinLine2b" presStyleLbl="callout" presStyleIdx="1" presStyleCnt="5"/>
      <dgm:spPr/>
    </dgm:pt>
    <dgm:pt modelId="{78A5326A-534F-441E-B8E8-53592D539351}" type="pres">
      <dgm:prSet presAssocID="{21FECB30-5D96-43EE-B32D-3E0CE8DF5B88}" presName="vertSpace2b" presStyleCnt="0"/>
      <dgm:spPr/>
    </dgm:pt>
    <dgm:pt modelId="{110DE3F0-690D-4630-A966-C35841B59486}" type="pres">
      <dgm:prSet presAssocID="{77418DE3-26B9-43C1-B9A8-EE25115173DF}" presName="horz2" presStyleCnt="0"/>
      <dgm:spPr/>
    </dgm:pt>
    <dgm:pt modelId="{CDD66057-2199-4D09-BA39-2CDBAA8DAE18}" type="pres">
      <dgm:prSet presAssocID="{77418DE3-26B9-43C1-B9A8-EE25115173DF}" presName="horzSpace2" presStyleCnt="0"/>
      <dgm:spPr/>
    </dgm:pt>
    <dgm:pt modelId="{49828AA7-ACE3-42F5-B828-25718F523A38}" type="pres">
      <dgm:prSet presAssocID="{77418DE3-26B9-43C1-B9A8-EE25115173DF}" presName="tx2" presStyleLbl="revTx" presStyleIdx="3" presStyleCnt="6"/>
      <dgm:spPr/>
    </dgm:pt>
    <dgm:pt modelId="{E9B3ECF9-A888-4F23-9B1E-7C66B8F00D8C}" type="pres">
      <dgm:prSet presAssocID="{77418DE3-26B9-43C1-B9A8-EE25115173DF}" presName="vert2" presStyleCnt="0"/>
      <dgm:spPr/>
    </dgm:pt>
    <dgm:pt modelId="{C588752E-9279-40C3-B8C4-7C70B1047121}" type="pres">
      <dgm:prSet presAssocID="{77418DE3-26B9-43C1-B9A8-EE25115173DF}" presName="thinLine2b" presStyleLbl="callout" presStyleIdx="2" presStyleCnt="5"/>
      <dgm:spPr/>
    </dgm:pt>
    <dgm:pt modelId="{42BE7579-9438-4C59-95F9-8A1CCF5F3263}" type="pres">
      <dgm:prSet presAssocID="{77418DE3-26B9-43C1-B9A8-EE25115173DF}" presName="vertSpace2b" presStyleCnt="0"/>
      <dgm:spPr/>
    </dgm:pt>
    <dgm:pt modelId="{183C50B1-508F-4E90-8C1D-5E108CFC3169}" type="pres">
      <dgm:prSet presAssocID="{39672307-71BA-4513-B16E-24417B8BE491}" presName="horz2" presStyleCnt="0"/>
      <dgm:spPr/>
    </dgm:pt>
    <dgm:pt modelId="{C610D8AA-6561-4A3E-99CE-CB4DB700E86C}" type="pres">
      <dgm:prSet presAssocID="{39672307-71BA-4513-B16E-24417B8BE491}" presName="horzSpace2" presStyleCnt="0"/>
      <dgm:spPr/>
    </dgm:pt>
    <dgm:pt modelId="{65CE3AE5-9F66-4F3B-93C7-09A70D442471}" type="pres">
      <dgm:prSet presAssocID="{39672307-71BA-4513-B16E-24417B8BE491}" presName="tx2" presStyleLbl="revTx" presStyleIdx="4" presStyleCnt="6"/>
      <dgm:spPr/>
    </dgm:pt>
    <dgm:pt modelId="{342BA7C9-E6D3-45F4-A81C-0F8B485C3270}" type="pres">
      <dgm:prSet presAssocID="{39672307-71BA-4513-B16E-24417B8BE491}" presName="vert2" presStyleCnt="0"/>
      <dgm:spPr/>
    </dgm:pt>
    <dgm:pt modelId="{796AF436-208F-478E-84C6-145BB4BDC78A}" type="pres">
      <dgm:prSet presAssocID="{39672307-71BA-4513-B16E-24417B8BE491}" presName="thinLine2b" presStyleLbl="callout" presStyleIdx="3" presStyleCnt="5"/>
      <dgm:spPr/>
    </dgm:pt>
    <dgm:pt modelId="{333B37A8-CF78-4B2D-AC3B-F66B82F7BAD6}" type="pres">
      <dgm:prSet presAssocID="{39672307-71BA-4513-B16E-24417B8BE491}" presName="vertSpace2b" presStyleCnt="0"/>
      <dgm:spPr/>
    </dgm:pt>
    <dgm:pt modelId="{731FF899-E0E3-4747-A159-CBE09C83586C}" type="pres">
      <dgm:prSet presAssocID="{EE21EEB1-0614-47ED-AE47-4F63DCE74FE4}" presName="horz2" presStyleCnt="0"/>
      <dgm:spPr/>
    </dgm:pt>
    <dgm:pt modelId="{C9F80835-243D-465E-8F2A-A09DC64F5AE0}" type="pres">
      <dgm:prSet presAssocID="{EE21EEB1-0614-47ED-AE47-4F63DCE74FE4}" presName="horzSpace2" presStyleCnt="0"/>
      <dgm:spPr/>
    </dgm:pt>
    <dgm:pt modelId="{7B4899EF-4D8A-4C6C-B7F5-3EDAB07CC0AF}" type="pres">
      <dgm:prSet presAssocID="{EE21EEB1-0614-47ED-AE47-4F63DCE74FE4}" presName="tx2" presStyleLbl="revTx" presStyleIdx="5" presStyleCnt="6"/>
      <dgm:spPr/>
    </dgm:pt>
    <dgm:pt modelId="{96C7387F-0485-4086-A20B-9C85E41FEF8D}" type="pres">
      <dgm:prSet presAssocID="{EE21EEB1-0614-47ED-AE47-4F63DCE74FE4}" presName="vert2" presStyleCnt="0"/>
      <dgm:spPr/>
    </dgm:pt>
    <dgm:pt modelId="{7D3ED201-643A-45B5-A522-CCD8D38ADA83}" type="pres">
      <dgm:prSet presAssocID="{EE21EEB1-0614-47ED-AE47-4F63DCE74FE4}" presName="thinLine2b" presStyleLbl="callout" presStyleIdx="4" presStyleCnt="5"/>
      <dgm:spPr/>
    </dgm:pt>
    <dgm:pt modelId="{F05721B7-0DA4-4C39-AEB2-59EA3BD9DEA7}" type="pres">
      <dgm:prSet presAssocID="{EE21EEB1-0614-47ED-AE47-4F63DCE74FE4}" presName="vertSpace2b" presStyleCnt="0"/>
      <dgm:spPr/>
    </dgm:pt>
  </dgm:ptLst>
  <dgm:cxnLst>
    <dgm:cxn modelId="{7B1AF05C-320C-429F-BE2F-C7528928D4C0}" type="presOf" srcId="{EE21EEB1-0614-47ED-AE47-4F63DCE74FE4}" destId="{7B4899EF-4D8A-4C6C-B7F5-3EDAB07CC0AF}" srcOrd="0" destOrd="0" presId="urn:microsoft.com/office/officeart/2008/layout/LinedList"/>
    <dgm:cxn modelId="{9B28AE5D-1AFB-478B-8520-9F1AB1AF4D1B}" type="presOf" srcId="{39672307-71BA-4513-B16E-24417B8BE491}" destId="{65CE3AE5-9F66-4F3B-93C7-09A70D442471}" srcOrd="0" destOrd="0" presId="urn:microsoft.com/office/officeart/2008/layout/LinedList"/>
    <dgm:cxn modelId="{F4C60241-FE6C-491D-A474-3B92E36D8289}" type="presOf" srcId="{7B609150-2A73-424D-AF3B-50F009A460FB}" destId="{DA748C56-ED78-4F46-BEE5-26CB6FB396D5}" srcOrd="0" destOrd="0" presId="urn:microsoft.com/office/officeart/2008/layout/LinedList"/>
    <dgm:cxn modelId="{16A63F41-B331-439C-9599-2AAD7AEF5497}" type="presOf" srcId="{21FECB30-5D96-43EE-B32D-3E0CE8DF5B88}" destId="{D9A1F8C2-5D52-4E65-9574-B86F8F57C752}" srcOrd="0" destOrd="0" presId="urn:microsoft.com/office/officeart/2008/layout/LinedList"/>
    <dgm:cxn modelId="{71EB8E67-18D1-47D1-8B4B-B23E214C4D92}" type="presOf" srcId="{FAEBAD9F-3F45-48FF-8C54-273C586E5CA2}" destId="{DA8B57C9-9E93-4C74-B111-3931F1892CAB}" srcOrd="0" destOrd="0" presId="urn:microsoft.com/office/officeart/2008/layout/LinedList"/>
    <dgm:cxn modelId="{206F894F-F8DC-46CB-90FB-F15E96C06552}" type="presOf" srcId="{BE3C599B-4711-4F32-983A-2B365E650289}" destId="{B1102F9D-CEA9-486C-B3B2-1B263295027D}" srcOrd="0" destOrd="0" presId="urn:microsoft.com/office/officeart/2008/layout/LinedList"/>
    <dgm:cxn modelId="{EA107C8C-B6DD-4E1D-AF29-2DB8164D82FE}" type="presOf" srcId="{77418DE3-26B9-43C1-B9A8-EE25115173DF}" destId="{49828AA7-ACE3-42F5-B828-25718F523A38}" srcOrd="0" destOrd="0" presId="urn:microsoft.com/office/officeart/2008/layout/LinedList"/>
    <dgm:cxn modelId="{45599A8C-43D8-4435-9A95-A6A69A0483C8}" srcId="{7B609150-2A73-424D-AF3B-50F009A460FB}" destId="{39672307-71BA-4513-B16E-24417B8BE491}" srcOrd="3" destOrd="0" parTransId="{CA5EAC72-5707-4A86-9442-86AE78E484BA}" sibTransId="{9314583F-8E07-45D7-A4AF-D98CCA6C2DFF}"/>
    <dgm:cxn modelId="{40DF1B8E-B6EE-4628-A266-E9685C8A7746}" srcId="{FAEBAD9F-3F45-48FF-8C54-273C586E5CA2}" destId="{7B609150-2A73-424D-AF3B-50F009A460FB}" srcOrd="0" destOrd="0" parTransId="{DDE3B8AB-0B63-4B8D-BFD1-51850600177B}" sibTransId="{C1DFBF32-2400-4514-809E-1A07E5D78C5D}"/>
    <dgm:cxn modelId="{1225668F-3815-479A-9FFC-3A4DE6374666}" srcId="{7B609150-2A73-424D-AF3B-50F009A460FB}" destId="{BE3C599B-4711-4F32-983A-2B365E650289}" srcOrd="0" destOrd="0" parTransId="{6917FF6F-876B-4C48-8861-5E32DBBF6CAA}" sibTransId="{317A4802-4C98-4145-BB81-2BFEBEC56CD3}"/>
    <dgm:cxn modelId="{CCC351BF-8F1A-42EA-8632-A263E1BE0871}" srcId="{7B609150-2A73-424D-AF3B-50F009A460FB}" destId="{EE21EEB1-0614-47ED-AE47-4F63DCE74FE4}" srcOrd="4" destOrd="0" parTransId="{62438BF9-1F05-4DB3-8E2B-CEDCDB5DB41A}" sibTransId="{B3F6EB20-2D50-431C-9BD0-3A8C5B639EAA}"/>
    <dgm:cxn modelId="{174200CF-314E-4B9B-A887-063960DB452F}" srcId="{7B609150-2A73-424D-AF3B-50F009A460FB}" destId="{21FECB30-5D96-43EE-B32D-3E0CE8DF5B88}" srcOrd="1" destOrd="0" parTransId="{1162DBE7-7C36-4475-A877-11D3E36DE737}" sibTransId="{875D2CA1-D306-4E06-BDCE-4F6ABDAF9F8A}"/>
    <dgm:cxn modelId="{046E64E5-CA12-466D-82FF-A990A4E15B76}" srcId="{7B609150-2A73-424D-AF3B-50F009A460FB}" destId="{77418DE3-26B9-43C1-B9A8-EE25115173DF}" srcOrd="2" destOrd="0" parTransId="{159FB5C5-EF16-456E-BAE1-9355F9F831DA}" sibTransId="{2C553BC3-0B60-41B5-A7BC-211E360CFEEE}"/>
    <dgm:cxn modelId="{4842A2B4-C555-48A3-84B7-9D669F449E65}" type="presParOf" srcId="{DA8B57C9-9E93-4C74-B111-3931F1892CAB}" destId="{FC77D39C-9EE1-4608-882B-49A0FEB9E9D9}" srcOrd="0" destOrd="0" presId="urn:microsoft.com/office/officeart/2008/layout/LinedList"/>
    <dgm:cxn modelId="{9D0E1970-BAF7-450F-B450-245AA4155004}" type="presParOf" srcId="{DA8B57C9-9E93-4C74-B111-3931F1892CAB}" destId="{FEF51A70-2639-43C4-BA7F-8766970F51F4}" srcOrd="1" destOrd="0" presId="urn:microsoft.com/office/officeart/2008/layout/LinedList"/>
    <dgm:cxn modelId="{894339E9-7267-49D1-9DBE-3609BDC503E1}" type="presParOf" srcId="{FEF51A70-2639-43C4-BA7F-8766970F51F4}" destId="{DA748C56-ED78-4F46-BEE5-26CB6FB396D5}" srcOrd="0" destOrd="0" presId="urn:microsoft.com/office/officeart/2008/layout/LinedList"/>
    <dgm:cxn modelId="{6D4EEB99-FEE3-4EBC-9E5C-EAA925C4A92B}" type="presParOf" srcId="{FEF51A70-2639-43C4-BA7F-8766970F51F4}" destId="{E136CF36-F56F-46B6-935F-4BBC45C987BC}" srcOrd="1" destOrd="0" presId="urn:microsoft.com/office/officeart/2008/layout/LinedList"/>
    <dgm:cxn modelId="{A97A85DF-54BB-41CB-9333-309859C2F227}" type="presParOf" srcId="{E136CF36-F56F-46B6-935F-4BBC45C987BC}" destId="{1DE7742D-319E-4590-ACDF-9DCADB2E1DD7}" srcOrd="0" destOrd="0" presId="urn:microsoft.com/office/officeart/2008/layout/LinedList"/>
    <dgm:cxn modelId="{5415E2AB-819C-40B9-8D4B-E81807BE39ED}" type="presParOf" srcId="{E136CF36-F56F-46B6-935F-4BBC45C987BC}" destId="{767DCE1B-10C5-4368-88EF-845399B4D2BC}" srcOrd="1" destOrd="0" presId="urn:microsoft.com/office/officeart/2008/layout/LinedList"/>
    <dgm:cxn modelId="{7A24E335-1FCD-4F13-A1ED-2EF09D1F5363}" type="presParOf" srcId="{767DCE1B-10C5-4368-88EF-845399B4D2BC}" destId="{364FE9D0-2355-49B3-89E2-D4DEC20AA234}" srcOrd="0" destOrd="0" presId="urn:microsoft.com/office/officeart/2008/layout/LinedList"/>
    <dgm:cxn modelId="{39B3EBB3-DD7B-46E2-A01F-AF5663059ECB}" type="presParOf" srcId="{767DCE1B-10C5-4368-88EF-845399B4D2BC}" destId="{B1102F9D-CEA9-486C-B3B2-1B263295027D}" srcOrd="1" destOrd="0" presId="urn:microsoft.com/office/officeart/2008/layout/LinedList"/>
    <dgm:cxn modelId="{DF926056-FC18-489B-A326-B00F61A7C6AB}" type="presParOf" srcId="{767DCE1B-10C5-4368-88EF-845399B4D2BC}" destId="{E5EF1D6E-FADC-475C-B912-41EB41DC30A9}" srcOrd="2" destOrd="0" presId="urn:microsoft.com/office/officeart/2008/layout/LinedList"/>
    <dgm:cxn modelId="{827DDB74-A37B-4C15-A17B-3EAE27C82C5B}" type="presParOf" srcId="{E136CF36-F56F-46B6-935F-4BBC45C987BC}" destId="{4C62722E-9570-49DE-8559-F980F2406BEE}" srcOrd="2" destOrd="0" presId="urn:microsoft.com/office/officeart/2008/layout/LinedList"/>
    <dgm:cxn modelId="{27ADF673-A913-4323-88D4-CE0E57DA2616}" type="presParOf" srcId="{E136CF36-F56F-46B6-935F-4BBC45C987BC}" destId="{48E0B5F6-C592-4B2D-A628-4DDBE728B59C}" srcOrd="3" destOrd="0" presId="urn:microsoft.com/office/officeart/2008/layout/LinedList"/>
    <dgm:cxn modelId="{0615F35B-545F-409C-83FF-4C5D7E2EFF9D}" type="presParOf" srcId="{E136CF36-F56F-46B6-935F-4BBC45C987BC}" destId="{91AED06B-16C4-4F5E-A34D-A98CF98F6785}" srcOrd="4" destOrd="0" presId="urn:microsoft.com/office/officeart/2008/layout/LinedList"/>
    <dgm:cxn modelId="{BD04EDD9-914D-4AEA-8A5A-D2FC9D4D7F12}" type="presParOf" srcId="{91AED06B-16C4-4F5E-A34D-A98CF98F6785}" destId="{B1CD796A-FC9C-498E-AA42-6B781DDB4488}" srcOrd="0" destOrd="0" presId="urn:microsoft.com/office/officeart/2008/layout/LinedList"/>
    <dgm:cxn modelId="{36834082-68A7-42A6-856C-D3461DB823FE}" type="presParOf" srcId="{91AED06B-16C4-4F5E-A34D-A98CF98F6785}" destId="{D9A1F8C2-5D52-4E65-9574-B86F8F57C752}" srcOrd="1" destOrd="0" presId="urn:microsoft.com/office/officeart/2008/layout/LinedList"/>
    <dgm:cxn modelId="{547F698C-95DA-4AF4-B77F-BFD132328D43}" type="presParOf" srcId="{91AED06B-16C4-4F5E-A34D-A98CF98F6785}" destId="{4EFF03A1-458D-47D5-8F0B-4390724DE4C9}" srcOrd="2" destOrd="0" presId="urn:microsoft.com/office/officeart/2008/layout/LinedList"/>
    <dgm:cxn modelId="{F1208B31-DE56-48E1-92FA-D025B44915BF}" type="presParOf" srcId="{E136CF36-F56F-46B6-935F-4BBC45C987BC}" destId="{DB86DD36-0D71-4CA8-9231-BB397102FB35}" srcOrd="5" destOrd="0" presId="urn:microsoft.com/office/officeart/2008/layout/LinedList"/>
    <dgm:cxn modelId="{117FCF61-C19D-4873-8334-2DC6DB10CD4D}" type="presParOf" srcId="{E136CF36-F56F-46B6-935F-4BBC45C987BC}" destId="{78A5326A-534F-441E-B8E8-53592D539351}" srcOrd="6" destOrd="0" presId="urn:microsoft.com/office/officeart/2008/layout/LinedList"/>
    <dgm:cxn modelId="{DD88AE03-FBD6-4284-9ED1-DC7146F84186}" type="presParOf" srcId="{E136CF36-F56F-46B6-935F-4BBC45C987BC}" destId="{110DE3F0-690D-4630-A966-C35841B59486}" srcOrd="7" destOrd="0" presId="urn:microsoft.com/office/officeart/2008/layout/LinedList"/>
    <dgm:cxn modelId="{4293F40E-2388-40BD-BFB4-53C006E2EAE8}" type="presParOf" srcId="{110DE3F0-690D-4630-A966-C35841B59486}" destId="{CDD66057-2199-4D09-BA39-2CDBAA8DAE18}" srcOrd="0" destOrd="0" presId="urn:microsoft.com/office/officeart/2008/layout/LinedList"/>
    <dgm:cxn modelId="{5E9DED94-2931-408E-BBC1-CC22C856AE6E}" type="presParOf" srcId="{110DE3F0-690D-4630-A966-C35841B59486}" destId="{49828AA7-ACE3-42F5-B828-25718F523A38}" srcOrd="1" destOrd="0" presId="urn:microsoft.com/office/officeart/2008/layout/LinedList"/>
    <dgm:cxn modelId="{EEAD4CB6-257F-458B-8947-C701FE189CC4}" type="presParOf" srcId="{110DE3F0-690D-4630-A966-C35841B59486}" destId="{E9B3ECF9-A888-4F23-9B1E-7C66B8F00D8C}" srcOrd="2" destOrd="0" presId="urn:microsoft.com/office/officeart/2008/layout/LinedList"/>
    <dgm:cxn modelId="{8C9031D3-F56A-4CC4-926A-4CDD3071A883}" type="presParOf" srcId="{E136CF36-F56F-46B6-935F-4BBC45C987BC}" destId="{C588752E-9279-40C3-B8C4-7C70B1047121}" srcOrd="8" destOrd="0" presId="urn:microsoft.com/office/officeart/2008/layout/LinedList"/>
    <dgm:cxn modelId="{58259320-DA92-45F5-930E-ADB7310B1DC6}" type="presParOf" srcId="{E136CF36-F56F-46B6-935F-4BBC45C987BC}" destId="{42BE7579-9438-4C59-95F9-8A1CCF5F3263}" srcOrd="9" destOrd="0" presId="urn:microsoft.com/office/officeart/2008/layout/LinedList"/>
    <dgm:cxn modelId="{4A78736A-107B-4912-A4D5-C9266594EE82}" type="presParOf" srcId="{E136CF36-F56F-46B6-935F-4BBC45C987BC}" destId="{183C50B1-508F-4E90-8C1D-5E108CFC3169}" srcOrd="10" destOrd="0" presId="urn:microsoft.com/office/officeart/2008/layout/LinedList"/>
    <dgm:cxn modelId="{0745E869-0FB3-432D-8D80-67DFCFD122A4}" type="presParOf" srcId="{183C50B1-508F-4E90-8C1D-5E108CFC3169}" destId="{C610D8AA-6561-4A3E-99CE-CB4DB700E86C}" srcOrd="0" destOrd="0" presId="urn:microsoft.com/office/officeart/2008/layout/LinedList"/>
    <dgm:cxn modelId="{EAE6BF94-CC70-419B-8F39-303B966B0D2F}" type="presParOf" srcId="{183C50B1-508F-4E90-8C1D-5E108CFC3169}" destId="{65CE3AE5-9F66-4F3B-93C7-09A70D442471}" srcOrd="1" destOrd="0" presId="urn:microsoft.com/office/officeart/2008/layout/LinedList"/>
    <dgm:cxn modelId="{3F8EA458-EBC8-4EA6-8C6D-9F7E04AFF7EE}" type="presParOf" srcId="{183C50B1-508F-4E90-8C1D-5E108CFC3169}" destId="{342BA7C9-E6D3-45F4-A81C-0F8B485C3270}" srcOrd="2" destOrd="0" presId="urn:microsoft.com/office/officeart/2008/layout/LinedList"/>
    <dgm:cxn modelId="{0D294459-C69B-416E-BAF8-AA10E06FF294}" type="presParOf" srcId="{E136CF36-F56F-46B6-935F-4BBC45C987BC}" destId="{796AF436-208F-478E-84C6-145BB4BDC78A}" srcOrd="11" destOrd="0" presId="urn:microsoft.com/office/officeart/2008/layout/LinedList"/>
    <dgm:cxn modelId="{EED86575-3C6A-4431-BCF0-37E634771CED}" type="presParOf" srcId="{E136CF36-F56F-46B6-935F-4BBC45C987BC}" destId="{333B37A8-CF78-4B2D-AC3B-F66B82F7BAD6}" srcOrd="12" destOrd="0" presId="urn:microsoft.com/office/officeart/2008/layout/LinedList"/>
    <dgm:cxn modelId="{B48612E1-9515-49C3-B708-B3D04036A63A}" type="presParOf" srcId="{E136CF36-F56F-46B6-935F-4BBC45C987BC}" destId="{731FF899-E0E3-4747-A159-CBE09C83586C}" srcOrd="13" destOrd="0" presId="urn:microsoft.com/office/officeart/2008/layout/LinedList"/>
    <dgm:cxn modelId="{2464793F-760C-44CB-82BA-0AEB36831B73}" type="presParOf" srcId="{731FF899-E0E3-4747-A159-CBE09C83586C}" destId="{C9F80835-243D-465E-8F2A-A09DC64F5AE0}" srcOrd="0" destOrd="0" presId="urn:microsoft.com/office/officeart/2008/layout/LinedList"/>
    <dgm:cxn modelId="{8D16C36E-1877-4440-A35D-8E1015852AC1}" type="presParOf" srcId="{731FF899-E0E3-4747-A159-CBE09C83586C}" destId="{7B4899EF-4D8A-4C6C-B7F5-3EDAB07CC0AF}" srcOrd="1" destOrd="0" presId="urn:microsoft.com/office/officeart/2008/layout/LinedList"/>
    <dgm:cxn modelId="{18843D78-7B14-4CC5-BF5F-DDF0F20E4D88}" type="presParOf" srcId="{731FF899-E0E3-4747-A159-CBE09C83586C}" destId="{96C7387F-0485-4086-A20B-9C85E41FEF8D}" srcOrd="2" destOrd="0" presId="urn:microsoft.com/office/officeart/2008/layout/LinedList"/>
    <dgm:cxn modelId="{6302B7E4-D34A-4511-A057-FEC0A6DEF0D8}" type="presParOf" srcId="{E136CF36-F56F-46B6-935F-4BBC45C987BC}" destId="{7D3ED201-643A-45B5-A522-CCD8D38ADA83}" srcOrd="14" destOrd="0" presId="urn:microsoft.com/office/officeart/2008/layout/LinedList"/>
    <dgm:cxn modelId="{E0B77E79-58F5-4023-8CAD-8CE68F83C5E8}" type="presParOf" srcId="{E136CF36-F56F-46B6-935F-4BBC45C987BC}" destId="{F05721B7-0DA4-4C39-AEB2-59EA3BD9DEA7}"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53CEC2-3F00-4530-AF9A-D7D956183A72}"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D8492D86-CF24-431A-A05B-B98028C899E4}">
      <dgm:prSet/>
      <dgm:spPr/>
      <dgm:t>
        <a:bodyPr/>
        <a:lstStyle/>
        <a:p>
          <a:pPr>
            <a:lnSpc>
              <a:spcPct val="100000"/>
            </a:lnSpc>
          </a:pPr>
          <a:r>
            <a:rPr lang="en-US"/>
            <a:t>To ensure that services are available and accessible to individuals at high-risk for HIV infection in LAC, DHSP is prioritizing services provided in Health Districts (HD) with high HIV/STD morbidity.  </a:t>
          </a:r>
        </a:p>
      </dgm:t>
    </dgm:pt>
    <dgm:pt modelId="{C8277950-3793-4DC4-8475-1BCB558B998B}" type="parTrans" cxnId="{51F55527-322C-4A26-B9CE-7B41944C0B09}">
      <dgm:prSet/>
      <dgm:spPr/>
      <dgm:t>
        <a:bodyPr/>
        <a:lstStyle/>
        <a:p>
          <a:endParaRPr lang="en-US"/>
        </a:p>
      </dgm:t>
    </dgm:pt>
    <dgm:pt modelId="{327A7A7B-1E43-4489-8441-A75310874447}" type="sibTrans" cxnId="{51F55527-322C-4A26-B9CE-7B41944C0B09}">
      <dgm:prSet/>
      <dgm:spPr/>
      <dgm:t>
        <a:bodyPr/>
        <a:lstStyle/>
        <a:p>
          <a:endParaRPr lang="en-US"/>
        </a:p>
      </dgm:t>
    </dgm:pt>
    <dgm:pt modelId="{91B46E0A-D231-435F-803A-00563041EE39}">
      <dgm:prSet/>
      <dgm:spPr/>
      <dgm:t>
        <a:bodyPr/>
        <a:lstStyle/>
        <a:p>
          <a:pPr>
            <a:lnSpc>
              <a:spcPct val="100000"/>
            </a:lnSpc>
          </a:pPr>
          <a:r>
            <a:rPr lang="en-US"/>
            <a:t>Proposers must indicate in the Proposal in which HD and Service Planning Area (SPA) within the County the Proposer’s services will be provided.	</a:t>
          </a:r>
        </a:p>
      </dgm:t>
    </dgm:pt>
    <dgm:pt modelId="{B93FAE88-7321-49F4-9712-57FACC319BC6}" type="parTrans" cxnId="{8F188503-B713-4392-A33E-FBF0746F323D}">
      <dgm:prSet/>
      <dgm:spPr/>
      <dgm:t>
        <a:bodyPr/>
        <a:lstStyle/>
        <a:p>
          <a:endParaRPr lang="en-US"/>
        </a:p>
      </dgm:t>
    </dgm:pt>
    <dgm:pt modelId="{0EA41EC9-ECEA-4E57-8309-C737A4725AEB}" type="sibTrans" cxnId="{8F188503-B713-4392-A33E-FBF0746F323D}">
      <dgm:prSet/>
      <dgm:spPr/>
      <dgm:t>
        <a:bodyPr/>
        <a:lstStyle/>
        <a:p>
          <a:endParaRPr lang="en-US"/>
        </a:p>
      </dgm:t>
    </dgm:pt>
    <dgm:pt modelId="{231F6107-DFB1-4AB4-BD00-4D9A3D7F5C87}" type="pres">
      <dgm:prSet presAssocID="{0E53CEC2-3F00-4530-AF9A-D7D956183A72}" presName="vert0" presStyleCnt="0">
        <dgm:presLayoutVars>
          <dgm:dir/>
          <dgm:animOne val="branch"/>
          <dgm:animLvl val="lvl"/>
        </dgm:presLayoutVars>
      </dgm:prSet>
      <dgm:spPr/>
    </dgm:pt>
    <dgm:pt modelId="{A77ACE20-201D-4A17-B57E-06B12AB9D016}" type="pres">
      <dgm:prSet presAssocID="{D8492D86-CF24-431A-A05B-B98028C899E4}" presName="thickLine" presStyleLbl="alignNode1" presStyleIdx="0" presStyleCnt="2"/>
      <dgm:spPr/>
    </dgm:pt>
    <dgm:pt modelId="{D4C5FEC9-EC81-4146-A00F-AAA940C73D2C}" type="pres">
      <dgm:prSet presAssocID="{D8492D86-CF24-431A-A05B-B98028C899E4}" presName="horz1" presStyleCnt="0"/>
      <dgm:spPr/>
    </dgm:pt>
    <dgm:pt modelId="{889C1DFE-A2AF-4B17-8BC1-A74D0073893E}" type="pres">
      <dgm:prSet presAssocID="{D8492D86-CF24-431A-A05B-B98028C899E4}" presName="tx1" presStyleLbl="revTx" presStyleIdx="0" presStyleCnt="2"/>
      <dgm:spPr/>
    </dgm:pt>
    <dgm:pt modelId="{DEF39DEA-DA44-4C49-993E-851273307697}" type="pres">
      <dgm:prSet presAssocID="{D8492D86-CF24-431A-A05B-B98028C899E4}" presName="vert1" presStyleCnt="0"/>
      <dgm:spPr/>
    </dgm:pt>
    <dgm:pt modelId="{B388C9A5-B498-421B-952F-6F573221B1BA}" type="pres">
      <dgm:prSet presAssocID="{91B46E0A-D231-435F-803A-00563041EE39}" presName="thickLine" presStyleLbl="alignNode1" presStyleIdx="1" presStyleCnt="2"/>
      <dgm:spPr/>
    </dgm:pt>
    <dgm:pt modelId="{0976711A-1144-49E3-88AF-D642D0EF3C89}" type="pres">
      <dgm:prSet presAssocID="{91B46E0A-D231-435F-803A-00563041EE39}" presName="horz1" presStyleCnt="0"/>
      <dgm:spPr/>
    </dgm:pt>
    <dgm:pt modelId="{F7A1635E-0671-49E2-B0E7-5987CA55DE9C}" type="pres">
      <dgm:prSet presAssocID="{91B46E0A-D231-435F-803A-00563041EE39}" presName="tx1" presStyleLbl="revTx" presStyleIdx="1" presStyleCnt="2"/>
      <dgm:spPr/>
    </dgm:pt>
    <dgm:pt modelId="{45E87F5B-0E2C-4FFB-97AA-9D01FF6557AF}" type="pres">
      <dgm:prSet presAssocID="{91B46E0A-D231-435F-803A-00563041EE39}" presName="vert1" presStyleCnt="0"/>
      <dgm:spPr/>
    </dgm:pt>
  </dgm:ptLst>
  <dgm:cxnLst>
    <dgm:cxn modelId="{8F188503-B713-4392-A33E-FBF0746F323D}" srcId="{0E53CEC2-3F00-4530-AF9A-D7D956183A72}" destId="{91B46E0A-D231-435F-803A-00563041EE39}" srcOrd="1" destOrd="0" parTransId="{B93FAE88-7321-49F4-9712-57FACC319BC6}" sibTransId="{0EA41EC9-ECEA-4E57-8309-C737A4725AEB}"/>
    <dgm:cxn modelId="{51F55527-322C-4A26-B9CE-7B41944C0B09}" srcId="{0E53CEC2-3F00-4530-AF9A-D7D956183A72}" destId="{D8492D86-CF24-431A-A05B-B98028C899E4}" srcOrd="0" destOrd="0" parTransId="{C8277950-3793-4DC4-8475-1BCB558B998B}" sibTransId="{327A7A7B-1E43-4489-8441-A75310874447}"/>
    <dgm:cxn modelId="{13175A6A-0156-4A5F-A5AA-C409536722ED}" type="presOf" srcId="{91B46E0A-D231-435F-803A-00563041EE39}" destId="{F7A1635E-0671-49E2-B0E7-5987CA55DE9C}" srcOrd="0" destOrd="0" presId="urn:microsoft.com/office/officeart/2008/layout/LinedList"/>
    <dgm:cxn modelId="{280F588B-27CC-42FE-B0EE-1FF716A7AF13}" type="presOf" srcId="{0E53CEC2-3F00-4530-AF9A-D7D956183A72}" destId="{231F6107-DFB1-4AB4-BD00-4D9A3D7F5C87}" srcOrd="0" destOrd="0" presId="urn:microsoft.com/office/officeart/2008/layout/LinedList"/>
    <dgm:cxn modelId="{14058E8C-F081-4294-9E2F-46D93932ADD6}" type="presOf" srcId="{D8492D86-CF24-431A-A05B-B98028C899E4}" destId="{889C1DFE-A2AF-4B17-8BC1-A74D0073893E}" srcOrd="0" destOrd="0" presId="urn:microsoft.com/office/officeart/2008/layout/LinedList"/>
    <dgm:cxn modelId="{3BD08DB1-ADBD-47E6-BB4E-163C9D5FBC3D}" type="presParOf" srcId="{231F6107-DFB1-4AB4-BD00-4D9A3D7F5C87}" destId="{A77ACE20-201D-4A17-B57E-06B12AB9D016}" srcOrd="0" destOrd="0" presId="urn:microsoft.com/office/officeart/2008/layout/LinedList"/>
    <dgm:cxn modelId="{FBB7814B-A46D-485E-92EC-978497129390}" type="presParOf" srcId="{231F6107-DFB1-4AB4-BD00-4D9A3D7F5C87}" destId="{D4C5FEC9-EC81-4146-A00F-AAA940C73D2C}" srcOrd="1" destOrd="0" presId="urn:microsoft.com/office/officeart/2008/layout/LinedList"/>
    <dgm:cxn modelId="{BECF7F54-836A-488F-821C-04E8F8F3E503}" type="presParOf" srcId="{D4C5FEC9-EC81-4146-A00F-AAA940C73D2C}" destId="{889C1DFE-A2AF-4B17-8BC1-A74D0073893E}" srcOrd="0" destOrd="0" presId="urn:microsoft.com/office/officeart/2008/layout/LinedList"/>
    <dgm:cxn modelId="{F3AB09A8-98EA-4CAB-8200-1D52717EE1FA}" type="presParOf" srcId="{D4C5FEC9-EC81-4146-A00F-AAA940C73D2C}" destId="{DEF39DEA-DA44-4C49-993E-851273307697}" srcOrd="1" destOrd="0" presId="urn:microsoft.com/office/officeart/2008/layout/LinedList"/>
    <dgm:cxn modelId="{0A7D7C07-3BDB-400B-A819-9F6EBDC36D38}" type="presParOf" srcId="{231F6107-DFB1-4AB4-BD00-4D9A3D7F5C87}" destId="{B388C9A5-B498-421B-952F-6F573221B1BA}" srcOrd="2" destOrd="0" presId="urn:microsoft.com/office/officeart/2008/layout/LinedList"/>
    <dgm:cxn modelId="{1F751BD4-1681-4992-8CDF-5E00C2E9D5B4}" type="presParOf" srcId="{231F6107-DFB1-4AB4-BD00-4D9A3D7F5C87}" destId="{0976711A-1144-49E3-88AF-D642D0EF3C89}" srcOrd="3" destOrd="0" presId="urn:microsoft.com/office/officeart/2008/layout/LinedList"/>
    <dgm:cxn modelId="{74AA8301-3DC3-4DC6-BB12-D5C50166E809}" type="presParOf" srcId="{0976711A-1144-49E3-88AF-D642D0EF3C89}" destId="{F7A1635E-0671-49E2-B0E7-5987CA55DE9C}" srcOrd="0" destOrd="0" presId="urn:microsoft.com/office/officeart/2008/layout/LinedList"/>
    <dgm:cxn modelId="{7E1CD5EF-567F-4201-8F33-FFAD9A29CE26}" type="presParOf" srcId="{0976711A-1144-49E3-88AF-D642D0EF3C89}" destId="{45E87F5B-0E2C-4FFB-97AA-9D01FF6557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98D6BA-4E82-4E69-9AC9-173892D66B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B2208C-0762-499F-92B8-A985238B2770}">
      <dgm:prSet/>
      <dgm:spPr/>
      <dgm:t>
        <a:bodyPr/>
        <a:lstStyle/>
        <a:p>
          <a:r>
            <a:rPr lang="en-US" b="1"/>
            <a:t>Tier 1 </a:t>
          </a:r>
          <a:r>
            <a:rPr lang="en-US" b="0"/>
            <a:t>- HDs experiencing high HIV and/or syphilis morbidity:</a:t>
          </a:r>
        </a:p>
      </dgm:t>
    </dgm:pt>
    <dgm:pt modelId="{B609EA46-9FC3-44E1-8E32-1D11D4DB3FE5}" type="parTrans" cxnId="{87CBAE38-D942-465F-B0BC-154FC7AE82CA}">
      <dgm:prSet/>
      <dgm:spPr/>
      <dgm:t>
        <a:bodyPr/>
        <a:lstStyle/>
        <a:p>
          <a:endParaRPr lang="en-US"/>
        </a:p>
      </dgm:t>
    </dgm:pt>
    <dgm:pt modelId="{B6D11AE5-3128-4723-ADB2-9DB91A831348}" type="sibTrans" cxnId="{87CBAE38-D942-465F-B0BC-154FC7AE82CA}">
      <dgm:prSet/>
      <dgm:spPr/>
      <dgm:t>
        <a:bodyPr/>
        <a:lstStyle/>
        <a:p>
          <a:endParaRPr lang="en-US"/>
        </a:p>
      </dgm:t>
    </dgm:pt>
    <dgm:pt modelId="{F5A5D3D9-FAB4-4B8B-96E1-31A2A3893605}">
      <dgm:prSet/>
      <dgm:spPr>
        <a:noFill/>
      </dgm:spPr>
      <dgm:t>
        <a:bodyPr/>
        <a:lstStyle/>
        <a:p>
          <a:r>
            <a:rPr lang="en-US"/>
            <a:t>Hollywood/Wilshire (HD 34)</a:t>
          </a:r>
        </a:p>
      </dgm:t>
    </dgm:pt>
    <dgm:pt modelId="{92E1FEF1-364B-4C02-91FA-A840928F9C8E}" type="parTrans" cxnId="{CC7657DB-FD2B-475B-84B1-2BD4844D65C1}">
      <dgm:prSet/>
      <dgm:spPr/>
      <dgm:t>
        <a:bodyPr/>
        <a:lstStyle/>
        <a:p>
          <a:endParaRPr lang="en-US"/>
        </a:p>
      </dgm:t>
    </dgm:pt>
    <dgm:pt modelId="{4CBA9713-13EE-41D8-AE47-94BFAA748621}" type="sibTrans" cxnId="{CC7657DB-FD2B-475B-84B1-2BD4844D65C1}">
      <dgm:prSet/>
      <dgm:spPr/>
      <dgm:t>
        <a:bodyPr/>
        <a:lstStyle/>
        <a:p>
          <a:endParaRPr lang="en-US"/>
        </a:p>
      </dgm:t>
    </dgm:pt>
    <dgm:pt modelId="{32E44AF9-BAF3-4C3F-9F02-45ABCF00F63B}">
      <dgm:prSet/>
      <dgm:spPr>
        <a:noFill/>
      </dgm:spPr>
      <dgm:t>
        <a:bodyPr/>
        <a:lstStyle/>
        <a:p>
          <a:r>
            <a:rPr lang="en-US"/>
            <a:t>Central (HD 9)</a:t>
          </a:r>
        </a:p>
      </dgm:t>
    </dgm:pt>
    <dgm:pt modelId="{DF1BF9A3-4A56-473E-8EA4-E827EF46359B}" type="parTrans" cxnId="{C5D406B0-2D18-4473-A320-C84A32829A68}">
      <dgm:prSet/>
      <dgm:spPr/>
      <dgm:t>
        <a:bodyPr/>
        <a:lstStyle/>
        <a:p>
          <a:endParaRPr lang="en-US"/>
        </a:p>
      </dgm:t>
    </dgm:pt>
    <dgm:pt modelId="{4BFD8163-A82C-413C-B248-EF0EAE90A397}" type="sibTrans" cxnId="{C5D406B0-2D18-4473-A320-C84A32829A68}">
      <dgm:prSet/>
      <dgm:spPr/>
      <dgm:t>
        <a:bodyPr/>
        <a:lstStyle/>
        <a:p>
          <a:endParaRPr lang="en-US"/>
        </a:p>
      </dgm:t>
    </dgm:pt>
    <dgm:pt modelId="{9B51F645-8B5D-4B46-A967-1BE4349A3DDF}">
      <dgm:prSet/>
      <dgm:spPr>
        <a:noFill/>
      </dgm:spPr>
      <dgm:t>
        <a:bodyPr/>
        <a:lstStyle/>
        <a:p>
          <a:r>
            <a:rPr lang="en-US"/>
            <a:t>Southeast (HD 72)</a:t>
          </a:r>
        </a:p>
      </dgm:t>
    </dgm:pt>
    <dgm:pt modelId="{5B8555AF-7076-431D-90BB-A8FC3AB1FFB2}" type="parTrans" cxnId="{37C463C2-DD13-4E63-A300-6A2DF2BCF03A}">
      <dgm:prSet/>
      <dgm:spPr/>
      <dgm:t>
        <a:bodyPr/>
        <a:lstStyle/>
        <a:p>
          <a:endParaRPr lang="en-US"/>
        </a:p>
      </dgm:t>
    </dgm:pt>
    <dgm:pt modelId="{8CA7491A-E908-42EA-ADCB-DAC35FEE8A74}" type="sibTrans" cxnId="{37C463C2-DD13-4E63-A300-6A2DF2BCF03A}">
      <dgm:prSet/>
      <dgm:spPr/>
      <dgm:t>
        <a:bodyPr/>
        <a:lstStyle/>
        <a:p>
          <a:endParaRPr lang="en-US"/>
        </a:p>
      </dgm:t>
    </dgm:pt>
    <dgm:pt modelId="{73DD5251-4C07-428C-BB23-9A66F9EC3ACF}">
      <dgm:prSet/>
      <dgm:spPr>
        <a:noFill/>
      </dgm:spPr>
      <dgm:t>
        <a:bodyPr/>
        <a:lstStyle/>
        <a:p>
          <a:r>
            <a:rPr lang="en-US"/>
            <a:t>South (HD 69)</a:t>
          </a:r>
        </a:p>
      </dgm:t>
    </dgm:pt>
    <dgm:pt modelId="{70776AD2-A60C-4041-A1E6-691036F5FEF5}" type="parTrans" cxnId="{4216B6DA-39C2-4213-AA42-0DE3929ABB11}">
      <dgm:prSet/>
      <dgm:spPr/>
      <dgm:t>
        <a:bodyPr/>
        <a:lstStyle/>
        <a:p>
          <a:endParaRPr lang="en-US"/>
        </a:p>
      </dgm:t>
    </dgm:pt>
    <dgm:pt modelId="{A7EF018B-8EDD-40C1-9931-10FD19C3C2B4}" type="sibTrans" cxnId="{4216B6DA-39C2-4213-AA42-0DE3929ABB11}">
      <dgm:prSet/>
      <dgm:spPr/>
      <dgm:t>
        <a:bodyPr/>
        <a:lstStyle/>
        <a:p>
          <a:endParaRPr lang="en-US"/>
        </a:p>
      </dgm:t>
    </dgm:pt>
    <dgm:pt modelId="{D916D0A5-9C3D-4CD2-8FA0-2EB855AC2ABF}">
      <dgm:prSet/>
      <dgm:spPr>
        <a:noFill/>
      </dgm:spPr>
      <dgm:t>
        <a:bodyPr/>
        <a:lstStyle/>
        <a:p>
          <a:r>
            <a:rPr lang="en-US"/>
            <a:t>Southwest (HD 75)</a:t>
          </a:r>
        </a:p>
      </dgm:t>
    </dgm:pt>
    <dgm:pt modelId="{A52530C3-07B8-4D58-8396-F81A6825B908}" type="parTrans" cxnId="{A72E5000-789D-45A6-9E33-5AB366BB3209}">
      <dgm:prSet/>
      <dgm:spPr/>
      <dgm:t>
        <a:bodyPr/>
        <a:lstStyle/>
        <a:p>
          <a:endParaRPr lang="en-US"/>
        </a:p>
      </dgm:t>
    </dgm:pt>
    <dgm:pt modelId="{C52C6CB0-3A49-40C2-BA44-CE598FD10C90}" type="sibTrans" cxnId="{A72E5000-789D-45A6-9E33-5AB366BB3209}">
      <dgm:prSet/>
      <dgm:spPr/>
      <dgm:t>
        <a:bodyPr/>
        <a:lstStyle/>
        <a:p>
          <a:endParaRPr lang="en-US"/>
        </a:p>
      </dgm:t>
    </dgm:pt>
    <dgm:pt modelId="{7CF13E86-B07F-405B-AC88-A5837DCB9652}">
      <dgm:prSet/>
      <dgm:spPr/>
      <dgm:t>
        <a:bodyPr/>
        <a:lstStyle/>
        <a:p>
          <a:r>
            <a:rPr lang="en-US" b="1"/>
            <a:t>Tier 2 </a:t>
          </a:r>
          <a:r>
            <a:rPr lang="en-US"/>
            <a:t>- HDs experiencing high HIV and/or syphilis morbidity:</a:t>
          </a:r>
        </a:p>
      </dgm:t>
    </dgm:pt>
    <dgm:pt modelId="{A94488D5-D0D1-402A-8478-57AAED1F9B46}" type="parTrans" cxnId="{4344085E-1F04-4592-AB7B-8A6F1A46A6CC}">
      <dgm:prSet/>
      <dgm:spPr/>
      <dgm:t>
        <a:bodyPr/>
        <a:lstStyle/>
        <a:p>
          <a:endParaRPr lang="en-US"/>
        </a:p>
      </dgm:t>
    </dgm:pt>
    <dgm:pt modelId="{EE31C251-76C1-49F5-AA82-2BA8CD64D16E}" type="sibTrans" cxnId="{4344085E-1F04-4592-AB7B-8A6F1A46A6CC}">
      <dgm:prSet/>
      <dgm:spPr/>
      <dgm:t>
        <a:bodyPr/>
        <a:lstStyle/>
        <a:p>
          <a:endParaRPr lang="en-US"/>
        </a:p>
      </dgm:t>
    </dgm:pt>
    <dgm:pt modelId="{2E312D92-AD13-4325-AC16-108B5C2CDCE1}">
      <dgm:prSet/>
      <dgm:spPr>
        <a:noFill/>
      </dgm:spPr>
      <dgm:t>
        <a:bodyPr/>
        <a:lstStyle/>
        <a:p>
          <a:r>
            <a:rPr lang="en-US"/>
            <a:t>Northeast (HD 47)</a:t>
          </a:r>
        </a:p>
      </dgm:t>
    </dgm:pt>
    <dgm:pt modelId="{611E411C-ACBF-4C61-9862-A10B6ADD1460}" type="parTrans" cxnId="{12F4E22B-A5F0-49F6-A74E-E7140BAB3F2D}">
      <dgm:prSet/>
      <dgm:spPr/>
      <dgm:t>
        <a:bodyPr/>
        <a:lstStyle/>
        <a:p>
          <a:endParaRPr lang="en-US"/>
        </a:p>
      </dgm:t>
    </dgm:pt>
    <dgm:pt modelId="{A3E5D42A-F104-415D-B55C-E92E936B4A74}" type="sibTrans" cxnId="{12F4E22B-A5F0-49F6-A74E-E7140BAB3F2D}">
      <dgm:prSet/>
      <dgm:spPr/>
      <dgm:t>
        <a:bodyPr/>
        <a:lstStyle/>
        <a:p>
          <a:endParaRPr lang="en-US"/>
        </a:p>
      </dgm:t>
    </dgm:pt>
    <dgm:pt modelId="{919A2429-EF9C-4E43-BA50-1040004C4324}">
      <dgm:prSet/>
      <dgm:spPr>
        <a:noFill/>
      </dgm:spPr>
      <dgm:t>
        <a:bodyPr/>
        <a:lstStyle/>
        <a:p>
          <a:r>
            <a:rPr lang="en-US"/>
            <a:t>Inglewood (HD 37) </a:t>
          </a:r>
        </a:p>
      </dgm:t>
    </dgm:pt>
    <dgm:pt modelId="{C3453786-194D-41BE-9159-1CA6CE2D0B97}" type="parTrans" cxnId="{ED82D858-4FFC-45D4-9845-60A76D538ADF}">
      <dgm:prSet/>
      <dgm:spPr/>
      <dgm:t>
        <a:bodyPr/>
        <a:lstStyle/>
        <a:p>
          <a:endParaRPr lang="en-US"/>
        </a:p>
      </dgm:t>
    </dgm:pt>
    <dgm:pt modelId="{EEED7476-E10C-4470-904F-0D2E3DCF9938}" type="sibTrans" cxnId="{ED82D858-4FFC-45D4-9845-60A76D538ADF}">
      <dgm:prSet/>
      <dgm:spPr/>
      <dgm:t>
        <a:bodyPr/>
        <a:lstStyle/>
        <a:p>
          <a:endParaRPr lang="en-US"/>
        </a:p>
      </dgm:t>
    </dgm:pt>
    <dgm:pt modelId="{D6D762E3-F884-4ED6-9A95-E0703DF99992}">
      <dgm:prSet/>
      <dgm:spPr>
        <a:noFill/>
      </dgm:spPr>
      <dgm:t>
        <a:bodyPr/>
        <a:lstStyle/>
        <a:p>
          <a:r>
            <a:rPr lang="en-US"/>
            <a:t>East Valley (HD 19)</a:t>
          </a:r>
        </a:p>
      </dgm:t>
    </dgm:pt>
    <dgm:pt modelId="{D3F6C82E-5BA8-42FE-B63E-CF9A82F7ECFE}" type="parTrans" cxnId="{691403E3-23B1-4505-A960-92260BFF1183}">
      <dgm:prSet/>
      <dgm:spPr/>
      <dgm:t>
        <a:bodyPr/>
        <a:lstStyle/>
        <a:p>
          <a:endParaRPr lang="en-US"/>
        </a:p>
      </dgm:t>
    </dgm:pt>
    <dgm:pt modelId="{47D32F22-247E-4C63-89CB-0F1310645633}" type="sibTrans" cxnId="{691403E3-23B1-4505-A960-92260BFF1183}">
      <dgm:prSet/>
      <dgm:spPr/>
      <dgm:t>
        <a:bodyPr/>
        <a:lstStyle/>
        <a:p>
          <a:endParaRPr lang="en-US"/>
        </a:p>
      </dgm:t>
    </dgm:pt>
    <dgm:pt modelId="{71006498-ACA6-416B-A7D6-CC1213332519}" type="pres">
      <dgm:prSet presAssocID="{5798D6BA-4E82-4E69-9AC9-173892D66B7F}" presName="linear" presStyleCnt="0">
        <dgm:presLayoutVars>
          <dgm:dir/>
          <dgm:animLvl val="lvl"/>
          <dgm:resizeHandles val="exact"/>
        </dgm:presLayoutVars>
      </dgm:prSet>
      <dgm:spPr/>
    </dgm:pt>
    <dgm:pt modelId="{F0C50584-E519-4820-8DDA-051F8EFDE37F}" type="pres">
      <dgm:prSet presAssocID="{3AB2208C-0762-499F-92B8-A985238B2770}" presName="parentLin" presStyleCnt="0"/>
      <dgm:spPr/>
    </dgm:pt>
    <dgm:pt modelId="{18FD961C-5F42-410D-9B54-C09CCBD72454}" type="pres">
      <dgm:prSet presAssocID="{3AB2208C-0762-499F-92B8-A985238B2770}" presName="parentLeftMargin" presStyleLbl="node1" presStyleIdx="0" presStyleCnt="2"/>
      <dgm:spPr/>
    </dgm:pt>
    <dgm:pt modelId="{C1C5BF10-0C28-49EE-8911-441BC2F99907}" type="pres">
      <dgm:prSet presAssocID="{3AB2208C-0762-499F-92B8-A985238B2770}" presName="parentText" presStyleLbl="node1" presStyleIdx="0" presStyleCnt="2">
        <dgm:presLayoutVars>
          <dgm:chMax val="0"/>
          <dgm:bulletEnabled val="1"/>
        </dgm:presLayoutVars>
      </dgm:prSet>
      <dgm:spPr/>
    </dgm:pt>
    <dgm:pt modelId="{4AC42435-54E2-4809-B6CA-6FFF9FD28634}" type="pres">
      <dgm:prSet presAssocID="{3AB2208C-0762-499F-92B8-A985238B2770}" presName="negativeSpace" presStyleCnt="0"/>
      <dgm:spPr/>
    </dgm:pt>
    <dgm:pt modelId="{5D356DFA-1A18-444A-83A2-20C92901A44A}" type="pres">
      <dgm:prSet presAssocID="{3AB2208C-0762-499F-92B8-A985238B2770}" presName="childText" presStyleLbl="conFgAcc1" presStyleIdx="0" presStyleCnt="2">
        <dgm:presLayoutVars>
          <dgm:bulletEnabled val="1"/>
        </dgm:presLayoutVars>
      </dgm:prSet>
      <dgm:spPr/>
    </dgm:pt>
    <dgm:pt modelId="{A16F81CD-3975-47E8-9086-291F3D6DD1AB}" type="pres">
      <dgm:prSet presAssocID="{B6D11AE5-3128-4723-ADB2-9DB91A831348}" presName="spaceBetweenRectangles" presStyleCnt="0"/>
      <dgm:spPr/>
    </dgm:pt>
    <dgm:pt modelId="{1BDF1283-BC35-4EFF-9260-DD95A65BC16A}" type="pres">
      <dgm:prSet presAssocID="{7CF13E86-B07F-405B-AC88-A5837DCB9652}" presName="parentLin" presStyleCnt="0"/>
      <dgm:spPr/>
    </dgm:pt>
    <dgm:pt modelId="{84C58C3B-A126-40AD-9712-5923408F4604}" type="pres">
      <dgm:prSet presAssocID="{7CF13E86-B07F-405B-AC88-A5837DCB9652}" presName="parentLeftMargin" presStyleLbl="node1" presStyleIdx="0" presStyleCnt="2"/>
      <dgm:spPr/>
    </dgm:pt>
    <dgm:pt modelId="{52043A38-3B8B-48D7-B982-C023A57C43A2}" type="pres">
      <dgm:prSet presAssocID="{7CF13E86-B07F-405B-AC88-A5837DCB9652}" presName="parentText" presStyleLbl="node1" presStyleIdx="1" presStyleCnt="2">
        <dgm:presLayoutVars>
          <dgm:chMax val="0"/>
          <dgm:bulletEnabled val="1"/>
        </dgm:presLayoutVars>
      </dgm:prSet>
      <dgm:spPr/>
    </dgm:pt>
    <dgm:pt modelId="{BC3ADF2A-5BD1-4028-AF8E-901C7978C635}" type="pres">
      <dgm:prSet presAssocID="{7CF13E86-B07F-405B-AC88-A5837DCB9652}" presName="negativeSpace" presStyleCnt="0"/>
      <dgm:spPr/>
    </dgm:pt>
    <dgm:pt modelId="{67B97674-0927-40CF-819C-FE066AD8DB0E}" type="pres">
      <dgm:prSet presAssocID="{7CF13E86-B07F-405B-AC88-A5837DCB9652}" presName="childText" presStyleLbl="conFgAcc1" presStyleIdx="1" presStyleCnt="2">
        <dgm:presLayoutVars>
          <dgm:bulletEnabled val="1"/>
        </dgm:presLayoutVars>
      </dgm:prSet>
      <dgm:spPr/>
    </dgm:pt>
  </dgm:ptLst>
  <dgm:cxnLst>
    <dgm:cxn modelId="{A72E5000-789D-45A6-9E33-5AB366BB3209}" srcId="{3AB2208C-0762-499F-92B8-A985238B2770}" destId="{D916D0A5-9C3D-4CD2-8FA0-2EB855AC2ABF}" srcOrd="4" destOrd="0" parTransId="{A52530C3-07B8-4D58-8396-F81A6825B908}" sibTransId="{C52C6CB0-3A49-40C2-BA44-CE598FD10C90}"/>
    <dgm:cxn modelId="{BAC4A50B-8F05-4025-A329-47DB75802B87}" type="presOf" srcId="{919A2429-EF9C-4E43-BA50-1040004C4324}" destId="{67B97674-0927-40CF-819C-FE066AD8DB0E}" srcOrd="0" destOrd="1" presId="urn:microsoft.com/office/officeart/2005/8/layout/list1"/>
    <dgm:cxn modelId="{A5D52411-DC2D-4584-AE2F-9D6B0A25FCFC}" type="presOf" srcId="{F5A5D3D9-FAB4-4B8B-96E1-31A2A3893605}" destId="{5D356DFA-1A18-444A-83A2-20C92901A44A}" srcOrd="0" destOrd="0" presId="urn:microsoft.com/office/officeart/2005/8/layout/list1"/>
    <dgm:cxn modelId="{966A2813-74BA-4FED-AE9C-D55BBD6318A3}" type="presOf" srcId="{9B51F645-8B5D-4B46-A967-1BE4349A3DDF}" destId="{5D356DFA-1A18-444A-83A2-20C92901A44A}" srcOrd="0" destOrd="2" presId="urn:microsoft.com/office/officeart/2005/8/layout/list1"/>
    <dgm:cxn modelId="{12F4E22B-A5F0-49F6-A74E-E7140BAB3F2D}" srcId="{7CF13E86-B07F-405B-AC88-A5837DCB9652}" destId="{2E312D92-AD13-4325-AC16-108B5C2CDCE1}" srcOrd="0" destOrd="0" parTransId="{611E411C-ACBF-4C61-9862-A10B6ADD1460}" sibTransId="{A3E5D42A-F104-415D-B55C-E92E936B4A74}"/>
    <dgm:cxn modelId="{F356CB31-4A4A-430A-B3BB-77B00A8661C8}" type="presOf" srcId="{5798D6BA-4E82-4E69-9AC9-173892D66B7F}" destId="{71006498-ACA6-416B-A7D6-CC1213332519}" srcOrd="0" destOrd="0" presId="urn:microsoft.com/office/officeart/2005/8/layout/list1"/>
    <dgm:cxn modelId="{26526433-7D4A-4494-9B3A-0BE9D29BB9EB}" type="presOf" srcId="{7CF13E86-B07F-405B-AC88-A5837DCB9652}" destId="{52043A38-3B8B-48D7-B982-C023A57C43A2}" srcOrd="1" destOrd="0" presId="urn:microsoft.com/office/officeart/2005/8/layout/list1"/>
    <dgm:cxn modelId="{87CBAE38-D942-465F-B0BC-154FC7AE82CA}" srcId="{5798D6BA-4E82-4E69-9AC9-173892D66B7F}" destId="{3AB2208C-0762-499F-92B8-A985238B2770}" srcOrd="0" destOrd="0" parTransId="{B609EA46-9FC3-44E1-8E32-1D11D4DB3FE5}" sibTransId="{B6D11AE5-3128-4723-ADB2-9DB91A831348}"/>
    <dgm:cxn modelId="{4344085E-1F04-4592-AB7B-8A6F1A46A6CC}" srcId="{5798D6BA-4E82-4E69-9AC9-173892D66B7F}" destId="{7CF13E86-B07F-405B-AC88-A5837DCB9652}" srcOrd="1" destOrd="0" parTransId="{A94488D5-D0D1-402A-8478-57AAED1F9B46}" sibTransId="{EE31C251-76C1-49F5-AA82-2BA8CD64D16E}"/>
    <dgm:cxn modelId="{75626A60-C685-451B-81DF-CC4582099F9F}" type="presOf" srcId="{7CF13E86-B07F-405B-AC88-A5837DCB9652}" destId="{84C58C3B-A126-40AD-9712-5923408F4604}" srcOrd="0" destOrd="0" presId="urn:microsoft.com/office/officeart/2005/8/layout/list1"/>
    <dgm:cxn modelId="{1D95316A-4480-4C4D-A77F-600A022BD16A}" type="presOf" srcId="{3AB2208C-0762-499F-92B8-A985238B2770}" destId="{18FD961C-5F42-410D-9B54-C09CCBD72454}" srcOrd="0" destOrd="0" presId="urn:microsoft.com/office/officeart/2005/8/layout/list1"/>
    <dgm:cxn modelId="{ED82D858-4FFC-45D4-9845-60A76D538ADF}" srcId="{7CF13E86-B07F-405B-AC88-A5837DCB9652}" destId="{919A2429-EF9C-4E43-BA50-1040004C4324}" srcOrd="1" destOrd="0" parTransId="{C3453786-194D-41BE-9159-1CA6CE2D0B97}" sibTransId="{EEED7476-E10C-4470-904F-0D2E3DCF9938}"/>
    <dgm:cxn modelId="{9561DD7B-82D8-46C8-9E24-E7815488B78B}" type="presOf" srcId="{73DD5251-4C07-428C-BB23-9A66F9EC3ACF}" destId="{5D356DFA-1A18-444A-83A2-20C92901A44A}" srcOrd="0" destOrd="3" presId="urn:microsoft.com/office/officeart/2005/8/layout/list1"/>
    <dgm:cxn modelId="{CBA841AE-8F03-48D1-8807-C7236BF6CA92}" type="presOf" srcId="{2E312D92-AD13-4325-AC16-108B5C2CDCE1}" destId="{67B97674-0927-40CF-819C-FE066AD8DB0E}" srcOrd="0" destOrd="0" presId="urn:microsoft.com/office/officeart/2005/8/layout/list1"/>
    <dgm:cxn modelId="{C5D406B0-2D18-4473-A320-C84A32829A68}" srcId="{3AB2208C-0762-499F-92B8-A985238B2770}" destId="{32E44AF9-BAF3-4C3F-9F02-45ABCF00F63B}" srcOrd="1" destOrd="0" parTransId="{DF1BF9A3-4A56-473E-8EA4-E827EF46359B}" sibTransId="{4BFD8163-A82C-413C-B248-EF0EAE90A397}"/>
    <dgm:cxn modelId="{37C463C2-DD13-4E63-A300-6A2DF2BCF03A}" srcId="{3AB2208C-0762-499F-92B8-A985238B2770}" destId="{9B51F645-8B5D-4B46-A967-1BE4349A3DDF}" srcOrd="2" destOrd="0" parTransId="{5B8555AF-7076-431D-90BB-A8FC3AB1FFB2}" sibTransId="{8CA7491A-E908-42EA-ADCB-DAC35FEE8A74}"/>
    <dgm:cxn modelId="{72D8A8C3-196F-4BA0-AE8F-52F7AAD11405}" type="presOf" srcId="{D6D762E3-F884-4ED6-9A95-E0703DF99992}" destId="{67B97674-0927-40CF-819C-FE066AD8DB0E}" srcOrd="0" destOrd="2" presId="urn:microsoft.com/office/officeart/2005/8/layout/list1"/>
    <dgm:cxn modelId="{86F4B8CF-B77C-4DB8-B2E1-CDB0A779BF32}" type="presOf" srcId="{3AB2208C-0762-499F-92B8-A985238B2770}" destId="{C1C5BF10-0C28-49EE-8911-441BC2F99907}" srcOrd="1" destOrd="0" presId="urn:microsoft.com/office/officeart/2005/8/layout/list1"/>
    <dgm:cxn modelId="{4216B6DA-39C2-4213-AA42-0DE3929ABB11}" srcId="{3AB2208C-0762-499F-92B8-A985238B2770}" destId="{73DD5251-4C07-428C-BB23-9A66F9EC3ACF}" srcOrd="3" destOrd="0" parTransId="{70776AD2-A60C-4041-A1E6-691036F5FEF5}" sibTransId="{A7EF018B-8EDD-40C1-9931-10FD19C3C2B4}"/>
    <dgm:cxn modelId="{CC7657DB-FD2B-475B-84B1-2BD4844D65C1}" srcId="{3AB2208C-0762-499F-92B8-A985238B2770}" destId="{F5A5D3D9-FAB4-4B8B-96E1-31A2A3893605}" srcOrd="0" destOrd="0" parTransId="{92E1FEF1-364B-4C02-91FA-A840928F9C8E}" sibTransId="{4CBA9713-13EE-41D8-AE47-94BFAA748621}"/>
    <dgm:cxn modelId="{83E3F9DD-D39F-4803-A34C-A96004A5E2D0}" type="presOf" srcId="{D916D0A5-9C3D-4CD2-8FA0-2EB855AC2ABF}" destId="{5D356DFA-1A18-444A-83A2-20C92901A44A}" srcOrd="0" destOrd="4" presId="urn:microsoft.com/office/officeart/2005/8/layout/list1"/>
    <dgm:cxn modelId="{691403E3-23B1-4505-A960-92260BFF1183}" srcId="{7CF13E86-B07F-405B-AC88-A5837DCB9652}" destId="{D6D762E3-F884-4ED6-9A95-E0703DF99992}" srcOrd="2" destOrd="0" parTransId="{D3F6C82E-5BA8-42FE-B63E-CF9A82F7ECFE}" sibTransId="{47D32F22-247E-4C63-89CB-0F1310645633}"/>
    <dgm:cxn modelId="{0B99C3EE-D056-47C9-90BD-6FDADBB3B6E4}" type="presOf" srcId="{32E44AF9-BAF3-4C3F-9F02-45ABCF00F63B}" destId="{5D356DFA-1A18-444A-83A2-20C92901A44A}" srcOrd="0" destOrd="1" presId="urn:microsoft.com/office/officeart/2005/8/layout/list1"/>
    <dgm:cxn modelId="{E02B8923-412E-4BB4-B66F-273B49086C9C}" type="presParOf" srcId="{71006498-ACA6-416B-A7D6-CC1213332519}" destId="{F0C50584-E519-4820-8DDA-051F8EFDE37F}" srcOrd="0" destOrd="0" presId="urn:microsoft.com/office/officeart/2005/8/layout/list1"/>
    <dgm:cxn modelId="{436FC4F1-D615-42FB-B4C1-59BEF2728269}" type="presParOf" srcId="{F0C50584-E519-4820-8DDA-051F8EFDE37F}" destId="{18FD961C-5F42-410D-9B54-C09CCBD72454}" srcOrd="0" destOrd="0" presId="urn:microsoft.com/office/officeart/2005/8/layout/list1"/>
    <dgm:cxn modelId="{E3243B81-65A8-4839-A378-4799111CF0C2}" type="presParOf" srcId="{F0C50584-E519-4820-8DDA-051F8EFDE37F}" destId="{C1C5BF10-0C28-49EE-8911-441BC2F99907}" srcOrd="1" destOrd="0" presId="urn:microsoft.com/office/officeart/2005/8/layout/list1"/>
    <dgm:cxn modelId="{7874141A-8622-43C8-9DBD-45339614E10F}" type="presParOf" srcId="{71006498-ACA6-416B-A7D6-CC1213332519}" destId="{4AC42435-54E2-4809-B6CA-6FFF9FD28634}" srcOrd="1" destOrd="0" presId="urn:microsoft.com/office/officeart/2005/8/layout/list1"/>
    <dgm:cxn modelId="{6B7A4310-FCDE-40D0-BA5D-E7C5359BB218}" type="presParOf" srcId="{71006498-ACA6-416B-A7D6-CC1213332519}" destId="{5D356DFA-1A18-444A-83A2-20C92901A44A}" srcOrd="2" destOrd="0" presId="urn:microsoft.com/office/officeart/2005/8/layout/list1"/>
    <dgm:cxn modelId="{0E40F8EB-DA3E-4623-86E0-526805C113BC}" type="presParOf" srcId="{71006498-ACA6-416B-A7D6-CC1213332519}" destId="{A16F81CD-3975-47E8-9086-291F3D6DD1AB}" srcOrd="3" destOrd="0" presId="urn:microsoft.com/office/officeart/2005/8/layout/list1"/>
    <dgm:cxn modelId="{FD22425B-1C24-4243-88FA-D764994C39DF}" type="presParOf" srcId="{71006498-ACA6-416B-A7D6-CC1213332519}" destId="{1BDF1283-BC35-4EFF-9260-DD95A65BC16A}" srcOrd="4" destOrd="0" presId="urn:microsoft.com/office/officeart/2005/8/layout/list1"/>
    <dgm:cxn modelId="{1D816386-4E63-42C0-BAE7-429D2409C6FF}" type="presParOf" srcId="{1BDF1283-BC35-4EFF-9260-DD95A65BC16A}" destId="{84C58C3B-A126-40AD-9712-5923408F4604}" srcOrd="0" destOrd="0" presId="urn:microsoft.com/office/officeart/2005/8/layout/list1"/>
    <dgm:cxn modelId="{B9C17906-4FEE-49AD-AC88-4E057054463B}" type="presParOf" srcId="{1BDF1283-BC35-4EFF-9260-DD95A65BC16A}" destId="{52043A38-3B8B-48D7-B982-C023A57C43A2}" srcOrd="1" destOrd="0" presId="urn:microsoft.com/office/officeart/2005/8/layout/list1"/>
    <dgm:cxn modelId="{31F9312E-D5CB-4591-B73D-78EE2D3AA7E8}" type="presParOf" srcId="{71006498-ACA6-416B-A7D6-CC1213332519}" destId="{BC3ADF2A-5BD1-4028-AF8E-901C7978C635}" srcOrd="5" destOrd="0" presId="urn:microsoft.com/office/officeart/2005/8/layout/list1"/>
    <dgm:cxn modelId="{361F57BC-FCE1-4B9E-B8AB-D92777362071}" type="presParOf" srcId="{71006498-ACA6-416B-A7D6-CC1213332519}" destId="{67B97674-0927-40CF-819C-FE066AD8DB0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988CD1-6577-4F19-9C93-B96BAEEFAC1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BB03061-AAB0-43BC-BCEF-67DC5DC82832}">
      <dgm:prSet/>
      <dgm:spPr/>
      <dgm:t>
        <a:bodyPr/>
        <a:lstStyle/>
        <a:p>
          <a:r>
            <a:rPr lang="en-US"/>
            <a:t>To determine Proposer’s health district visit: </a:t>
          </a:r>
          <a:r>
            <a:rPr lang="en-US" u="sng">
              <a:uFillTx/>
              <a:hlinkClick xmlns:r="http://schemas.openxmlformats.org/officeDocument/2006/relationships" r:id="rId1"/>
            </a:rPr>
            <a:t>http://publichealth.lacounty.gov/dhsp/HealthDistricts.htm</a:t>
          </a:r>
          <a:endParaRPr lang="en-US"/>
        </a:p>
      </dgm:t>
    </dgm:pt>
    <dgm:pt modelId="{D776312F-80E6-4767-8597-245287A6C123}" type="parTrans" cxnId="{C5539273-58A1-46F9-9FBD-9DF52044D349}">
      <dgm:prSet/>
      <dgm:spPr/>
      <dgm:t>
        <a:bodyPr/>
        <a:lstStyle/>
        <a:p>
          <a:endParaRPr lang="en-US"/>
        </a:p>
      </dgm:t>
    </dgm:pt>
    <dgm:pt modelId="{9D477D4D-CFE0-4342-8D8D-CAE9B68BF796}" type="sibTrans" cxnId="{C5539273-58A1-46F9-9FBD-9DF52044D349}">
      <dgm:prSet/>
      <dgm:spPr/>
      <dgm:t>
        <a:bodyPr/>
        <a:lstStyle/>
        <a:p>
          <a:endParaRPr lang="en-US"/>
        </a:p>
      </dgm:t>
    </dgm:pt>
    <dgm:pt modelId="{0BB6DFE8-944B-4821-B49D-E8DB3DE19F6C}">
      <dgm:prSet/>
      <dgm:spPr/>
      <dgm:t>
        <a:bodyPr/>
        <a:lstStyle/>
        <a:p>
          <a:r>
            <a:rPr lang="en-US"/>
            <a:t>To determine which SPA your agency is located in visit: </a:t>
          </a:r>
          <a:r>
            <a:rPr lang="en-US" u="sng">
              <a:uFillTx/>
              <a:hlinkClick xmlns:r="http://schemas.openxmlformats.org/officeDocument/2006/relationships" r:id="rId2"/>
            </a:rPr>
            <a:t>http://gis.lacounty.gov/districtlocator/</a:t>
          </a:r>
          <a:endParaRPr lang="en-US"/>
        </a:p>
      </dgm:t>
    </dgm:pt>
    <dgm:pt modelId="{AFF9C964-A694-4897-B0E9-F24ABE93F0BA}" type="parTrans" cxnId="{FDBFF1E5-A349-49C9-B1DF-CA8DC8A4A6E6}">
      <dgm:prSet/>
      <dgm:spPr/>
      <dgm:t>
        <a:bodyPr/>
        <a:lstStyle/>
        <a:p>
          <a:endParaRPr lang="en-US"/>
        </a:p>
      </dgm:t>
    </dgm:pt>
    <dgm:pt modelId="{25B8ABC6-292A-4658-9C33-6D535114D560}" type="sibTrans" cxnId="{FDBFF1E5-A349-49C9-B1DF-CA8DC8A4A6E6}">
      <dgm:prSet/>
      <dgm:spPr/>
      <dgm:t>
        <a:bodyPr/>
        <a:lstStyle/>
        <a:p>
          <a:endParaRPr lang="en-US"/>
        </a:p>
      </dgm:t>
    </dgm:pt>
    <dgm:pt modelId="{8A69F8D5-8DEC-4001-B444-0C4CF29705E0}" type="pres">
      <dgm:prSet presAssocID="{DE988CD1-6577-4F19-9C93-B96BAEEFAC15}" presName="root" presStyleCnt="0">
        <dgm:presLayoutVars>
          <dgm:dir/>
          <dgm:resizeHandles val="exact"/>
        </dgm:presLayoutVars>
      </dgm:prSet>
      <dgm:spPr/>
    </dgm:pt>
    <dgm:pt modelId="{C83C66BE-F2B6-4C0F-94E7-BEDADE87BF2F}" type="pres">
      <dgm:prSet presAssocID="{5BB03061-AAB0-43BC-BCEF-67DC5DC82832}" presName="compNode" presStyleCnt="0"/>
      <dgm:spPr/>
    </dgm:pt>
    <dgm:pt modelId="{49A4F258-3BDD-43C0-8115-7E1CD1EA07F9}" type="pres">
      <dgm:prSet presAssocID="{5BB03061-AAB0-43BC-BCEF-67DC5DC82832}" presName="bgRect" presStyleLbl="bgShp" presStyleIdx="0" presStyleCnt="2"/>
      <dgm:spPr>
        <a:solidFill>
          <a:schemeClr val="accent1">
            <a:lumMod val="20000"/>
            <a:lumOff val="80000"/>
          </a:schemeClr>
        </a:solidFill>
      </dgm:spPr>
    </dgm:pt>
    <dgm:pt modelId="{482066A7-0C06-404F-8657-C698273A4A29}" type="pres">
      <dgm:prSet presAssocID="{5BB03061-AAB0-43BC-BCEF-67DC5DC82832}"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6D1C9683-E52D-4FC5-9B2D-49A8AB273BE2}" type="pres">
      <dgm:prSet presAssocID="{5BB03061-AAB0-43BC-BCEF-67DC5DC82832}" presName="spaceRect" presStyleCnt="0"/>
      <dgm:spPr/>
    </dgm:pt>
    <dgm:pt modelId="{B98AF542-A578-439A-A240-EF4C485DD4C3}" type="pres">
      <dgm:prSet presAssocID="{5BB03061-AAB0-43BC-BCEF-67DC5DC82832}" presName="parTx" presStyleLbl="revTx" presStyleIdx="0" presStyleCnt="2">
        <dgm:presLayoutVars>
          <dgm:chMax val="0"/>
          <dgm:chPref val="0"/>
        </dgm:presLayoutVars>
      </dgm:prSet>
      <dgm:spPr/>
    </dgm:pt>
    <dgm:pt modelId="{A641EE9C-848A-4759-88E1-3D5F0CBC6DF9}" type="pres">
      <dgm:prSet presAssocID="{9D477D4D-CFE0-4342-8D8D-CAE9B68BF796}" presName="sibTrans" presStyleCnt="0"/>
      <dgm:spPr/>
    </dgm:pt>
    <dgm:pt modelId="{FBCF283F-C6F4-49AC-87C1-CD239780D952}" type="pres">
      <dgm:prSet presAssocID="{0BB6DFE8-944B-4821-B49D-E8DB3DE19F6C}" presName="compNode" presStyleCnt="0"/>
      <dgm:spPr/>
    </dgm:pt>
    <dgm:pt modelId="{D3576605-DCD0-4F78-AD3E-2403CA87E2B8}" type="pres">
      <dgm:prSet presAssocID="{0BB6DFE8-944B-4821-B49D-E8DB3DE19F6C}" presName="bgRect" presStyleLbl="bgShp" presStyleIdx="1" presStyleCnt="2"/>
      <dgm:spPr>
        <a:solidFill>
          <a:schemeClr val="accent1">
            <a:lumMod val="20000"/>
            <a:lumOff val="80000"/>
          </a:schemeClr>
        </a:solidFill>
      </dgm:spPr>
    </dgm:pt>
    <dgm:pt modelId="{E149BA70-EA93-4FE5-91B2-1B2B95FA55FE}" type="pres">
      <dgm:prSet presAssocID="{0BB6DFE8-944B-4821-B49D-E8DB3DE19F6C}"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n"/>
        </a:ext>
      </dgm:extLst>
    </dgm:pt>
    <dgm:pt modelId="{AB5FA3B2-3C3F-46DA-BCE9-7D1B30312E70}" type="pres">
      <dgm:prSet presAssocID="{0BB6DFE8-944B-4821-B49D-E8DB3DE19F6C}" presName="spaceRect" presStyleCnt="0"/>
      <dgm:spPr/>
    </dgm:pt>
    <dgm:pt modelId="{6F94B2BE-C6D0-42AC-A68E-263E871482DB}" type="pres">
      <dgm:prSet presAssocID="{0BB6DFE8-944B-4821-B49D-E8DB3DE19F6C}" presName="parTx" presStyleLbl="revTx" presStyleIdx="1" presStyleCnt="2">
        <dgm:presLayoutVars>
          <dgm:chMax val="0"/>
          <dgm:chPref val="0"/>
        </dgm:presLayoutVars>
      </dgm:prSet>
      <dgm:spPr/>
    </dgm:pt>
  </dgm:ptLst>
  <dgm:cxnLst>
    <dgm:cxn modelId="{C5539273-58A1-46F9-9FBD-9DF52044D349}" srcId="{DE988CD1-6577-4F19-9C93-B96BAEEFAC15}" destId="{5BB03061-AAB0-43BC-BCEF-67DC5DC82832}" srcOrd="0" destOrd="0" parTransId="{D776312F-80E6-4767-8597-245287A6C123}" sibTransId="{9D477D4D-CFE0-4342-8D8D-CAE9B68BF796}"/>
    <dgm:cxn modelId="{252F3ABE-6150-484F-A92A-66D3120F1A74}" type="presOf" srcId="{5BB03061-AAB0-43BC-BCEF-67DC5DC82832}" destId="{B98AF542-A578-439A-A240-EF4C485DD4C3}" srcOrd="0" destOrd="0" presId="urn:microsoft.com/office/officeart/2018/2/layout/IconVerticalSolidList"/>
    <dgm:cxn modelId="{E6A156C7-9DC4-4E68-AF11-46771BAA5AD5}" type="presOf" srcId="{0BB6DFE8-944B-4821-B49D-E8DB3DE19F6C}" destId="{6F94B2BE-C6D0-42AC-A68E-263E871482DB}" srcOrd="0" destOrd="0" presId="urn:microsoft.com/office/officeart/2018/2/layout/IconVerticalSolidList"/>
    <dgm:cxn modelId="{FDBFF1E5-A349-49C9-B1DF-CA8DC8A4A6E6}" srcId="{DE988CD1-6577-4F19-9C93-B96BAEEFAC15}" destId="{0BB6DFE8-944B-4821-B49D-E8DB3DE19F6C}" srcOrd="1" destOrd="0" parTransId="{AFF9C964-A694-4897-B0E9-F24ABE93F0BA}" sibTransId="{25B8ABC6-292A-4658-9C33-6D535114D560}"/>
    <dgm:cxn modelId="{7D3E5AF4-9AAD-438D-B09C-4C3273782B73}" type="presOf" srcId="{DE988CD1-6577-4F19-9C93-B96BAEEFAC15}" destId="{8A69F8D5-8DEC-4001-B444-0C4CF29705E0}" srcOrd="0" destOrd="0" presId="urn:microsoft.com/office/officeart/2018/2/layout/IconVerticalSolidList"/>
    <dgm:cxn modelId="{07A734B5-1965-4940-96CC-D54A3B2EA6BC}" type="presParOf" srcId="{8A69F8D5-8DEC-4001-B444-0C4CF29705E0}" destId="{C83C66BE-F2B6-4C0F-94E7-BEDADE87BF2F}" srcOrd="0" destOrd="0" presId="urn:microsoft.com/office/officeart/2018/2/layout/IconVerticalSolidList"/>
    <dgm:cxn modelId="{2C199FF2-5C98-49E8-ABBA-DE8824D33167}" type="presParOf" srcId="{C83C66BE-F2B6-4C0F-94E7-BEDADE87BF2F}" destId="{49A4F258-3BDD-43C0-8115-7E1CD1EA07F9}" srcOrd="0" destOrd="0" presId="urn:microsoft.com/office/officeart/2018/2/layout/IconVerticalSolidList"/>
    <dgm:cxn modelId="{C7B59548-60D1-42B6-BB1B-207BE4BD4732}" type="presParOf" srcId="{C83C66BE-F2B6-4C0F-94E7-BEDADE87BF2F}" destId="{482066A7-0C06-404F-8657-C698273A4A29}" srcOrd="1" destOrd="0" presId="urn:microsoft.com/office/officeart/2018/2/layout/IconVerticalSolidList"/>
    <dgm:cxn modelId="{C47D7CCE-6FEA-4FE6-B9FE-36C29F3841D0}" type="presParOf" srcId="{C83C66BE-F2B6-4C0F-94E7-BEDADE87BF2F}" destId="{6D1C9683-E52D-4FC5-9B2D-49A8AB273BE2}" srcOrd="2" destOrd="0" presId="urn:microsoft.com/office/officeart/2018/2/layout/IconVerticalSolidList"/>
    <dgm:cxn modelId="{D4266FA7-3AEC-4C58-902E-6B83602A98A4}" type="presParOf" srcId="{C83C66BE-F2B6-4C0F-94E7-BEDADE87BF2F}" destId="{B98AF542-A578-439A-A240-EF4C485DD4C3}" srcOrd="3" destOrd="0" presId="urn:microsoft.com/office/officeart/2018/2/layout/IconVerticalSolidList"/>
    <dgm:cxn modelId="{22800EEF-096B-45D4-A7B2-1E7CD14891F3}" type="presParOf" srcId="{8A69F8D5-8DEC-4001-B444-0C4CF29705E0}" destId="{A641EE9C-848A-4759-88E1-3D5F0CBC6DF9}" srcOrd="1" destOrd="0" presId="urn:microsoft.com/office/officeart/2018/2/layout/IconVerticalSolidList"/>
    <dgm:cxn modelId="{6227DE44-586B-4EA0-84CB-5F43F852B82E}" type="presParOf" srcId="{8A69F8D5-8DEC-4001-B444-0C4CF29705E0}" destId="{FBCF283F-C6F4-49AC-87C1-CD239780D952}" srcOrd="2" destOrd="0" presId="urn:microsoft.com/office/officeart/2018/2/layout/IconVerticalSolidList"/>
    <dgm:cxn modelId="{B2185656-6451-453D-9D40-C73C83774D2E}" type="presParOf" srcId="{FBCF283F-C6F4-49AC-87C1-CD239780D952}" destId="{D3576605-DCD0-4F78-AD3E-2403CA87E2B8}" srcOrd="0" destOrd="0" presId="urn:microsoft.com/office/officeart/2018/2/layout/IconVerticalSolidList"/>
    <dgm:cxn modelId="{301C4D94-8F44-4F79-B18D-D3AFC1CE4F2D}" type="presParOf" srcId="{FBCF283F-C6F4-49AC-87C1-CD239780D952}" destId="{E149BA70-EA93-4FE5-91B2-1B2B95FA55FE}" srcOrd="1" destOrd="0" presId="urn:microsoft.com/office/officeart/2018/2/layout/IconVerticalSolidList"/>
    <dgm:cxn modelId="{2011B455-9653-4EC3-B205-D630AE792284}" type="presParOf" srcId="{FBCF283F-C6F4-49AC-87C1-CD239780D952}" destId="{AB5FA3B2-3C3F-46DA-BCE9-7D1B30312E70}" srcOrd="2" destOrd="0" presId="urn:microsoft.com/office/officeart/2018/2/layout/IconVerticalSolidList"/>
    <dgm:cxn modelId="{A78FFDFD-29AB-4A8E-AB5E-6769573BD475}" type="presParOf" srcId="{FBCF283F-C6F4-49AC-87C1-CD239780D952}" destId="{6F94B2BE-C6D0-42AC-A68E-263E871482D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CB06E-BCD3-4448-A2DB-33963B64AA7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0893A2DF-75DC-49F8-8E0A-32261FD40510}">
      <dgm:prSet/>
      <dgm:spPr>
        <a:solidFill>
          <a:schemeClr val="accent1"/>
        </a:solidFill>
      </dgm:spPr>
      <dgm:t>
        <a:bodyPr/>
        <a:lstStyle/>
        <a:p>
          <a:r>
            <a:rPr lang="en-US" b="1">
              <a:latin typeface="+mn-lt"/>
            </a:rPr>
            <a:t>Services to be Provided</a:t>
          </a:r>
          <a:r>
            <a:rPr lang="en-US" b="1"/>
            <a:t>:</a:t>
          </a:r>
          <a:endParaRPr lang="en-US"/>
        </a:p>
      </dgm:t>
    </dgm:pt>
    <dgm:pt modelId="{E4DB74F9-EDE4-4B72-AAFA-4E560848D298}" type="parTrans" cxnId="{A121DA8D-9E27-4C82-94CE-77AEB3D7069A}">
      <dgm:prSet/>
      <dgm:spPr/>
      <dgm:t>
        <a:bodyPr/>
        <a:lstStyle/>
        <a:p>
          <a:endParaRPr lang="en-US"/>
        </a:p>
      </dgm:t>
    </dgm:pt>
    <dgm:pt modelId="{6A496F98-03A1-490E-B732-946A52444EF4}" type="sibTrans" cxnId="{A121DA8D-9E27-4C82-94CE-77AEB3D7069A}">
      <dgm:prSet/>
      <dgm:spPr/>
      <dgm:t>
        <a:bodyPr/>
        <a:lstStyle/>
        <a:p>
          <a:endParaRPr lang="en-US"/>
        </a:p>
      </dgm:t>
    </dgm:pt>
    <dgm:pt modelId="{C23CE9C4-4D44-428C-A38C-E2BC5908C87E}">
      <dgm:prSet/>
      <dgm:spPr>
        <a:ln>
          <a:solidFill>
            <a:schemeClr val="accent1"/>
          </a:solidFill>
        </a:ln>
      </dgm:spPr>
      <dgm:t>
        <a:bodyPr/>
        <a:lstStyle/>
        <a:p>
          <a:pPr>
            <a:buFont typeface="Wingdings" panose="05000000000000000000" pitchFamily="2" charset="2"/>
            <a:buChar char="Ø"/>
          </a:pPr>
          <a:r>
            <a:rPr lang="en-US" b="1"/>
            <a:t> HIV Testing &amp; Medical Care Linkage</a:t>
          </a:r>
          <a:endParaRPr lang="en-US"/>
        </a:p>
      </dgm:t>
    </dgm:pt>
    <dgm:pt modelId="{CAD5CAD3-16D4-4A33-877A-38DFBF0916FB}" type="parTrans" cxnId="{DC248168-B989-4AF7-BB84-EEF2C146F742}">
      <dgm:prSet/>
      <dgm:spPr/>
      <dgm:t>
        <a:bodyPr/>
        <a:lstStyle/>
        <a:p>
          <a:endParaRPr lang="en-US"/>
        </a:p>
      </dgm:t>
    </dgm:pt>
    <dgm:pt modelId="{3CFFCEF1-F35E-4400-9725-C93449075E19}" type="sibTrans" cxnId="{DC248168-B989-4AF7-BB84-EEF2C146F742}">
      <dgm:prSet/>
      <dgm:spPr/>
      <dgm:t>
        <a:bodyPr/>
        <a:lstStyle/>
        <a:p>
          <a:endParaRPr lang="en-US"/>
        </a:p>
      </dgm:t>
    </dgm:pt>
    <dgm:pt modelId="{1ED22422-AD22-42EF-93F8-6AB066091EE3}">
      <dgm:prSet/>
      <dgm:spPr>
        <a:ln>
          <a:solidFill>
            <a:schemeClr val="accent1"/>
          </a:solidFill>
        </a:ln>
      </dgm:spPr>
      <dgm:t>
        <a:bodyPr/>
        <a:lstStyle/>
        <a:p>
          <a:pPr>
            <a:buFont typeface="Wingdings" panose="05000000000000000000" pitchFamily="2" charset="2"/>
            <a:buChar char="Ø"/>
          </a:pPr>
          <a:r>
            <a:rPr lang="en-US" b="1"/>
            <a:t> STD Testing, Screening, &amp; Treatment</a:t>
          </a:r>
          <a:endParaRPr lang="en-US"/>
        </a:p>
      </dgm:t>
    </dgm:pt>
    <dgm:pt modelId="{E1812AF1-9804-49F6-9F69-C3D73CFFE304}" type="parTrans" cxnId="{CFB93501-66D7-4EF5-B2B3-41F95BE12A10}">
      <dgm:prSet/>
      <dgm:spPr/>
      <dgm:t>
        <a:bodyPr/>
        <a:lstStyle/>
        <a:p>
          <a:endParaRPr lang="en-US"/>
        </a:p>
      </dgm:t>
    </dgm:pt>
    <dgm:pt modelId="{092F2E86-A1D0-4E0E-817B-A3FCE128C361}" type="sibTrans" cxnId="{CFB93501-66D7-4EF5-B2B3-41F95BE12A10}">
      <dgm:prSet/>
      <dgm:spPr/>
      <dgm:t>
        <a:bodyPr/>
        <a:lstStyle/>
        <a:p>
          <a:endParaRPr lang="en-US"/>
        </a:p>
      </dgm:t>
    </dgm:pt>
    <dgm:pt modelId="{8E72A816-D5CE-4474-A76A-14B19F477EB5}">
      <dgm:prSet/>
      <dgm:spPr>
        <a:ln>
          <a:solidFill>
            <a:schemeClr val="accent1"/>
          </a:solidFill>
        </a:ln>
      </dgm:spPr>
      <dgm:t>
        <a:bodyPr/>
        <a:lstStyle/>
        <a:p>
          <a:pPr>
            <a:buFontTx/>
            <a:buChar char="‒"/>
          </a:pPr>
          <a:r>
            <a:rPr lang="en-US"/>
            <a:t> STD testing and screenings.</a:t>
          </a:r>
        </a:p>
      </dgm:t>
    </dgm:pt>
    <dgm:pt modelId="{D0E8AD01-364B-410B-B4E0-36ADEC4439BF}" type="parTrans" cxnId="{ACEFA904-D874-4AED-9403-C8D3564E6C91}">
      <dgm:prSet/>
      <dgm:spPr/>
      <dgm:t>
        <a:bodyPr/>
        <a:lstStyle/>
        <a:p>
          <a:endParaRPr lang="en-US"/>
        </a:p>
      </dgm:t>
    </dgm:pt>
    <dgm:pt modelId="{C5A7AAFD-AF4F-4263-B10B-57C0BDAE1679}" type="sibTrans" cxnId="{ACEFA904-D874-4AED-9403-C8D3564E6C91}">
      <dgm:prSet/>
      <dgm:spPr/>
      <dgm:t>
        <a:bodyPr/>
        <a:lstStyle/>
        <a:p>
          <a:endParaRPr lang="en-US"/>
        </a:p>
      </dgm:t>
    </dgm:pt>
    <dgm:pt modelId="{5CBCDE23-6DB7-4BE8-BECE-5AB4AF5B673E}">
      <dgm:prSet/>
      <dgm:spPr>
        <a:ln>
          <a:solidFill>
            <a:schemeClr val="accent1"/>
          </a:solidFill>
        </a:ln>
      </dgm:spPr>
      <dgm:t>
        <a:bodyPr/>
        <a:lstStyle/>
        <a:p>
          <a:pPr>
            <a:buFontTx/>
            <a:buChar char="‒"/>
          </a:pPr>
          <a:r>
            <a:rPr lang="en-US"/>
            <a:t> Treatment for individuals diagnosed with one or more STDs.</a:t>
          </a:r>
        </a:p>
      </dgm:t>
    </dgm:pt>
    <dgm:pt modelId="{F90DEC52-F7BA-4DB0-87FE-AE2AF8D0DB8C}" type="parTrans" cxnId="{F78D42B2-65AB-4341-A58C-A7217B7362E4}">
      <dgm:prSet/>
      <dgm:spPr/>
      <dgm:t>
        <a:bodyPr/>
        <a:lstStyle/>
        <a:p>
          <a:endParaRPr lang="en-US"/>
        </a:p>
      </dgm:t>
    </dgm:pt>
    <dgm:pt modelId="{A65D24C3-EA32-4DA4-9C31-64244B513A12}" type="sibTrans" cxnId="{F78D42B2-65AB-4341-A58C-A7217B7362E4}">
      <dgm:prSet/>
      <dgm:spPr/>
      <dgm:t>
        <a:bodyPr/>
        <a:lstStyle/>
        <a:p>
          <a:endParaRPr lang="en-US"/>
        </a:p>
      </dgm:t>
    </dgm:pt>
    <dgm:pt modelId="{5358EB18-1A77-4442-B25F-C986ACA5E763}">
      <dgm:prSet/>
      <dgm:spPr>
        <a:ln>
          <a:solidFill>
            <a:schemeClr val="accent1"/>
          </a:solidFill>
        </a:ln>
      </dgm:spPr>
      <dgm:t>
        <a:bodyPr/>
        <a:lstStyle/>
        <a:p>
          <a:pPr>
            <a:buFont typeface="Wingdings" panose="05000000000000000000" pitchFamily="2" charset="2"/>
            <a:buChar char="Ø"/>
          </a:pPr>
          <a:r>
            <a:rPr lang="en-US" b="1"/>
            <a:t> Prevention Navigation Services</a:t>
          </a:r>
          <a:endParaRPr lang="en-US"/>
        </a:p>
      </dgm:t>
    </dgm:pt>
    <dgm:pt modelId="{87DD9C9E-3141-4305-974F-0730FBB1EC6B}" type="parTrans" cxnId="{D68E14BC-760D-48F9-BDF8-6AA1CBCFA663}">
      <dgm:prSet/>
      <dgm:spPr/>
      <dgm:t>
        <a:bodyPr/>
        <a:lstStyle/>
        <a:p>
          <a:endParaRPr lang="en-US"/>
        </a:p>
      </dgm:t>
    </dgm:pt>
    <dgm:pt modelId="{A0E5490B-0D81-4A9F-8ECC-DB8F54A986A0}" type="sibTrans" cxnId="{D68E14BC-760D-48F9-BDF8-6AA1CBCFA663}">
      <dgm:prSet/>
      <dgm:spPr/>
      <dgm:t>
        <a:bodyPr/>
        <a:lstStyle/>
        <a:p>
          <a:endParaRPr lang="en-US"/>
        </a:p>
      </dgm:t>
    </dgm:pt>
    <dgm:pt modelId="{B47ABD7E-73B7-4F19-9C99-B72F3891E4F5}">
      <dgm:prSet/>
      <dgm:spPr>
        <a:ln>
          <a:solidFill>
            <a:schemeClr val="accent1"/>
          </a:solidFill>
        </a:ln>
      </dgm:spPr>
      <dgm:t>
        <a:bodyPr/>
        <a:lstStyle/>
        <a:p>
          <a:pPr>
            <a:buFontTx/>
            <a:buChar char="‒"/>
          </a:pPr>
          <a:r>
            <a:rPr lang="en-US"/>
            <a:t> Linkage to resources and care for individuals at high risk of STDs and HIV infection.</a:t>
          </a:r>
        </a:p>
      </dgm:t>
    </dgm:pt>
    <dgm:pt modelId="{042E537F-8FEA-491A-8EAA-C8FE98A16947}" type="parTrans" cxnId="{EB7B7540-FB9F-4129-9312-97DB0820D8E9}">
      <dgm:prSet/>
      <dgm:spPr/>
      <dgm:t>
        <a:bodyPr/>
        <a:lstStyle/>
        <a:p>
          <a:endParaRPr lang="en-US"/>
        </a:p>
      </dgm:t>
    </dgm:pt>
    <dgm:pt modelId="{C07F07EC-708E-4B54-BEC0-76A9C81CFCAF}" type="sibTrans" cxnId="{EB7B7540-FB9F-4129-9312-97DB0820D8E9}">
      <dgm:prSet/>
      <dgm:spPr/>
      <dgm:t>
        <a:bodyPr/>
        <a:lstStyle/>
        <a:p>
          <a:endParaRPr lang="en-US"/>
        </a:p>
      </dgm:t>
    </dgm:pt>
    <dgm:pt modelId="{A686E56D-4615-47AF-8745-12FED7649A5B}">
      <dgm:prSet/>
      <dgm:spPr>
        <a:ln>
          <a:solidFill>
            <a:schemeClr val="accent1"/>
          </a:solidFill>
        </a:ln>
      </dgm:spPr>
      <dgm:t>
        <a:bodyPr/>
        <a:lstStyle/>
        <a:p>
          <a:pPr>
            <a:buFont typeface="Wingdings" panose="05000000000000000000" pitchFamily="2" charset="2"/>
            <a:buChar char="Ø"/>
          </a:pPr>
          <a:r>
            <a:rPr lang="en-US" b="1"/>
            <a:t> Biomedical Services</a:t>
          </a:r>
          <a:endParaRPr lang="en-US"/>
        </a:p>
      </dgm:t>
    </dgm:pt>
    <dgm:pt modelId="{2A1B2958-99E6-4C21-BBA3-D41C9ABF4E54}" type="parTrans" cxnId="{18EB9B04-D0DC-4B8F-A89C-A4EA0845B891}">
      <dgm:prSet/>
      <dgm:spPr/>
      <dgm:t>
        <a:bodyPr/>
        <a:lstStyle/>
        <a:p>
          <a:endParaRPr lang="en-US"/>
        </a:p>
      </dgm:t>
    </dgm:pt>
    <dgm:pt modelId="{0DF88970-A000-4276-875D-99E517B9DE2F}" type="sibTrans" cxnId="{18EB9B04-D0DC-4B8F-A89C-A4EA0845B891}">
      <dgm:prSet/>
      <dgm:spPr/>
      <dgm:t>
        <a:bodyPr/>
        <a:lstStyle/>
        <a:p>
          <a:endParaRPr lang="en-US"/>
        </a:p>
      </dgm:t>
    </dgm:pt>
    <dgm:pt modelId="{7FB40DC6-4937-4C62-BE18-3D6F8A328A35}">
      <dgm:prSet/>
      <dgm:spPr>
        <a:ln>
          <a:solidFill>
            <a:schemeClr val="accent1"/>
          </a:solidFill>
        </a:ln>
      </dgm:spPr>
      <dgm:t>
        <a:bodyPr/>
        <a:lstStyle/>
        <a:p>
          <a:pPr>
            <a:buFontTx/>
            <a:buChar char="‒"/>
          </a:pPr>
          <a:r>
            <a:rPr lang="en-US"/>
            <a:t> Access to Pre-Exposure Prophylaxis (</a:t>
          </a:r>
          <a:r>
            <a:rPr lang="en-US" err="1"/>
            <a:t>PrEP</a:t>
          </a:r>
          <a:r>
            <a:rPr lang="en-US"/>
            <a:t>), Post-Exposure Prophylaxis (PEP), and</a:t>
          </a:r>
        </a:p>
      </dgm:t>
    </dgm:pt>
    <dgm:pt modelId="{6787A5CD-8E42-41A2-BBD4-05ED9687E348}" type="parTrans" cxnId="{2AAB1376-4E52-48B7-B26F-4E1FD901B4E5}">
      <dgm:prSet/>
      <dgm:spPr/>
      <dgm:t>
        <a:bodyPr/>
        <a:lstStyle/>
        <a:p>
          <a:endParaRPr lang="en-US"/>
        </a:p>
      </dgm:t>
    </dgm:pt>
    <dgm:pt modelId="{801847A1-6FC6-48FF-BE0A-7AE062D3B85B}" type="sibTrans" cxnId="{2AAB1376-4E52-48B7-B26F-4E1FD901B4E5}">
      <dgm:prSet/>
      <dgm:spPr/>
      <dgm:t>
        <a:bodyPr/>
        <a:lstStyle/>
        <a:p>
          <a:endParaRPr lang="en-US"/>
        </a:p>
      </dgm:t>
    </dgm:pt>
    <dgm:pt modelId="{CC27AFE2-4A82-42BB-ADDC-4EC18580F6C2}">
      <dgm:prSet/>
      <dgm:spPr>
        <a:ln>
          <a:solidFill>
            <a:schemeClr val="accent1"/>
          </a:solidFill>
        </a:ln>
      </dgm:spPr>
      <dgm:t>
        <a:bodyPr/>
        <a:lstStyle/>
        <a:p>
          <a:pPr>
            <a:buFont typeface="Wingdings" panose="05000000000000000000" pitchFamily="2" charset="2"/>
            <a:buChar char="Ø"/>
          </a:pPr>
          <a:r>
            <a:rPr lang="en-US" b="1"/>
            <a:t> Patient-Delivered Partner Therapy (PDPT)</a:t>
          </a:r>
          <a:endParaRPr lang="en-US"/>
        </a:p>
      </dgm:t>
    </dgm:pt>
    <dgm:pt modelId="{2D04AE1D-9E50-4BFC-ADED-F3D5457529F8}" type="parTrans" cxnId="{1276796A-A948-4305-B025-9A524F6B1ED4}">
      <dgm:prSet/>
      <dgm:spPr/>
      <dgm:t>
        <a:bodyPr/>
        <a:lstStyle/>
        <a:p>
          <a:endParaRPr lang="en-US"/>
        </a:p>
      </dgm:t>
    </dgm:pt>
    <dgm:pt modelId="{8F3EBBFC-2C6E-4194-B1F3-1AC372540C01}" type="sibTrans" cxnId="{1276796A-A948-4305-B025-9A524F6B1ED4}">
      <dgm:prSet/>
      <dgm:spPr/>
      <dgm:t>
        <a:bodyPr/>
        <a:lstStyle/>
        <a:p>
          <a:endParaRPr lang="en-US"/>
        </a:p>
      </dgm:t>
    </dgm:pt>
    <dgm:pt modelId="{44EE2463-FDC6-42AA-9F5A-E8843C2C810E}">
      <dgm:prSet/>
      <dgm:spPr>
        <a:ln>
          <a:solidFill>
            <a:schemeClr val="accent1"/>
          </a:solidFill>
        </a:ln>
      </dgm:spPr>
      <dgm:t>
        <a:bodyPr/>
        <a:lstStyle/>
        <a:p>
          <a:pPr>
            <a:buFontTx/>
            <a:buChar char="‒"/>
          </a:pPr>
          <a:r>
            <a:rPr lang="en-US"/>
            <a:t> PDPT services for the treatment of STDs.</a:t>
          </a:r>
        </a:p>
      </dgm:t>
    </dgm:pt>
    <dgm:pt modelId="{E17918DE-5F4E-4862-A387-0CB222799E1F}" type="parTrans" cxnId="{5CA4BBC1-E661-43B9-9FA5-F8F45DE3D28E}">
      <dgm:prSet/>
      <dgm:spPr/>
      <dgm:t>
        <a:bodyPr/>
        <a:lstStyle/>
        <a:p>
          <a:endParaRPr lang="en-US"/>
        </a:p>
      </dgm:t>
    </dgm:pt>
    <dgm:pt modelId="{455D596A-7891-4728-A8FF-BF154F650039}" type="sibTrans" cxnId="{5CA4BBC1-E661-43B9-9FA5-F8F45DE3D28E}">
      <dgm:prSet/>
      <dgm:spPr/>
      <dgm:t>
        <a:bodyPr/>
        <a:lstStyle/>
        <a:p>
          <a:endParaRPr lang="en-US"/>
        </a:p>
      </dgm:t>
    </dgm:pt>
    <dgm:pt modelId="{1A632741-3BC0-4DD3-9A08-C0791588961F}">
      <dgm:prSet/>
      <dgm:spPr>
        <a:ln>
          <a:solidFill>
            <a:schemeClr val="accent1"/>
          </a:solidFill>
        </a:ln>
      </dgm:spPr>
      <dgm:t>
        <a:bodyPr/>
        <a:lstStyle/>
        <a:p>
          <a:pPr>
            <a:buFont typeface="Wingdings" panose="05000000000000000000" pitchFamily="2" charset="2"/>
            <a:buChar char="Ø"/>
          </a:pPr>
          <a:r>
            <a:rPr lang="en-US" b="1"/>
            <a:t>Benefits Screening</a:t>
          </a:r>
          <a:endParaRPr lang="en-US"/>
        </a:p>
      </dgm:t>
    </dgm:pt>
    <dgm:pt modelId="{755E66F5-64AC-4CE3-963C-7049E9915AB1}" type="parTrans" cxnId="{4EE23478-A662-4C77-977E-AE45C3A59B6C}">
      <dgm:prSet/>
      <dgm:spPr/>
      <dgm:t>
        <a:bodyPr/>
        <a:lstStyle/>
        <a:p>
          <a:endParaRPr lang="en-US"/>
        </a:p>
      </dgm:t>
    </dgm:pt>
    <dgm:pt modelId="{5A29C72B-45D5-408E-B2CF-90F00E897870}" type="sibTrans" cxnId="{4EE23478-A662-4C77-977E-AE45C3A59B6C}">
      <dgm:prSet/>
      <dgm:spPr/>
      <dgm:t>
        <a:bodyPr/>
        <a:lstStyle/>
        <a:p>
          <a:endParaRPr lang="en-US"/>
        </a:p>
      </dgm:t>
    </dgm:pt>
    <dgm:pt modelId="{A017356C-B3F5-48D1-B484-330CAAE48174}">
      <dgm:prSet/>
      <dgm:spPr>
        <a:ln>
          <a:solidFill>
            <a:schemeClr val="accent1"/>
          </a:solidFill>
        </a:ln>
      </dgm:spPr>
      <dgm:t>
        <a:bodyPr/>
        <a:lstStyle/>
        <a:p>
          <a:pPr>
            <a:buFontTx/>
            <a:buChar char="‒"/>
          </a:pPr>
          <a:r>
            <a:rPr lang="en-US"/>
            <a:t> Screening to identify available benefits for individuals.</a:t>
          </a:r>
        </a:p>
      </dgm:t>
    </dgm:pt>
    <dgm:pt modelId="{7CC69DAD-0FA2-42B2-90A2-C8ECF58D9A9D}" type="parTrans" cxnId="{56BBA667-9707-42D2-B5B8-F57A61C9C360}">
      <dgm:prSet/>
      <dgm:spPr/>
      <dgm:t>
        <a:bodyPr/>
        <a:lstStyle/>
        <a:p>
          <a:endParaRPr lang="en-US"/>
        </a:p>
      </dgm:t>
    </dgm:pt>
    <dgm:pt modelId="{976CF6F8-BCDF-40A2-A58B-1AFA01855F51}" type="sibTrans" cxnId="{56BBA667-9707-42D2-B5B8-F57A61C9C360}">
      <dgm:prSet/>
      <dgm:spPr/>
      <dgm:t>
        <a:bodyPr/>
        <a:lstStyle/>
        <a:p>
          <a:endParaRPr lang="en-US"/>
        </a:p>
      </dgm:t>
    </dgm:pt>
    <dgm:pt modelId="{D97DFFF9-80BE-436E-A8C2-B86638706E06}">
      <dgm:prSet/>
      <dgm:spPr>
        <a:ln>
          <a:solidFill>
            <a:schemeClr val="accent1"/>
          </a:solidFill>
        </a:ln>
      </dgm:spPr>
      <dgm:t>
        <a:bodyPr/>
        <a:lstStyle/>
        <a:p>
          <a:pPr>
            <a:buFontTx/>
            <a:buChar char="‒"/>
          </a:pPr>
          <a:r>
            <a:rPr lang="en-US"/>
            <a:t> Linkage to medical care for individuals diagnosed with HIV.</a:t>
          </a:r>
        </a:p>
      </dgm:t>
    </dgm:pt>
    <dgm:pt modelId="{6A676A96-2ACF-4E93-B43A-721FE5165FF0}" type="sibTrans" cxnId="{B53EBA9B-008B-4A20-BDE9-CFCC3AC67A5C}">
      <dgm:prSet/>
      <dgm:spPr/>
      <dgm:t>
        <a:bodyPr/>
        <a:lstStyle/>
        <a:p>
          <a:endParaRPr lang="en-US"/>
        </a:p>
      </dgm:t>
    </dgm:pt>
    <dgm:pt modelId="{EF15CEAE-25F6-47B1-B643-9AC549AEEDD5}" type="parTrans" cxnId="{B53EBA9B-008B-4A20-BDE9-CFCC3AC67A5C}">
      <dgm:prSet/>
      <dgm:spPr/>
      <dgm:t>
        <a:bodyPr/>
        <a:lstStyle/>
        <a:p>
          <a:endParaRPr lang="en-US"/>
        </a:p>
      </dgm:t>
    </dgm:pt>
    <dgm:pt modelId="{49A9FE9C-E2B7-4C69-9207-91054344763E}">
      <dgm:prSet/>
      <dgm:spPr>
        <a:ln>
          <a:solidFill>
            <a:schemeClr val="accent1"/>
          </a:solidFill>
        </a:ln>
      </dgm:spPr>
      <dgm:t>
        <a:bodyPr/>
        <a:lstStyle/>
        <a:p>
          <a:pPr>
            <a:buFontTx/>
            <a:buChar char="‒"/>
          </a:pPr>
          <a:r>
            <a:rPr lang="en-US"/>
            <a:t> HIV testing services.</a:t>
          </a:r>
        </a:p>
      </dgm:t>
    </dgm:pt>
    <dgm:pt modelId="{69BEA120-2B95-4522-A802-D03FB7E6C04D}" type="sibTrans" cxnId="{8387215C-CF51-4B60-AA87-952CBAFF94A6}">
      <dgm:prSet/>
      <dgm:spPr/>
      <dgm:t>
        <a:bodyPr/>
        <a:lstStyle/>
        <a:p>
          <a:endParaRPr lang="en-US"/>
        </a:p>
      </dgm:t>
    </dgm:pt>
    <dgm:pt modelId="{908CD998-DA0B-4CFF-AAC5-AB21A7A0DC9B}" type="parTrans" cxnId="{8387215C-CF51-4B60-AA87-952CBAFF94A6}">
      <dgm:prSet/>
      <dgm:spPr/>
      <dgm:t>
        <a:bodyPr/>
        <a:lstStyle/>
        <a:p>
          <a:endParaRPr lang="en-US"/>
        </a:p>
      </dgm:t>
    </dgm:pt>
    <dgm:pt modelId="{02BB3E26-1CD3-4245-B661-B9C15E9AB125}">
      <dgm:prSet/>
      <dgm:spPr>
        <a:ln>
          <a:solidFill>
            <a:schemeClr val="accent1"/>
          </a:solidFill>
        </a:ln>
      </dgm:spPr>
      <dgm:t>
        <a:bodyPr/>
        <a:lstStyle/>
        <a:p>
          <a:pPr>
            <a:buFontTx/>
            <a:buNone/>
          </a:pPr>
          <a:r>
            <a:rPr lang="en-US"/>
            <a:t> 	   Doxycycline Post-Exposure Prophylaxis (</a:t>
          </a:r>
          <a:r>
            <a:rPr lang="en-US" err="1"/>
            <a:t>DoxyPEP</a:t>
          </a:r>
          <a:r>
            <a:rPr lang="en-US"/>
            <a:t>).</a:t>
          </a:r>
        </a:p>
      </dgm:t>
    </dgm:pt>
    <dgm:pt modelId="{D01D70E1-3AF3-4817-B27C-2FA659F2200C}" type="parTrans" cxnId="{2E1C08F4-0827-4972-92E5-32C0A6305503}">
      <dgm:prSet/>
      <dgm:spPr/>
      <dgm:t>
        <a:bodyPr/>
        <a:lstStyle/>
        <a:p>
          <a:endParaRPr lang="en-US"/>
        </a:p>
      </dgm:t>
    </dgm:pt>
    <dgm:pt modelId="{D11FB0E7-F443-4912-A29B-0A7D99D2497A}" type="sibTrans" cxnId="{2E1C08F4-0827-4972-92E5-32C0A6305503}">
      <dgm:prSet/>
      <dgm:spPr/>
      <dgm:t>
        <a:bodyPr/>
        <a:lstStyle/>
        <a:p>
          <a:endParaRPr lang="en-US"/>
        </a:p>
      </dgm:t>
    </dgm:pt>
    <dgm:pt modelId="{2D8AC563-F89F-40D3-A98F-DBD8F9547306}" type="pres">
      <dgm:prSet presAssocID="{D9BCB06E-BCD3-4448-A2DB-33963B64AA71}" presName="linear" presStyleCnt="0">
        <dgm:presLayoutVars>
          <dgm:dir/>
          <dgm:animLvl val="lvl"/>
          <dgm:resizeHandles val="exact"/>
        </dgm:presLayoutVars>
      </dgm:prSet>
      <dgm:spPr/>
    </dgm:pt>
    <dgm:pt modelId="{94E097A2-6550-4F85-8D1C-4CD708AC8E09}" type="pres">
      <dgm:prSet presAssocID="{0893A2DF-75DC-49F8-8E0A-32261FD40510}" presName="parentLin" presStyleCnt="0"/>
      <dgm:spPr/>
    </dgm:pt>
    <dgm:pt modelId="{FA7E9463-0DF4-44BA-A04C-72126CE28C86}" type="pres">
      <dgm:prSet presAssocID="{0893A2DF-75DC-49F8-8E0A-32261FD40510}" presName="parentLeftMargin" presStyleLbl="node1" presStyleIdx="0" presStyleCnt="1"/>
      <dgm:spPr/>
    </dgm:pt>
    <dgm:pt modelId="{F4E24AA0-067B-4022-91EA-FC5A3B1D19D9}" type="pres">
      <dgm:prSet presAssocID="{0893A2DF-75DC-49F8-8E0A-32261FD40510}" presName="parentText" presStyleLbl="node1" presStyleIdx="0" presStyleCnt="1">
        <dgm:presLayoutVars>
          <dgm:chMax val="0"/>
          <dgm:bulletEnabled val="1"/>
        </dgm:presLayoutVars>
      </dgm:prSet>
      <dgm:spPr/>
    </dgm:pt>
    <dgm:pt modelId="{1409ED47-8D35-4893-87D6-BAE3D2487437}" type="pres">
      <dgm:prSet presAssocID="{0893A2DF-75DC-49F8-8E0A-32261FD40510}" presName="negativeSpace" presStyleCnt="0"/>
      <dgm:spPr/>
    </dgm:pt>
    <dgm:pt modelId="{F2716CC2-5F43-47C9-9463-C97C5A679A21}" type="pres">
      <dgm:prSet presAssocID="{0893A2DF-75DC-49F8-8E0A-32261FD40510}" presName="childText" presStyleLbl="conFgAcc1" presStyleIdx="0" presStyleCnt="1">
        <dgm:presLayoutVars>
          <dgm:bulletEnabled val="1"/>
        </dgm:presLayoutVars>
      </dgm:prSet>
      <dgm:spPr/>
    </dgm:pt>
  </dgm:ptLst>
  <dgm:cxnLst>
    <dgm:cxn modelId="{CFB93501-66D7-4EF5-B2B3-41F95BE12A10}" srcId="{0893A2DF-75DC-49F8-8E0A-32261FD40510}" destId="{1ED22422-AD22-42EF-93F8-6AB066091EE3}" srcOrd="1" destOrd="0" parTransId="{E1812AF1-9804-49F6-9F69-C3D73CFFE304}" sibTransId="{092F2E86-A1D0-4E0E-817B-A3FCE128C361}"/>
    <dgm:cxn modelId="{18EB9B04-D0DC-4B8F-A89C-A4EA0845B891}" srcId="{0893A2DF-75DC-49F8-8E0A-32261FD40510}" destId="{A686E56D-4615-47AF-8745-12FED7649A5B}" srcOrd="3" destOrd="0" parTransId="{2A1B2958-99E6-4C21-BBA3-D41C9ABF4E54}" sibTransId="{0DF88970-A000-4276-875D-99E517B9DE2F}"/>
    <dgm:cxn modelId="{ACEFA904-D874-4AED-9403-C8D3564E6C91}" srcId="{1ED22422-AD22-42EF-93F8-6AB066091EE3}" destId="{8E72A816-D5CE-4474-A76A-14B19F477EB5}" srcOrd="0" destOrd="0" parTransId="{D0E8AD01-364B-410B-B4E0-36ADEC4439BF}" sibTransId="{C5A7AAFD-AF4F-4263-B10B-57C0BDAE1679}"/>
    <dgm:cxn modelId="{A108A523-F499-4173-AD45-ABB67D35D5D6}" type="presOf" srcId="{5CBCDE23-6DB7-4BE8-BECE-5AB4AF5B673E}" destId="{F2716CC2-5F43-47C9-9463-C97C5A679A21}" srcOrd="0" destOrd="5" presId="urn:microsoft.com/office/officeart/2005/8/layout/list1"/>
    <dgm:cxn modelId="{09ED273C-C24E-42D6-A4E3-FFEF2F9809F2}" type="presOf" srcId="{44EE2463-FDC6-42AA-9F5A-E8843C2C810E}" destId="{F2716CC2-5F43-47C9-9463-C97C5A679A21}" srcOrd="0" destOrd="12" presId="urn:microsoft.com/office/officeart/2005/8/layout/list1"/>
    <dgm:cxn modelId="{EB7B7540-FB9F-4129-9312-97DB0820D8E9}" srcId="{5358EB18-1A77-4442-B25F-C986ACA5E763}" destId="{B47ABD7E-73B7-4F19-9C99-B72F3891E4F5}" srcOrd="0" destOrd="0" parTransId="{042E537F-8FEA-491A-8EAA-C8FE98A16947}" sibTransId="{C07F07EC-708E-4B54-BEC0-76A9C81CFCAF}"/>
    <dgm:cxn modelId="{8387215C-CF51-4B60-AA87-952CBAFF94A6}" srcId="{C23CE9C4-4D44-428C-A38C-E2BC5908C87E}" destId="{49A9FE9C-E2B7-4C69-9207-91054344763E}" srcOrd="0" destOrd="0" parTransId="{908CD998-DA0B-4CFF-AAC5-AB21A7A0DC9B}" sibTransId="{69BEA120-2B95-4522-A802-D03FB7E6C04D}"/>
    <dgm:cxn modelId="{E8702542-CD33-46C0-94DB-3627D1F21552}" type="presOf" srcId="{A686E56D-4615-47AF-8745-12FED7649A5B}" destId="{F2716CC2-5F43-47C9-9463-C97C5A679A21}" srcOrd="0" destOrd="8" presId="urn:microsoft.com/office/officeart/2005/8/layout/list1"/>
    <dgm:cxn modelId="{8ED72164-25A6-4AB3-85DF-6827DAEA28D6}" type="presOf" srcId="{A017356C-B3F5-48D1-B484-330CAAE48174}" destId="{F2716CC2-5F43-47C9-9463-C97C5A679A21}" srcOrd="0" destOrd="14" presId="urn:microsoft.com/office/officeart/2005/8/layout/list1"/>
    <dgm:cxn modelId="{56BBA667-9707-42D2-B5B8-F57A61C9C360}" srcId="{1A632741-3BC0-4DD3-9A08-C0791588961F}" destId="{A017356C-B3F5-48D1-B484-330CAAE48174}" srcOrd="0" destOrd="0" parTransId="{7CC69DAD-0FA2-42B2-90A2-C8ECF58D9A9D}" sibTransId="{976CF6F8-BCDF-40A2-A58B-1AFA01855F51}"/>
    <dgm:cxn modelId="{DC248168-B989-4AF7-BB84-EEF2C146F742}" srcId="{0893A2DF-75DC-49F8-8E0A-32261FD40510}" destId="{C23CE9C4-4D44-428C-A38C-E2BC5908C87E}" srcOrd="0" destOrd="0" parTransId="{CAD5CAD3-16D4-4A33-877A-38DFBF0916FB}" sibTransId="{3CFFCEF1-F35E-4400-9725-C93449075E19}"/>
    <dgm:cxn modelId="{1276796A-A948-4305-B025-9A524F6B1ED4}" srcId="{0893A2DF-75DC-49F8-8E0A-32261FD40510}" destId="{CC27AFE2-4A82-42BB-ADDC-4EC18580F6C2}" srcOrd="5" destOrd="0" parTransId="{2D04AE1D-9E50-4BFC-ADED-F3D5457529F8}" sibTransId="{8F3EBBFC-2C6E-4194-B1F3-1AC372540C01}"/>
    <dgm:cxn modelId="{2AAB1376-4E52-48B7-B26F-4E1FD901B4E5}" srcId="{A686E56D-4615-47AF-8745-12FED7649A5B}" destId="{7FB40DC6-4937-4C62-BE18-3D6F8A328A35}" srcOrd="0" destOrd="0" parTransId="{6787A5CD-8E42-41A2-BBD4-05ED9687E348}" sibTransId="{801847A1-6FC6-48FF-BE0A-7AE062D3B85B}"/>
    <dgm:cxn modelId="{21252576-1931-4866-B006-179CE9953F5A}" type="presOf" srcId="{D9BCB06E-BCD3-4448-A2DB-33963B64AA71}" destId="{2D8AC563-F89F-40D3-A98F-DBD8F9547306}" srcOrd="0" destOrd="0" presId="urn:microsoft.com/office/officeart/2005/8/layout/list1"/>
    <dgm:cxn modelId="{4EE23478-A662-4C77-977E-AE45C3A59B6C}" srcId="{0893A2DF-75DC-49F8-8E0A-32261FD40510}" destId="{1A632741-3BC0-4DD3-9A08-C0791588961F}" srcOrd="6" destOrd="0" parTransId="{755E66F5-64AC-4CE3-963C-7049E9915AB1}" sibTransId="{5A29C72B-45D5-408E-B2CF-90F00E897870}"/>
    <dgm:cxn modelId="{CF78887A-215B-4C3A-9392-9579B98709B6}" type="presOf" srcId="{7FB40DC6-4937-4C62-BE18-3D6F8A328A35}" destId="{F2716CC2-5F43-47C9-9463-C97C5A679A21}" srcOrd="0" destOrd="9" presId="urn:microsoft.com/office/officeart/2005/8/layout/list1"/>
    <dgm:cxn modelId="{6E35BB7F-BA9E-40C2-9865-BF6CE9EEA76D}" type="presOf" srcId="{1ED22422-AD22-42EF-93F8-6AB066091EE3}" destId="{F2716CC2-5F43-47C9-9463-C97C5A679A21}" srcOrd="0" destOrd="3" presId="urn:microsoft.com/office/officeart/2005/8/layout/list1"/>
    <dgm:cxn modelId="{6FE00986-FEBE-49E3-8C81-73646238CFE9}" type="presOf" srcId="{B47ABD7E-73B7-4F19-9C99-B72F3891E4F5}" destId="{F2716CC2-5F43-47C9-9463-C97C5A679A21}" srcOrd="0" destOrd="7" presId="urn:microsoft.com/office/officeart/2005/8/layout/list1"/>
    <dgm:cxn modelId="{A121DA8D-9E27-4C82-94CE-77AEB3D7069A}" srcId="{D9BCB06E-BCD3-4448-A2DB-33963B64AA71}" destId="{0893A2DF-75DC-49F8-8E0A-32261FD40510}" srcOrd="0" destOrd="0" parTransId="{E4DB74F9-EDE4-4B72-AAFA-4E560848D298}" sibTransId="{6A496F98-03A1-490E-B732-946A52444EF4}"/>
    <dgm:cxn modelId="{AE3E6591-871A-4566-8379-14EAA3EF98FB}" type="presOf" srcId="{5358EB18-1A77-4442-B25F-C986ACA5E763}" destId="{F2716CC2-5F43-47C9-9463-C97C5A679A21}" srcOrd="0" destOrd="6" presId="urn:microsoft.com/office/officeart/2005/8/layout/list1"/>
    <dgm:cxn modelId="{6A188297-DAB8-4426-BDF5-A17B03BC820E}" type="presOf" srcId="{D97DFFF9-80BE-436E-A8C2-B86638706E06}" destId="{F2716CC2-5F43-47C9-9463-C97C5A679A21}" srcOrd="0" destOrd="2" presId="urn:microsoft.com/office/officeart/2005/8/layout/list1"/>
    <dgm:cxn modelId="{B53EBA9B-008B-4A20-BDE9-CFCC3AC67A5C}" srcId="{C23CE9C4-4D44-428C-A38C-E2BC5908C87E}" destId="{D97DFFF9-80BE-436E-A8C2-B86638706E06}" srcOrd="1" destOrd="0" parTransId="{EF15CEAE-25F6-47B1-B643-9AC549AEEDD5}" sibTransId="{6A676A96-2ACF-4E93-B43A-721FE5165FF0}"/>
    <dgm:cxn modelId="{5F1C4CAE-55AF-416C-9F00-2E09A1FB6EDC}" type="presOf" srcId="{1A632741-3BC0-4DD3-9A08-C0791588961F}" destId="{F2716CC2-5F43-47C9-9463-C97C5A679A21}" srcOrd="0" destOrd="13" presId="urn:microsoft.com/office/officeart/2005/8/layout/list1"/>
    <dgm:cxn modelId="{F78D42B2-65AB-4341-A58C-A7217B7362E4}" srcId="{1ED22422-AD22-42EF-93F8-6AB066091EE3}" destId="{5CBCDE23-6DB7-4BE8-BECE-5AB4AF5B673E}" srcOrd="1" destOrd="0" parTransId="{F90DEC52-F7BA-4DB0-87FE-AE2AF8D0DB8C}" sibTransId="{A65D24C3-EA32-4DA4-9C31-64244B513A12}"/>
    <dgm:cxn modelId="{489613B4-7343-4265-B482-A2130B332EC3}" type="presOf" srcId="{0893A2DF-75DC-49F8-8E0A-32261FD40510}" destId="{FA7E9463-0DF4-44BA-A04C-72126CE28C86}" srcOrd="0" destOrd="0" presId="urn:microsoft.com/office/officeart/2005/8/layout/list1"/>
    <dgm:cxn modelId="{EB026FB8-1B74-4FC9-B5A3-AEC75BC994EF}" type="presOf" srcId="{02BB3E26-1CD3-4245-B661-B9C15E9AB125}" destId="{F2716CC2-5F43-47C9-9463-C97C5A679A21}" srcOrd="0" destOrd="10" presId="urn:microsoft.com/office/officeart/2005/8/layout/list1"/>
    <dgm:cxn modelId="{D68E14BC-760D-48F9-BDF8-6AA1CBCFA663}" srcId="{0893A2DF-75DC-49F8-8E0A-32261FD40510}" destId="{5358EB18-1A77-4442-B25F-C986ACA5E763}" srcOrd="2" destOrd="0" parTransId="{87DD9C9E-3141-4305-974F-0730FBB1EC6B}" sibTransId="{A0E5490B-0D81-4A9F-8ECC-DB8F54A986A0}"/>
    <dgm:cxn modelId="{5CA4BBC1-E661-43B9-9FA5-F8F45DE3D28E}" srcId="{CC27AFE2-4A82-42BB-ADDC-4EC18580F6C2}" destId="{44EE2463-FDC6-42AA-9F5A-E8843C2C810E}" srcOrd="0" destOrd="0" parTransId="{E17918DE-5F4E-4862-A387-0CB222799E1F}" sibTransId="{455D596A-7891-4728-A8FF-BF154F650039}"/>
    <dgm:cxn modelId="{5B09F3C6-F71A-4E6A-AB20-06984292D2C1}" type="presOf" srcId="{C23CE9C4-4D44-428C-A38C-E2BC5908C87E}" destId="{F2716CC2-5F43-47C9-9463-C97C5A679A21}" srcOrd="0" destOrd="0" presId="urn:microsoft.com/office/officeart/2005/8/layout/list1"/>
    <dgm:cxn modelId="{00E6CFC8-0566-461D-8A36-62958F11F7BA}" type="presOf" srcId="{49A9FE9C-E2B7-4C69-9207-91054344763E}" destId="{F2716CC2-5F43-47C9-9463-C97C5A679A21}" srcOrd="0" destOrd="1" presId="urn:microsoft.com/office/officeart/2005/8/layout/list1"/>
    <dgm:cxn modelId="{04B4ABCE-1F12-4993-82F7-A6BF2A4308E8}" type="presOf" srcId="{8E72A816-D5CE-4474-A76A-14B19F477EB5}" destId="{F2716CC2-5F43-47C9-9463-C97C5A679A21}" srcOrd="0" destOrd="4" presId="urn:microsoft.com/office/officeart/2005/8/layout/list1"/>
    <dgm:cxn modelId="{C453CBD8-561E-40AB-B34F-3CD72BA3F084}" type="presOf" srcId="{0893A2DF-75DC-49F8-8E0A-32261FD40510}" destId="{F4E24AA0-067B-4022-91EA-FC5A3B1D19D9}" srcOrd="1" destOrd="0" presId="urn:microsoft.com/office/officeart/2005/8/layout/list1"/>
    <dgm:cxn modelId="{2E1C08F4-0827-4972-92E5-32C0A6305503}" srcId="{0893A2DF-75DC-49F8-8E0A-32261FD40510}" destId="{02BB3E26-1CD3-4245-B661-B9C15E9AB125}" srcOrd="4" destOrd="0" parTransId="{D01D70E1-3AF3-4817-B27C-2FA659F2200C}" sibTransId="{D11FB0E7-F443-4912-A29B-0A7D99D2497A}"/>
    <dgm:cxn modelId="{DDE7EAFD-DF9D-436D-95FC-48CBECA3C791}" type="presOf" srcId="{CC27AFE2-4A82-42BB-ADDC-4EC18580F6C2}" destId="{F2716CC2-5F43-47C9-9463-C97C5A679A21}" srcOrd="0" destOrd="11" presId="urn:microsoft.com/office/officeart/2005/8/layout/list1"/>
    <dgm:cxn modelId="{6D717C30-657D-43CA-8A9F-CA80C3512621}" type="presParOf" srcId="{2D8AC563-F89F-40D3-A98F-DBD8F9547306}" destId="{94E097A2-6550-4F85-8D1C-4CD708AC8E09}" srcOrd="0" destOrd="0" presId="urn:microsoft.com/office/officeart/2005/8/layout/list1"/>
    <dgm:cxn modelId="{D48060B6-C664-4A33-B50D-B91075D0E767}" type="presParOf" srcId="{94E097A2-6550-4F85-8D1C-4CD708AC8E09}" destId="{FA7E9463-0DF4-44BA-A04C-72126CE28C86}" srcOrd="0" destOrd="0" presId="urn:microsoft.com/office/officeart/2005/8/layout/list1"/>
    <dgm:cxn modelId="{A2C7A53B-FC62-4AD1-98A6-591AA8664583}" type="presParOf" srcId="{94E097A2-6550-4F85-8D1C-4CD708AC8E09}" destId="{F4E24AA0-067B-4022-91EA-FC5A3B1D19D9}" srcOrd="1" destOrd="0" presId="urn:microsoft.com/office/officeart/2005/8/layout/list1"/>
    <dgm:cxn modelId="{1CEFD385-78E2-45BE-92FF-899F40BD0A08}" type="presParOf" srcId="{2D8AC563-F89F-40D3-A98F-DBD8F9547306}" destId="{1409ED47-8D35-4893-87D6-BAE3D2487437}" srcOrd="1" destOrd="0" presId="urn:microsoft.com/office/officeart/2005/8/layout/list1"/>
    <dgm:cxn modelId="{C948372A-1A45-47BE-A4B3-5632068C5A75}" type="presParOf" srcId="{2D8AC563-F89F-40D3-A98F-DBD8F9547306}" destId="{F2716CC2-5F43-47C9-9463-C97C5A679A2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F43B08-7E8A-41C3-A266-DCD9B4F615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A7C6B39-521D-476A-B75F-2091338BAD79}">
      <dgm:prSet custT="1"/>
      <dgm:spPr/>
      <dgm:t>
        <a:bodyPr/>
        <a:lstStyle/>
        <a:p>
          <a:r>
            <a:rPr lang="en-US" sz="1600" b="0"/>
            <a:t>Services will target individuals at high risk for HIV infection in LAC, with an emphasis on: </a:t>
          </a:r>
          <a:endParaRPr lang="en-US" sz="1600"/>
        </a:p>
      </dgm:t>
    </dgm:pt>
    <dgm:pt modelId="{30B28DCA-BD70-4F52-8DB2-0124B795BFE8}" type="parTrans" cxnId="{71DB1C12-37ED-4E77-87C3-429977A12C21}">
      <dgm:prSet/>
      <dgm:spPr/>
      <dgm:t>
        <a:bodyPr/>
        <a:lstStyle/>
        <a:p>
          <a:endParaRPr lang="en-US"/>
        </a:p>
      </dgm:t>
    </dgm:pt>
    <dgm:pt modelId="{F0213B5E-C5DB-4A0B-B9F1-79748B19113A}" type="sibTrans" cxnId="{71DB1C12-37ED-4E77-87C3-429977A12C21}">
      <dgm:prSet/>
      <dgm:spPr/>
      <dgm:t>
        <a:bodyPr/>
        <a:lstStyle/>
        <a:p>
          <a:endParaRPr lang="en-US"/>
        </a:p>
      </dgm:t>
    </dgm:pt>
    <dgm:pt modelId="{93E4385B-5EEC-4E33-BC78-AF371A48783C}">
      <dgm:prSet custT="1"/>
      <dgm:spPr/>
      <dgm:t>
        <a:bodyPr/>
        <a:lstStyle/>
        <a:p>
          <a:r>
            <a:rPr lang="en-US" sz="1400" b="0"/>
            <a:t>MSM;</a:t>
          </a:r>
        </a:p>
      </dgm:t>
    </dgm:pt>
    <dgm:pt modelId="{893B33DD-8DB7-421A-8930-71CAD2C1780F}" type="parTrans" cxnId="{1F0001DB-B464-4BC4-9B3D-50F61EE52BDC}">
      <dgm:prSet/>
      <dgm:spPr/>
      <dgm:t>
        <a:bodyPr/>
        <a:lstStyle/>
        <a:p>
          <a:endParaRPr lang="en-US"/>
        </a:p>
      </dgm:t>
    </dgm:pt>
    <dgm:pt modelId="{7E376A0B-AC2E-40FF-84CB-993C3AE81109}" type="sibTrans" cxnId="{1F0001DB-B464-4BC4-9B3D-50F61EE52BDC}">
      <dgm:prSet/>
      <dgm:spPr/>
      <dgm:t>
        <a:bodyPr/>
        <a:lstStyle/>
        <a:p>
          <a:endParaRPr lang="en-US"/>
        </a:p>
      </dgm:t>
    </dgm:pt>
    <dgm:pt modelId="{9B08E4F1-4710-4021-8391-FCF032281C91}">
      <dgm:prSet custT="1"/>
      <dgm:spPr/>
      <dgm:t>
        <a:bodyPr/>
        <a:lstStyle/>
        <a:p>
          <a:r>
            <a:rPr lang="en-US" sz="1400" b="0"/>
            <a:t>Transgender persons;</a:t>
          </a:r>
        </a:p>
      </dgm:t>
    </dgm:pt>
    <dgm:pt modelId="{28FF157E-5EBC-49AD-A53E-B0532166A263}" type="parTrans" cxnId="{354F1EB4-1970-4400-95CD-320D22908A19}">
      <dgm:prSet/>
      <dgm:spPr/>
      <dgm:t>
        <a:bodyPr/>
        <a:lstStyle/>
        <a:p>
          <a:endParaRPr lang="en-US"/>
        </a:p>
      </dgm:t>
    </dgm:pt>
    <dgm:pt modelId="{F127B4C5-5021-4F43-9B21-B8FA65909DBF}" type="sibTrans" cxnId="{354F1EB4-1970-4400-95CD-320D22908A19}">
      <dgm:prSet/>
      <dgm:spPr/>
      <dgm:t>
        <a:bodyPr/>
        <a:lstStyle/>
        <a:p>
          <a:endParaRPr lang="en-US"/>
        </a:p>
      </dgm:t>
    </dgm:pt>
    <dgm:pt modelId="{4AFE352B-F52F-42DC-9289-3C633019AE83}">
      <dgm:prSet custT="1"/>
      <dgm:spPr/>
      <dgm:t>
        <a:bodyPr/>
        <a:lstStyle/>
        <a:p>
          <a:r>
            <a:rPr lang="en-US" sz="1400" b="0"/>
            <a:t>Cisgender women of color;</a:t>
          </a:r>
        </a:p>
      </dgm:t>
    </dgm:pt>
    <dgm:pt modelId="{A4E37EEC-36B7-4EB6-A808-2BF66DB86F74}" type="parTrans" cxnId="{689EAAC1-564F-41BC-B540-31EFB536B2CD}">
      <dgm:prSet/>
      <dgm:spPr/>
      <dgm:t>
        <a:bodyPr/>
        <a:lstStyle/>
        <a:p>
          <a:endParaRPr lang="en-US"/>
        </a:p>
      </dgm:t>
    </dgm:pt>
    <dgm:pt modelId="{A3E57E16-486F-48D1-8E32-39E215EC94A8}" type="sibTrans" cxnId="{689EAAC1-564F-41BC-B540-31EFB536B2CD}">
      <dgm:prSet/>
      <dgm:spPr/>
      <dgm:t>
        <a:bodyPr/>
        <a:lstStyle/>
        <a:p>
          <a:endParaRPr lang="en-US"/>
        </a:p>
      </dgm:t>
    </dgm:pt>
    <dgm:pt modelId="{70F4B894-70AA-46C4-A3EC-036BDD1B97EE}">
      <dgm:prSet custT="1"/>
      <dgm:spPr/>
      <dgm:t>
        <a:bodyPr/>
        <a:lstStyle/>
        <a:p>
          <a:r>
            <a:rPr lang="en-US" sz="1400" b="0"/>
            <a:t>African American persons of all ages;</a:t>
          </a:r>
        </a:p>
      </dgm:t>
    </dgm:pt>
    <dgm:pt modelId="{21939255-8C8B-486E-A70D-8F1EB15E20EE}" type="parTrans" cxnId="{0F3A657D-8DAF-4F2A-882C-5FC551DF38EA}">
      <dgm:prSet/>
      <dgm:spPr/>
      <dgm:t>
        <a:bodyPr/>
        <a:lstStyle/>
        <a:p>
          <a:endParaRPr lang="en-US"/>
        </a:p>
      </dgm:t>
    </dgm:pt>
    <dgm:pt modelId="{34791ADC-3CC1-41D1-8563-E04E6E60CE73}" type="sibTrans" cxnId="{0F3A657D-8DAF-4F2A-882C-5FC551DF38EA}">
      <dgm:prSet/>
      <dgm:spPr/>
      <dgm:t>
        <a:bodyPr/>
        <a:lstStyle/>
        <a:p>
          <a:endParaRPr lang="en-US"/>
        </a:p>
      </dgm:t>
    </dgm:pt>
    <dgm:pt modelId="{689A8D37-63DB-4EE4-8360-A02A8E355A7B}">
      <dgm:prSet custT="1"/>
      <dgm:spPr/>
      <dgm:t>
        <a:bodyPr/>
        <a:lstStyle/>
        <a:p>
          <a:r>
            <a:rPr lang="en-US" sz="1400" b="0"/>
            <a:t>Latinx persons of all ages;</a:t>
          </a:r>
        </a:p>
      </dgm:t>
    </dgm:pt>
    <dgm:pt modelId="{7558D150-5519-4F36-9DE2-32420CFB77E6}" type="parTrans" cxnId="{478D071B-89D3-468B-A5DE-960FC44345F5}">
      <dgm:prSet/>
      <dgm:spPr/>
      <dgm:t>
        <a:bodyPr/>
        <a:lstStyle/>
        <a:p>
          <a:endParaRPr lang="en-US"/>
        </a:p>
      </dgm:t>
    </dgm:pt>
    <dgm:pt modelId="{89478F34-695A-4118-BA22-5A31EC4A42B6}" type="sibTrans" cxnId="{478D071B-89D3-468B-A5DE-960FC44345F5}">
      <dgm:prSet/>
      <dgm:spPr/>
      <dgm:t>
        <a:bodyPr/>
        <a:lstStyle/>
        <a:p>
          <a:endParaRPr lang="en-US"/>
        </a:p>
      </dgm:t>
    </dgm:pt>
    <dgm:pt modelId="{561C75EF-220F-431B-95BD-66F1DCC49353}">
      <dgm:prSet custT="1"/>
      <dgm:spPr/>
      <dgm:t>
        <a:bodyPr/>
        <a:lstStyle/>
        <a:p>
          <a:r>
            <a:rPr lang="en-US" sz="1400" b="0"/>
            <a:t>American Indian/Alaskan Native persons of all ages;</a:t>
          </a:r>
        </a:p>
      </dgm:t>
    </dgm:pt>
    <dgm:pt modelId="{F44CEF46-B4EE-431B-98C2-B4933FEA4128}" type="parTrans" cxnId="{6B2B87F3-8199-451E-9ABF-05CACA7289BD}">
      <dgm:prSet/>
      <dgm:spPr/>
      <dgm:t>
        <a:bodyPr/>
        <a:lstStyle/>
        <a:p>
          <a:endParaRPr lang="en-US"/>
        </a:p>
      </dgm:t>
    </dgm:pt>
    <dgm:pt modelId="{4D142E4F-1A4B-4FD7-A5FE-198F71359A3A}" type="sibTrans" cxnId="{6B2B87F3-8199-451E-9ABF-05CACA7289BD}">
      <dgm:prSet/>
      <dgm:spPr/>
      <dgm:t>
        <a:bodyPr/>
        <a:lstStyle/>
        <a:p>
          <a:endParaRPr lang="en-US"/>
        </a:p>
      </dgm:t>
    </dgm:pt>
    <dgm:pt modelId="{915C1031-8611-4FAE-B386-1B08D87C8DA4}">
      <dgm:prSet custT="1"/>
      <dgm:spPr/>
      <dgm:t>
        <a:bodyPr/>
        <a:lstStyle/>
        <a:p>
          <a:r>
            <a:rPr lang="en-US" sz="1400" b="0"/>
            <a:t>Youth and young adults (under 30 years of age);</a:t>
          </a:r>
        </a:p>
      </dgm:t>
    </dgm:pt>
    <dgm:pt modelId="{56AFA338-9E29-4706-895A-476E1FADEC47}" type="parTrans" cxnId="{4968F124-FE02-48CF-BCCC-AD8B953CAED9}">
      <dgm:prSet/>
      <dgm:spPr/>
      <dgm:t>
        <a:bodyPr/>
        <a:lstStyle/>
        <a:p>
          <a:endParaRPr lang="en-US"/>
        </a:p>
      </dgm:t>
    </dgm:pt>
    <dgm:pt modelId="{5A3E4404-62D5-454F-A42D-4C70B4FCADA3}" type="sibTrans" cxnId="{4968F124-FE02-48CF-BCCC-AD8B953CAED9}">
      <dgm:prSet/>
      <dgm:spPr/>
      <dgm:t>
        <a:bodyPr/>
        <a:lstStyle/>
        <a:p>
          <a:endParaRPr lang="en-US"/>
        </a:p>
      </dgm:t>
    </dgm:pt>
    <dgm:pt modelId="{A3961571-8D4F-4F00-88A1-F4DBBFE4A120}">
      <dgm:prSet custT="1"/>
      <dgm:spPr/>
      <dgm:t>
        <a:bodyPr/>
        <a:lstStyle/>
        <a:p>
          <a:r>
            <a:rPr lang="en-US" sz="1400" b="0"/>
            <a:t>Persons who use/inject drugs (PWUID); and</a:t>
          </a:r>
        </a:p>
      </dgm:t>
    </dgm:pt>
    <dgm:pt modelId="{1EE9BA74-BD3A-4878-9CA3-F694D181E71B}" type="parTrans" cxnId="{F9C8DF5D-BA98-4704-9228-68362BE87FB7}">
      <dgm:prSet/>
      <dgm:spPr/>
      <dgm:t>
        <a:bodyPr/>
        <a:lstStyle/>
        <a:p>
          <a:endParaRPr lang="en-US"/>
        </a:p>
      </dgm:t>
    </dgm:pt>
    <dgm:pt modelId="{0718F034-46CF-45A0-BF89-A575ABD25D52}" type="sibTrans" cxnId="{F9C8DF5D-BA98-4704-9228-68362BE87FB7}">
      <dgm:prSet/>
      <dgm:spPr/>
      <dgm:t>
        <a:bodyPr/>
        <a:lstStyle/>
        <a:p>
          <a:endParaRPr lang="en-US"/>
        </a:p>
      </dgm:t>
    </dgm:pt>
    <dgm:pt modelId="{233DDF2D-9AC4-4DF5-8966-1D2813F5F47F}">
      <dgm:prSet custT="1"/>
      <dgm:spPr/>
      <dgm:t>
        <a:bodyPr/>
        <a:lstStyle/>
        <a:p>
          <a:r>
            <a:rPr lang="en-US" sz="1400" b="0"/>
            <a:t>Persons aged 50 and older</a:t>
          </a:r>
        </a:p>
      </dgm:t>
    </dgm:pt>
    <dgm:pt modelId="{9B843C53-A518-417F-A35C-D6A6DA7670E2}" type="parTrans" cxnId="{0C34BA09-9AF7-4345-A13A-6095351FF639}">
      <dgm:prSet/>
      <dgm:spPr/>
      <dgm:t>
        <a:bodyPr/>
        <a:lstStyle/>
        <a:p>
          <a:endParaRPr lang="en-US"/>
        </a:p>
      </dgm:t>
    </dgm:pt>
    <dgm:pt modelId="{9AB7B262-39D1-4D7A-B9C7-7711D244ED0B}" type="sibTrans" cxnId="{0C34BA09-9AF7-4345-A13A-6095351FF639}">
      <dgm:prSet/>
      <dgm:spPr/>
      <dgm:t>
        <a:bodyPr/>
        <a:lstStyle/>
        <a:p>
          <a:endParaRPr lang="en-US"/>
        </a:p>
      </dgm:t>
    </dgm:pt>
    <dgm:pt modelId="{215C3D64-B043-4621-BEDC-0F9FA8B1096C}">
      <dgm:prSet custT="1"/>
      <dgm:spPr/>
      <dgm:t>
        <a:bodyPr/>
        <a:lstStyle/>
        <a:p>
          <a:r>
            <a:rPr lang="en-US" sz="1600" b="0"/>
            <a:t>Services will be provided in licensed medical clinics and affiliated satellite locations convenient to the populations served.  </a:t>
          </a:r>
          <a:endParaRPr lang="en-US" sz="1600"/>
        </a:p>
      </dgm:t>
    </dgm:pt>
    <dgm:pt modelId="{60133B75-71C7-4F99-A214-EC5AA2EB7936}" type="sibTrans" cxnId="{F1D2FF57-E841-4753-BB25-0DEBAF649179}">
      <dgm:prSet/>
      <dgm:spPr/>
      <dgm:t>
        <a:bodyPr/>
        <a:lstStyle/>
        <a:p>
          <a:endParaRPr lang="en-US"/>
        </a:p>
      </dgm:t>
    </dgm:pt>
    <dgm:pt modelId="{BCBCE714-CC56-4AAA-83F0-076BB2F7D50E}" type="parTrans" cxnId="{F1D2FF57-E841-4753-BB25-0DEBAF649179}">
      <dgm:prSet/>
      <dgm:spPr/>
      <dgm:t>
        <a:bodyPr/>
        <a:lstStyle/>
        <a:p>
          <a:endParaRPr lang="en-US"/>
        </a:p>
      </dgm:t>
    </dgm:pt>
    <dgm:pt modelId="{75286F58-6AED-465D-9BB6-20D0A4375A36}" type="pres">
      <dgm:prSet presAssocID="{69F43B08-7E8A-41C3-A266-DCD9B4F61569}" presName="linear" presStyleCnt="0">
        <dgm:presLayoutVars>
          <dgm:dir/>
          <dgm:animLvl val="lvl"/>
          <dgm:resizeHandles val="exact"/>
        </dgm:presLayoutVars>
      </dgm:prSet>
      <dgm:spPr/>
    </dgm:pt>
    <dgm:pt modelId="{A33CE258-F2AA-4682-82C8-FF9151B7BDCA}" type="pres">
      <dgm:prSet presAssocID="{215C3D64-B043-4621-BEDC-0F9FA8B1096C}" presName="parentLin" presStyleCnt="0"/>
      <dgm:spPr/>
    </dgm:pt>
    <dgm:pt modelId="{34C712E9-814D-42E8-ABE6-ADA8377CA4F9}" type="pres">
      <dgm:prSet presAssocID="{215C3D64-B043-4621-BEDC-0F9FA8B1096C}" presName="parentLeftMargin" presStyleLbl="node1" presStyleIdx="0" presStyleCnt="2"/>
      <dgm:spPr/>
    </dgm:pt>
    <dgm:pt modelId="{36502B87-8C12-425F-B5F9-C804D8DD6574}" type="pres">
      <dgm:prSet presAssocID="{215C3D64-B043-4621-BEDC-0F9FA8B1096C}" presName="parentText" presStyleLbl="node1" presStyleIdx="0" presStyleCnt="2">
        <dgm:presLayoutVars>
          <dgm:chMax val="0"/>
          <dgm:bulletEnabled val="1"/>
        </dgm:presLayoutVars>
      </dgm:prSet>
      <dgm:spPr/>
    </dgm:pt>
    <dgm:pt modelId="{509152E0-4893-45A3-9080-97C1701C849F}" type="pres">
      <dgm:prSet presAssocID="{215C3D64-B043-4621-BEDC-0F9FA8B1096C}" presName="negativeSpace" presStyleCnt="0"/>
      <dgm:spPr/>
    </dgm:pt>
    <dgm:pt modelId="{CC0D8F2F-1237-4A04-9AA7-5876BF116BA0}" type="pres">
      <dgm:prSet presAssocID="{215C3D64-B043-4621-BEDC-0F9FA8B1096C}" presName="childText" presStyleLbl="conFgAcc1" presStyleIdx="0" presStyleCnt="2">
        <dgm:presLayoutVars>
          <dgm:bulletEnabled val="1"/>
        </dgm:presLayoutVars>
      </dgm:prSet>
      <dgm:spPr/>
    </dgm:pt>
    <dgm:pt modelId="{A6698A2D-D305-4C37-A453-72141023A567}" type="pres">
      <dgm:prSet presAssocID="{60133B75-71C7-4F99-A214-EC5AA2EB7936}" presName="spaceBetweenRectangles" presStyleCnt="0"/>
      <dgm:spPr/>
    </dgm:pt>
    <dgm:pt modelId="{0CDF47E9-A2BA-40EA-A4D8-1CA4568CB773}" type="pres">
      <dgm:prSet presAssocID="{8A7C6B39-521D-476A-B75F-2091338BAD79}" presName="parentLin" presStyleCnt="0"/>
      <dgm:spPr/>
    </dgm:pt>
    <dgm:pt modelId="{20911CD5-7D6D-4B15-B297-368EE80CAD0A}" type="pres">
      <dgm:prSet presAssocID="{8A7C6B39-521D-476A-B75F-2091338BAD79}" presName="parentLeftMargin" presStyleLbl="node1" presStyleIdx="0" presStyleCnt="2"/>
      <dgm:spPr/>
    </dgm:pt>
    <dgm:pt modelId="{C245858E-1DC6-46FC-A6DF-3E8B3C2A776A}" type="pres">
      <dgm:prSet presAssocID="{8A7C6B39-521D-476A-B75F-2091338BAD79}" presName="parentText" presStyleLbl="node1" presStyleIdx="1" presStyleCnt="2">
        <dgm:presLayoutVars>
          <dgm:chMax val="0"/>
          <dgm:bulletEnabled val="1"/>
        </dgm:presLayoutVars>
      </dgm:prSet>
      <dgm:spPr/>
    </dgm:pt>
    <dgm:pt modelId="{86845408-4A2E-46D4-A5CA-6E4E502608CC}" type="pres">
      <dgm:prSet presAssocID="{8A7C6B39-521D-476A-B75F-2091338BAD79}" presName="negativeSpace" presStyleCnt="0"/>
      <dgm:spPr/>
    </dgm:pt>
    <dgm:pt modelId="{0C5D629A-2F50-4E75-9065-8DF6A3AC6222}" type="pres">
      <dgm:prSet presAssocID="{8A7C6B39-521D-476A-B75F-2091338BAD79}" presName="childText" presStyleLbl="conFgAcc1" presStyleIdx="1" presStyleCnt="2">
        <dgm:presLayoutVars>
          <dgm:bulletEnabled val="1"/>
        </dgm:presLayoutVars>
      </dgm:prSet>
      <dgm:spPr/>
    </dgm:pt>
  </dgm:ptLst>
  <dgm:cxnLst>
    <dgm:cxn modelId="{D2CB6F00-3967-4DC0-B80A-49A967654E64}" type="presOf" srcId="{233DDF2D-9AC4-4DF5-8966-1D2813F5F47F}" destId="{0C5D629A-2F50-4E75-9065-8DF6A3AC6222}" srcOrd="0" destOrd="8" presId="urn:microsoft.com/office/officeart/2005/8/layout/list1"/>
    <dgm:cxn modelId="{0C34BA09-9AF7-4345-A13A-6095351FF639}" srcId="{8A7C6B39-521D-476A-B75F-2091338BAD79}" destId="{233DDF2D-9AC4-4DF5-8966-1D2813F5F47F}" srcOrd="8" destOrd="0" parTransId="{9B843C53-A518-417F-A35C-D6A6DA7670E2}" sibTransId="{9AB7B262-39D1-4D7A-B9C7-7711D244ED0B}"/>
    <dgm:cxn modelId="{0A227010-DAD9-4E72-A0E7-27356738ABF2}" type="presOf" srcId="{215C3D64-B043-4621-BEDC-0F9FA8B1096C}" destId="{34C712E9-814D-42E8-ABE6-ADA8377CA4F9}" srcOrd="0" destOrd="0" presId="urn:microsoft.com/office/officeart/2005/8/layout/list1"/>
    <dgm:cxn modelId="{71DB1C12-37ED-4E77-87C3-429977A12C21}" srcId="{69F43B08-7E8A-41C3-A266-DCD9B4F61569}" destId="{8A7C6B39-521D-476A-B75F-2091338BAD79}" srcOrd="1" destOrd="0" parTransId="{30B28DCA-BD70-4F52-8DB2-0124B795BFE8}" sibTransId="{F0213B5E-C5DB-4A0B-B9F1-79748B19113A}"/>
    <dgm:cxn modelId="{478D071B-89D3-468B-A5DE-960FC44345F5}" srcId="{8A7C6B39-521D-476A-B75F-2091338BAD79}" destId="{689A8D37-63DB-4EE4-8360-A02A8E355A7B}" srcOrd="4" destOrd="0" parTransId="{7558D150-5519-4F36-9DE2-32420CFB77E6}" sibTransId="{89478F34-695A-4118-BA22-5A31EC4A42B6}"/>
    <dgm:cxn modelId="{4968F124-FE02-48CF-BCCC-AD8B953CAED9}" srcId="{8A7C6B39-521D-476A-B75F-2091338BAD79}" destId="{915C1031-8611-4FAE-B386-1B08D87C8DA4}" srcOrd="6" destOrd="0" parTransId="{56AFA338-9E29-4706-895A-476E1FADEC47}" sibTransId="{5A3E4404-62D5-454F-A42D-4C70B4FCADA3}"/>
    <dgm:cxn modelId="{F9C8DF5D-BA98-4704-9228-68362BE87FB7}" srcId="{8A7C6B39-521D-476A-B75F-2091338BAD79}" destId="{A3961571-8D4F-4F00-88A1-F4DBBFE4A120}" srcOrd="7" destOrd="0" parTransId="{1EE9BA74-BD3A-4878-9CA3-F694D181E71B}" sibTransId="{0718F034-46CF-45A0-BF89-A575ABD25D52}"/>
    <dgm:cxn modelId="{F1D2FF57-E841-4753-BB25-0DEBAF649179}" srcId="{69F43B08-7E8A-41C3-A266-DCD9B4F61569}" destId="{215C3D64-B043-4621-BEDC-0F9FA8B1096C}" srcOrd="0" destOrd="0" parTransId="{BCBCE714-CC56-4AAA-83F0-076BB2F7D50E}" sibTransId="{60133B75-71C7-4F99-A214-EC5AA2EB7936}"/>
    <dgm:cxn modelId="{0F3A657D-8DAF-4F2A-882C-5FC551DF38EA}" srcId="{8A7C6B39-521D-476A-B75F-2091338BAD79}" destId="{70F4B894-70AA-46C4-A3EC-036BDD1B97EE}" srcOrd="3" destOrd="0" parTransId="{21939255-8C8B-486E-A70D-8F1EB15E20EE}" sibTransId="{34791ADC-3CC1-41D1-8563-E04E6E60CE73}"/>
    <dgm:cxn modelId="{39306182-2B94-46F7-B270-01A29EAA4DA8}" type="presOf" srcId="{8A7C6B39-521D-476A-B75F-2091338BAD79}" destId="{C245858E-1DC6-46FC-A6DF-3E8B3C2A776A}" srcOrd="1" destOrd="0" presId="urn:microsoft.com/office/officeart/2005/8/layout/list1"/>
    <dgm:cxn modelId="{F89CEF91-FC97-4634-94EF-285BB56E1311}" type="presOf" srcId="{8A7C6B39-521D-476A-B75F-2091338BAD79}" destId="{20911CD5-7D6D-4B15-B297-368EE80CAD0A}" srcOrd="0" destOrd="0" presId="urn:microsoft.com/office/officeart/2005/8/layout/list1"/>
    <dgm:cxn modelId="{9F85A596-07D7-497D-BFA8-DEC964BCD3EF}" type="presOf" srcId="{689A8D37-63DB-4EE4-8360-A02A8E355A7B}" destId="{0C5D629A-2F50-4E75-9065-8DF6A3AC6222}" srcOrd="0" destOrd="4" presId="urn:microsoft.com/office/officeart/2005/8/layout/list1"/>
    <dgm:cxn modelId="{4DF8A898-CCCF-4D55-A5D7-6EDA2B909820}" type="presOf" srcId="{215C3D64-B043-4621-BEDC-0F9FA8B1096C}" destId="{36502B87-8C12-425F-B5F9-C804D8DD6574}" srcOrd="1" destOrd="0" presId="urn:microsoft.com/office/officeart/2005/8/layout/list1"/>
    <dgm:cxn modelId="{354F1EB4-1970-4400-95CD-320D22908A19}" srcId="{8A7C6B39-521D-476A-B75F-2091338BAD79}" destId="{9B08E4F1-4710-4021-8391-FCF032281C91}" srcOrd="1" destOrd="0" parTransId="{28FF157E-5EBC-49AD-A53E-B0532166A263}" sibTransId="{F127B4C5-5021-4F43-9B21-B8FA65909DBF}"/>
    <dgm:cxn modelId="{AE2712BE-49B7-4B80-B016-1C925A10516E}" type="presOf" srcId="{9B08E4F1-4710-4021-8391-FCF032281C91}" destId="{0C5D629A-2F50-4E75-9065-8DF6A3AC6222}" srcOrd="0" destOrd="1" presId="urn:microsoft.com/office/officeart/2005/8/layout/list1"/>
    <dgm:cxn modelId="{689EAAC1-564F-41BC-B540-31EFB536B2CD}" srcId="{8A7C6B39-521D-476A-B75F-2091338BAD79}" destId="{4AFE352B-F52F-42DC-9289-3C633019AE83}" srcOrd="2" destOrd="0" parTransId="{A4E37EEC-36B7-4EB6-A808-2BF66DB86F74}" sibTransId="{A3E57E16-486F-48D1-8E32-39E215EC94A8}"/>
    <dgm:cxn modelId="{DC876CC5-5CE4-421C-A0CD-D23040EA60BD}" type="presOf" srcId="{93E4385B-5EEC-4E33-BC78-AF371A48783C}" destId="{0C5D629A-2F50-4E75-9065-8DF6A3AC6222}" srcOrd="0" destOrd="0" presId="urn:microsoft.com/office/officeart/2005/8/layout/list1"/>
    <dgm:cxn modelId="{A773F5D9-3461-43D1-813A-E73A77501437}" type="presOf" srcId="{915C1031-8611-4FAE-B386-1B08D87C8DA4}" destId="{0C5D629A-2F50-4E75-9065-8DF6A3AC6222}" srcOrd="0" destOrd="6" presId="urn:microsoft.com/office/officeart/2005/8/layout/list1"/>
    <dgm:cxn modelId="{1F0001DB-B464-4BC4-9B3D-50F61EE52BDC}" srcId="{8A7C6B39-521D-476A-B75F-2091338BAD79}" destId="{93E4385B-5EEC-4E33-BC78-AF371A48783C}" srcOrd="0" destOrd="0" parTransId="{893B33DD-8DB7-421A-8930-71CAD2C1780F}" sibTransId="{7E376A0B-AC2E-40FF-84CB-993C3AE81109}"/>
    <dgm:cxn modelId="{AC9475DC-37ED-4A96-85C2-24DF28CADEEE}" type="presOf" srcId="{A3961571-8D4F-4F00-88A1-F4DBBFE4A120}" destId="{0C5D629A-2F50-4E75-9065-8DF6A3AC6222}" srcOrd="0" destOrd="7" presId="urn:microsoft.com/office/officeart/2005/8/layout/list1"/>
    <dgm:cxn modelId="{42D345E9-F9D1-443D-BEE6-09E17C5B3F42}" type="presOf" srcId="{4AFE352B-F52F-42DC-9289-3C633019AE83}" destId="{0C5D629A-2F50-4E75-9065-8DF6A3AC6222}" srcOrd="0" destOrd="2" presId="urn:microsoft.com/office/officeart/2005/8/layout/list1"/>
    <dgm:cxn modelId="{FF64B9E9-9403-452D-8930-15A2E39E64B6}" type="presOf" srcId="{69F43B08-7E8A-41C3-A266-DCD9B4F61569}" destId="{75286F58-6AED-465D-9BB6-20D0A4375A36}" srcOrd="0" destOrd="0" presId="urn:microsoft.com/office/officeart/2005/8/layout/list1"/>
    <dgm:cxn modelId="{301C2DF0-14B1-480E-BD5B-B03C68382177}" type="presOf" srcId="{561C75EF-220F-431B-95BD-66F1DCC49353}" destId="{0C5D629A-2F50-4E75-9065-8DF6A3AC6222}" srcOrd="0" destOrd="5" presId="urn:microsoft.com/office/officeart/2005/8/layout/list1"/>
    <dgm:cxn modelId="{78CF9EF1-50B2-411C-A8A0-71FEEA6C68EC}" type="presOf" srcId="{70F4B894-70AA-46C4-A3EC-036BDD1B97EE}" destId="{0C5D629A-2F50-4E75-9065-8DF6A3AC6222}" srcOrd="0" destOrd="3" presId="urn:microsoft.com/office/officeart/2005/8/layout/list1"/>
    <dgm:cxn modelId="{6B2B87F3-8199-451E-9ABF-05CACA7289BD}" srcId="{8A7C6B39-521D-476A-B75F-2091338BAD79}" destId="{561C75EF-220F-431B-95BD-66F1DCC49353}" srcOrd="5" destOrd="0" parTransId="{F44CEF46-B4EE-431B-98C2-B4933FEA4128}" sibTransId="{4D142E4F-1A4B-4FD7-A5FE-198F71359A3A}"/>
    <dgm:cxn modelId="{CDE001DB-38E5-4FB9-AC63-84A1EB38B5B2}" type="presParOf" srcId="{75286F58-6AED-465D-9BB6-20D0A4375A36}" destId="{A33CE258-F2AA-4682-82C8-FF9151B7BDCA}" srcOrd="0" destOrd="0" presId="urn:microsoft.com/office/officeart/2005/8/layout/list1"/>
    <dgm:cxn modelId="{C62A4A7C-216D-4813-9B6A-6C3907403104}" type="presParOf" srcId="{A33CE258-F2AA-4682-82C8-FF9151B7BDCA}" destId="{34C712E9-814D-42E8-ABE6-ADA8377CA4F9}" srcOrd="0" destOrd="0" presId="urn:microsoft.com/office/officeart/2005/8/layout/list1"/>
    <dgm:cxn modelId="{359E3822-45A3-4EEF-807C-D5F8DE5F83E8}" type="presParOf" srcId="{A33CE258-F2AA-4682-82C8-FF9151B7BDCA}" destId="{36502B87-8C12-425F-B5F9-C804D8DD6574}" srcOrd="1" destOrd="0" presId="urn:microsoft.com/office/officeart/2005/8/layout/list1"/>
    <dgm:cxn modelId="{60D10F97-3228-4B5A-B661-C1AA8AD8ED3D}" type="presParOf" srcId="{75286F58-6AED-465D-9BB6-20D0A4375A36}" destId="{509152E0-4893-45A3-9080-97C1701C849F}" srcOrd="1" destOrd="0" presId="urn:microsoft.com/office/officeart/2005/8/layout/list1"/>
    <dgm:cxn modelId="{E2609D2C-C3BF-4164-99BF-D6B03B17E603}" type="presParOf" srcId="{75286F58-6AED-465D-9BB6-20D0A4375A36}" destId="{CC0D8F2F-1237-4A04-9AA7-5876BF116BA0}" srcOrd="2" destOrd="0" presId="urn:microsoft.com/office/officeart/2005/8/layout/list1"/>
    <dgm:cxn modelId="{76CA1E4A-94BA-4295-A017-BBA78B65DDAA}" type="presParOf" srcId="{75286F58-6AED-465D-9BB6-20D0A4375A36}" destId="{A6698A2D-D305-4C37-A453-72141023A567}" srcOrd="3" destOrd="0" presId="urn:microsoft.com/office/officeart/2005/8/layout/list1"/>
    <dgm:cxn modelId="{81B4BA88-FC3A-4DB6-A985-B70E081D83A8}" type="presParOf" srcId="{75286F58-6AED-465D-9BB6-20D0A4375A36}" destId="{0CDF47E9-A2BA-40EA-A4D8-1CA4568CB773}" srcOrd="4" destOrd="0" presId="urn:microsoft.com/office/officeart/2005/8/layout/list1"/>
    <dgm:cxn modelId="{9FDD2CC3-ADA4-4195-9861-B85DA4D1A5FF}" type="presParOf" srcId="{0CDF47E9-A2BA-40EA-A4D8-1CA4568CB773}" destId="{20911CD5-7D6D-4B15-B297-368EE80CAD0A}" srcOrd="0" destOrd="0" presId="urn:microsoft.com/office/officeart/2005/8/layout/list1"/>
    <dgm:cxn modelId="{080F5F61-B039-40AF-B2B6-302390FC8FA0}" type="presParOf" srcId="{0CDF47E9-A2BA-40EA-A4D8-1CA4568CB773}" destId="{C245858E-1DC6-46FC-A6DF-3E8B3C2A776A}" srcOrd="1" destOrd="0" presId="urn:microsoft.com/office/officeart/2005/8/layout/list1"/>
    <dgm:cxn modelId="{3ED44BEB-AB5E-4F10-B1A8-EFE8ABCA4726}" type="presParOf" srcId="{75286F58-6AED-465D-9BB6-20D0A4375A36}" destId="{86845408-4A2E-46D4-A5CA-6E4E502608CC}" srcOrd="5" destOrd="0" presId="urn:microsoft.com/office/officeart/2005/8/layout/list1"/>
    <dgm:cxn modelId="{1396C689-FED1-4549-8FCF-F4C1AB59F5D6}" type="presParOf" srcId="{75286F58-6AED-465D-9BB6-20D0A4375A36}" destId="{0C5D629A-2F50-4E75-9065-8DF6A3AC622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300F73-C464-4617-A848-2BA8FCC41323}"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en-US"/>
        </a:p>
      </dgm:t>
    </dgm:pt>
    <dgm:pt modelId="{0FACD65F-3363-47A6-BFB2-B4A16F0637C4}">
      <dgm:prSet/>
      <dgm:spPr/>
      <dgm:t>
        <a:bodyPr/>
        <a:lstStyle/>
        <a:p>
          <a:r>
            <a:rPr lang="en-US"/>
            <a:t>Community Embedded Disease Intervention Specialist (CEDIS) (when applicable)</a:t>
          </a:r>
        </a:p>
      </dgm:t>
    </dgm:pt>
    <dgm:pt modelId="{6F906B57-8F09-4AD9-8F67-7E7D43C8E2C5}" type="parTrans" cxnId="{B4B9E753-DC84-43D1-8959-0DE26ED95571}">
      <dgm:prSet/>
      <dgm:spPr/>
      <dgm:t>
        <a:bodyPr/>
        <a:lstStyle/>
        <a:p>
          <a:endParaRPr lang="en-US"/>
        </a:p>
      </dgm:t>
    </dgm:pt>
    <dgm:pt modelId="{ACE710B3-D5E6-4F82-A0EE-3AE21E3E45BE}" type="sibTrans" cxnId="{B4B9E753-DC84-43D1-8959-0DE26ED95571}">
      <dgm:prSet/>
      <dgm:spPr/>
      <dgm:t>
        <a:bodyPr/>
        <a:lstStyle/>
        <a:p>
          <a:endParaRPr lang="en-US"/>
        </a:p>
      </dgm:t>
    </dgm:pt>
    <dgm:pt modelId="{094825CA-4E28-4813-8566-1B15EB009DD4}">
      <dgm:prSet custT="1"/>
      <dgm:spPr/>
      <dgm:t>
        <a:bodyPr/>
        <a:lstStyle/>
        <a:p>
          <a:r>
            <a:rPr lang="en-US" sz="1400" b="0"/>
            <a:t>Clinics with 40 or more HIV-positive individuals diagnosed over the last five years and 100 syphilis cases diagnosed annually must include a minimum of one CEDIS as part of the Clinic-Based Prevention Services team to facilitate Partner Services, PDPT, and other necessary services, as needed. </a:t>
          </a:r>
        </a:p>
        <a:p>
          <a:endParaRPr lang="en-US" sz="1000"/>
        </a:p>
      </dgm:t>
    </dgm:pt>
    <dgm:pt modelId="{25AB93DA-5F56-4915-A1AC-D3DE614C1611}" type="parTrans" cxnId="{5082DD86-44CB-4B75-AAE3-5757BDBE813A}">
      <dgm:prSet/>
      <dgm:spPr/>
      <dgm:t>
        <a:bodyPr/>
        <a:lstStyle/>
        <a:p>
          <a:endParaRPr lang="en-US"/>
        </a:p>
      </dgm:t>
    </dgm:pt>
    <dgm:pt modelId="{65A20F62-F965-4D7A-A89D-2E7247C82BC5}" type="sibTrans" cxnId="{5082DD86-44CB-4B75-AAE3-5757BDBE813A}">
      <dgm:prSet/>
      <dgm:spPr/>
      <dgm:t>
        <a:bodyPr/>
        <a:lstStyle/>
        <a:p>
          <a:endParaRPr lang="en-US"/>
        </a:p>
      </dgm:t>
    </dgm:pt>
    <dgm:pt modelId="{0F51A421-6292-4DA1-A303-450F491BAB79}">
      <dgm:prSet custT="1"/>
      <dgm:spPr/>
      <dgm:t>
        <a:bodyPr/>
        <a:lstStyle/>
        <a:p>
          <a:r>
            <a:rPr lang="en-US" sz="1800" b="0"/>
            <a:t>Clinics diagnosing over 150 syphilis cases per year are required to provide an additional CEDIS to support these services</a:t>
          </a:r>
          <a:r>
            <a:rPr lang="en-US" sz="1000" b="0"/>
            <a:t>. </a:t>
          </a:r>
          <a:endParaRPr lang="en-US" sz="1000"/>
        </a:p>
      </dgm:t>
    </dgm:pt>
    <dgm:pt modelId="{C7D31369-5FB3-4D67-90E0-45A373665D1E}" type="parTrans" cxnId="{864B456A-E3BE-44B1-9FB0-083C2D0D609C}">
      <dgm:prSet/>
      <dgm:spPr/>
      <dgm:t>
        <a:bodyPr/>
        <a:lstStyle/>
        <a:p>
          <a:endParaRPr lang="en-US"/>
        </a:p>
      </dgm:t>
    </dgm:pt>
    <dgm:pt modelId="{5ED854AC-8954-4C7B-85BF-D01EFFFF3DA2}" type="sibTrans" cxnId="{864B456A-E3BE-44B1-9FB0-083C2D0D609C}">
      <dgm:prSet/>
      <dgm:spPr/>
      <dgm:t>
        <a:bodyPr/>
        <a:lstStyle/>
        <a:p>
          <a:endParaRPr lang="en-US"/>
        </a:p>
      </dgm:t>
    </dgm:pt>
    <dgm:pt modelId="{CFDC04A0-6251-4D60-BC01-B2B5C6768B9E}">
      <dgm:prSet/>
      <dgm:spPr/>
      <dgm:t>
        <a:bodyPr/>
        <a:lstStyle/>
        <a:p>
          <a:r>
            <a:rPr lang="en-US" b="0"/>
            <a:t>Minimum Qualifications:</a:t>
          </a:r>
          <a:endParaRPr lang="en-US"/>
        </a:p>
      </dgm:t>
    </dgm:pt>
    <dgm:pt modelId="{ADEC0DD9-8062-4B9D-ACC3-3AFACCF969D6}" type="parTrans" cxnId="{A712BA2A-8B5A-43E3-A594-57A01703CE3B}">
      <dgm:prSet/>
      <dgm:spPr/>
      <dgm:t>
        <a:bodyPr/>
        <a:lstStyle/>
        <a:p>
          <a:endParaRPr lang="en-US"/>
        </a:p>
      </dgm:t>
    </dgm:pt>
    <dgm:pt modelId="{57BD2E4B-5A8C-4BC1-944C-C153DAD3A573}" type="sibTrans" cxnId="{A712BA2A-8B5A-43E3-A594-57A01703CE3B}">
      <dgm:prSet/>
      <dgm:spPr/>
      <dgm:t>
        <a:bodyPr/>
        <a:lstStyle/>
        <a:p>
          <a:endParaRPr lang="en-US"/>
        </a:p>
      </dgm:t>
    </dgm:pt>
    <dgm:pt modelId="{C3C6ACED-2023-464C-AB37-598B7B623F7B}">
      <dgm:prSet custT="1"/>
      <dgm:spPr/>
      <dgm:t>
        <a:bodyPr/>
        <a:lstStyle/>
        <a:p>
          <a:r>
            <a:rPr lang="en-US" sz="1800" b="0"/>
            <a:t>The CEDIS must work closely with HIV-positive clients and at-risk populations to prevent the spread of HIV and other STDs. </a:t>
          </a:r>
        </a:p>
        <a:p>
          <a:endParaRPr lang="en-US" sz="1000"/>
        </a:p>
      </dgm:t>
    </dgm:pt>
    <dgm:pt modelId="{8751793D-90D9-46A6-89DA-2413A1AD6D52}" type="parTrans" cxnId="{39412F31-6203-44A3-9321-0405A14465C5}">
      <dgm:prSet/>
      <dgm:spPr/>
      <dgm:t>
        <a:bodyPr/>
        <a:lstStyle/>
        <a:p>
          <a:endParaRPr lang="en-US"/>
        </a:p>
      </dgm:t>
    </dgm:pt>
    <dgm:pt modelId="{3AC3AE9F-5352-4325-9A15-D785FC801CE1}" type="sibTrans" cxnId="{39412F31-6203-44A3-9321-0405A14465C5}">
      <dgm:prSet/>
      <dgm:spPr/>
      <dgm:t>
        <a:bodyPr/>
        <a:lstStyle/>
        <a:p>
          <a:endParaRPr lang="en-US"/>
        </a:p>
      </dgm:t>
    </dgm:pt>
    <dgm:pt modelId="{F98818C7-9A39-4036-998C-9FF5BE30791E}">
      <dgm:prSet custT="1"/>
      <dgm:spPr/>
      <dgm:t>
        <a:bodyPr/>
        <a:lstStyle/>
        <a:p>
          <a:r>
            <a:rPr lang="en-US" sz="1800"/>
            <a:t>Bachelor’s degree in Public Health, Social Work, Nursing, or a related field.  Preferred: Master’s degree in Public Health (MPH), Social Work (MSW), or equivalent.</a:t>
          </a:r>
        </a:p>
      </dgm:t>
    </dgm:pt>
    <dgm:pt modelId="{2C9B9805-14F3-4224-85C6-F95E115ACDA3}" type="parTrans" cxnId="{4A15CBE3-2CAC-47D6-ADE6-8A343107FC6A}">
      <dgm:prSet/>
      <dgm:spPr/>
      <dgm:t>
        <a:bodyPr/>
        <a:lstStyle/>
        <a:p>
          <a:endParaRPr lang="en-US"/>
        </a:p>
      </dgm:t>
    </dgm:pt>
    <dgm:pt modelId="{D888D4D6-F19D-480D-9620-5263C2928E1E}" type="sibTrans" cxnId="{4A15CBE3-2CAC-47D6-ADE6-8A343107FC6A}">
      <dgm:prSet/>
      <dgm:spPr/>
      <dgm:t>
        <a:bodyPr/>
        <a:lstStyle/>
        <a:p>
          <a:endParaRPr lang="en-US"/>
        </a:p>
      </dgm:t>
    </dgm:pt>
    <dgm:pt modelId="{ACC59E1A-1C54-4AE4-917C-9CC6393BA305}" type="pres">
      <dgm:prSet presAssocID="{06300F73-C464-4617-A848-2BA8FCC41323}" presName="vert0" presStyleCnt="0">
        <dgm:presLayoutVars>
          <dgm:dir/>
          <dgm:animOne val="branch"/>
          <dgm:animLvl val="lvl"/>
        </dgm:presLayoutVars>
      </dgm:prSet>
      <dgm:spPr/>
    </dgm:pt>
    <dgm:pt modelId="{3C00D0F6-3C8C-4E53-A396-84E81A898499}" type="pres">
      <dgm:prSet presAssocID="{0FACD65F-3363-47A6-BFB2-B4A16F0637C4}" presName="thickLine" presStyleLbl="alignNode1" presStyleIdx="0" presStyleCnt="2"/>
      <dgm:spPr/>
    </dgm:pt>
    <dgm:pt modelId="{E71609B4-7CE0-4FAE-A196-3B6F4B0A3F2B}" type="pres">
      <dgm:prSet presAssocID="{0FACD65F-3363-47A6-BFB2-B4A16F0637C4}" presName="horz1" presStyleCnt="0"/>
      <dgm:spPr/>
    </dgm:pt>
    <dgm:pt modelId="{C2BFD718-A650-4AD4-B924-900D1D60751A}" type="pres">
      <dgm:prSet presAssocID="{0FACD65F-3363-47A6-BFB2-B4A16F0637C4}" presName="tx1" presStyleLbl="revTx" presStyleIdx="0" presStyleCnt="6"/>
      <dgm:spPr/>
    </dgm:pt>
    <dgm:pt modelId="{211EFE19-2943-4283-9547-3D115B901975}" type="pres">
      <dgm:prSet presAssocID="{0FACD65F-3363-47A6-BFB2-B4A16F0637C4}" presName="vert1" presStyleCnt="0"/>
      <dgm:spPr/>
    </dgm:pt>
    <dgm:pt modelId="{B378FC0B-171F-4F11-844B-1C8EC7B15C04}" type="pres">
      <dgm:prSet presAssocID="{094825CA-4E28-4813-8566-1B15EB009DD4}" presName="vertSpace2a" presStyleCnt="0"/>
      <dgm:spPr/>
    </dgm:pt>
    <dgm:pt modelId="{31B8EF24-DE2C-494A-99BB-0923CE310501}" type="pres">
      <dgm:prSet presAssocID="{094825CA-4E28-4813-8566-1B15EB009DD4}" presName="horz2" presStyleCnt="0"/>
      <dgm:spPr/>
    </dgm:pt>
    <dgm:pt modelId="{BBABCD2E-1AC4-402C-A50A-8004B187727A}" type="pres">
      <dgm:prSet presAssocID="{094825CA-4E28-4813-8566-1B15EB009DD4}" presName="horzSpace2" presStyleCnt="0"/>
      <dgm:spPr/>
    </dgm:pt>
    <dgm:pt modelId="{65ADAC61-F12D-48E2-A874-E742505F071D}" type="pres">
      <dgm:prSet presAssocID="{094825CA-4E28-4813-8566-1B15EB009DD4}" presName="tx2" presStyleLbl="revTx" presStyleIdx="1" presStyleCnt="6" custScaleY="133502"/>
      <dgm:spPr/>
    </dgm:pt>
    <dgm:pt modelId="{DA17E124-D8AC-4166-B036-7BE9C23D66F4}" type="pres">
      <dgm:prSet presAssocID="{094825CA-4E28-4813-8566-1B15EB009DD4}" presName="vert2" presStyleCnt="0"/>
      <dgm:spPr/>
    </dgm:pt>
    <dgm:pt modelId="{EC7B0485-2066-4E62-AA87-63F30B721553}" type="pres">
      <dgm:prSet presAssocID="{094825CA-4E28-4813-8566-1B15EB009DD4}" presName="thinLine2b" presStyleLbl="callout" presStyleIdx="0" presStyleCnt="4"/>
      <dgm:spPr/>
    </dgm:pt>
    <dgm:pt modelId="{90C2E358-4757-4576-8393-E51E0006BF95}" type="pres">
      <dgm:prSet presAssocID="{094825CA-4E28-4813-8566-1B15EB009DD4}" presName="vertSpace2b" presStyleCnt="0"/>
      <dgm:spPr/>
    </dgm:pt>
    <dgm:pt modelId="{58605413-1600-4DA6-889F-82D4765E34E1}" type="pres">
      <dgm:prSet presAssocID="{0F51A421-6292-4DA1-A303-450F491BAB79}" presName="horz2" presStyleCnt="0"/>
      <dgm:spPr/>
    </dgm:pt>
    <dgm:pt modelId="{CFF3F696-C4ED-418F-BCA2-6E3ED9144ECD}" type="pres">
      <dgm:prSet presAssocID="{0F51A421-6292-4DA1-A303-450F491BAB79}" presName="horzSpace2" presStyleCnt="0"/>
      <dgm:spPr/>
    </dgm:pt>
    <dgm:pt modelId="{CF5038FE-B8C6-4307-934D-AD37D471B687}" type="pres">
      <dgm:prSet presAssocID="{0F51A421-6292-4DA1-A303-450F491BAB79}" presName="tx2" presStyleLbl="revTx" presStyleIdx="2" presStyleCnt="6"/>
      <dgm:spPr/>
    </dgm:pt>
    <dgm:pt modelId="{D2B6CED6-FDFD-467F-8723-BD94015AB52F}" type="pres">
      <dgm:prSet presAssocID="{0F51A421-6292-4DA1-A303-450F491BAB79}" presName="vert2" presStyleCnt="0"/>
      <dgm:spPr/>
    </dgm:pt>
    <dgm:pt modelId="{7E5A98F8-D529-494D-BCAB-46FB1FE3AF15}" type="pres">
      <dgm:prSet presAssocID="{0F51A421-6292-4DA1-A303-450F491BAB79}" presName="thinLine2b" presStyleLbl="callout" presStyleIdx="1" presStyleCnt="4"/>
      <dgm:spPr/>
    </dgm:pt>
    <dgm:pt modelId="{E1423894-36D1-4A8F-9745-55E5BD9E3769}" type="pres">
      <dgm:prSet presAssocID="{0F51A421-6292-4DA1-A303-450F491BAB79}" presName="vertSpace2b" presStyleCnt="0"/>
      <dgm:spPr/>
    </dgm:pt>
    <dgm:pt modelId="{375E1EC8-D697-486D-AC84-7ACFE277F51C}" type="pres">
      <dgm:prSet presAssocID="{C3C6ACED-2023-464C-AB37-598B7B623F7B}" presName="horz2" presStyleCnt="0"/>
      <dgm:spPr/>
    </dgm:pt>
    <dgm:pt modelId="{4ABD126E-AB9A-4690-AF8A-6943B9C38559}" type="pres">
      <dgm:prSet presAssocID="{C3C6ACED-2023-464C-AB37-598B7B623F7B}" presName="horzSpace2" presStyleCnt="0"/>
      <dgm:spPr/>
    </dgm:pt>
    <dgm:pt modelId="{31EDA167-03DB-441A-A621-A29417317D49}" type="pres">
      <dgm:prSet presAssocID="{C3C6ACED-2023-464C-AB37-598B7B623F7B}" presName="tx2" presStyleLbl="revTx" presStyleIdx="3" presStyleCnt="6"/>
      <dgm:spPr/>
    </dgm:pt>
    <dgm:pt modelId="{71C21252-6B9F-45E6-9148-D26EB4651FDE}" type="pres">
      <dgm:prSet presAssocID="{C3C6ACED-2023-464C-AB37-598B7B623F7B}" presName="vert2" presStyleCnt="0"/>
      <dgm:spPr/>
    </dgm:pt>
    <dgm:pt modelId="{ADE38C82-18CE-48DE-AD19-BB418B9E3CDE}" type="pres">
      <dgm:prSet presAssocID="{C3C6ACED-2023-464C-AB37-598B7B623F7B}" presName="thinLine2b" presStyleLbl="callout" presStyleIdx="2" presStyleCnt="4"/>
      <dgm:spPr/>
    </dgm:pt>
    <dgm:pt modelId="{FA7C29CC-2E7F-4F43-9AB1-C9C2D36C1E0F}" type="pres">
      <dgm:prSet presAssocID="{C3C6ACED-2023-464C-AB37-598B7B623F7B}" presName="vertSpace2b" presStyleCnt="0"/>
      <dgm:spPr/>
    </dgm:pt>
    <dgm:pt modelId="{FA7A89A0-E351-4522-AE8F-A40F54A07BF0}" type="pres">
      <dgm:prSet presAssocID="{CFDC04A0-6251-4D60-BC01-B2B5C6768B9E}" presName="thickLine" presStyleLbl="alignNode1" presStyleIdx="1" presStyleCnt="2"/>
      <dgm:spPr/>
    </dgm:pt>
    <dgm:pt modelId="{DF7D9D46-DFF3-4F4E-8551-03EE7571EFCE}" type="pres">
      <dgm:prSet presAssocID="{CFDC04A0-6251-4D60-BC01-B2B5C6768B9E}" presName="horz1" presStyleCnt="0"/>
      <dgm:spPr/>
    </dgm:pt>
    <dgm:pt modelId="{1ED499C5-90C8-4145-8271-E9E811C3DBA6}" type="pres">
      <dgm:prSet presAssocID="{CFDC04A0-6251-4D60-BC01-B2B5C6768B9E}" presName="tx1" presStyleLbl="revTx" presStyleIdx="4" presStyleCnt="6"/>
      <dgm:spPr/>
    </dgm:pt>
    <dgm:pt modelId="{859C4B6D-4080-4C73-B80E-F48B8014A329}" type="pres">
      <dgm:prSet presAssocID="{CFDC04A0-6251-4D60-BC01-B2B5C6768B9E}" presName="vert1" presStyleCnt="0"/>
      <dgm:spPr/>
    </dgm:pt>
    <dgm:pt modelId="{13E8A80B-F32E-41FE-89CC-3CB0E6D06A7C}" type="pres">
      <dgm:prSet presAssocID="{F98818C7-9A39-4036-998C-9FF5BE30791E}" presName="vertSpace2a" presStyleCnt="0"/>
      <dgm:spPr/>
    </dgm:pt>
    <dgm:pt modelId="{E50301D7-EEA5-4A08-B3CA-2FF2C5505DCA}" type="pres">
      <dgm:prSet presAssocID="{F98818C7-9A39-4036-998C-9FF5BE30791E}" presName="horz2" presStyleCnt="0"/>
      <dgm:spPr/>
    </dgm:pt>
    <dgm:pt modelId="{23C3136C-DF20-4F34-893B-A9405BE24F4F}" type="pres">
      <dgm:prSet presAssocID="{F98818C7-9A39-4036-998C-9FF5BE30791E}" presName="horzSpace2" presStyleCnt="0"/>
      <dgm:spPr/>
    </dgm:pt>
    <dgm:pt modelId="{B4CCD3F7-538E-4BB5-BB96-4A767D0BACF0}" type="pres">
      <dgm:prSet presAssocID="{F98818C7-9A39-4036-998C-9FF5BE30791E}" presName="tx2" presStyleLbl="revTx" presStyleIdx="5" presStyleCnt="6"/>
      <dgm:spPr/>
    </dgm:pt>
    <dgm:pt modelId="{1C4489BD-51B7-4CB1-9EC9-8B0663C68E88}" type="pres">
      <dgm:prSet presAssocID="{F98818C7-9A39-4036-998C-9FF5BE30791E}" presName="vert2" presStyleCnt="0"/>
      <dgm:spPr/>
    </dgm:pt>
    <dgm:pt modelId="{C2AF4666-9BDF-476E-B750-D76F4725BFE9}" type="pres">
      <dgm:prSet presAssocID="{F98818C7-9A39-4036-998C-9FF5BE30791E}" presName="thinLine2b" presStyleLbl="callout" presStyleIdx="3" presStyleCnt="4"/>
      <dgm:spPr/>
    </dgm:pt>
    <dgm:pt modelId="{1B9173ED-25AC-48C4-B4FA-B38B90047842}" type="pres">
      <dgm:prSet presAssocID="{F98818C7-9A39-4036-998C-9FF5BE30791E}" presName="vertSpace2b" presStyleCnt="0"/>
      <dgm:spPr/>
    </dgm:pt>
  </dgm:ptLst>
  <dgm:cxnLst>
    <dgm:cxn modelId="{A712BA2A-8B5A-43E3-A594-57A01703CE3B}" srcId="{06300F73-C464-4617-A848-2BA8FCC41323}" destId="{CFDC04A0-6251-4D60-BC01-B2B5C6768B9E}" srcOrd="1" destOrd="0" parTransId="{ADEC0DD9-8062-4B9D-ACC3-3AFACCF969D6}" sibTransId="{57BD2E4B-5A8C-4BC1-944C-C153DAD3A573}"/>
    <dgm:cxn modelId="{39412F31-6203-44A3-9321-0405A14465C5}" srcId="{0FACD65F-3363-47A6-BFB2-B4A16F0637C4}" destId="{C3C6ACED-2023-464C-AB37-598B7B623F7B}" srcOrd="2" destOrd="0" parTransId="{8751793D-90D9-46A6-89DA-2413A1AD6D52}" sibTransId="{3AC3AE9F-5352-4325-9A15-D785FC801CE1}"/>
    <dgm:cxn modelId="{3C40613A-544C-4413-89E4-9E852449BED7}" type="presOf" srcId="{06300F73-C464-4617-A848-2BA8FCC41323}" destId="{ACC59E1A-1C54-4AE4-917C-9CC6393BA305}" srcOrd="0" destOrd="0" presId="urn:microsoft.com/office/officeart/2008/layout/LinedList"/>
    <dgm:cxn modelId="{875C8B3D-2ACA-4FF4-839F-2D4F07CCA408}" type="presOf" srcId="{CFDC04A0-6251-4D60-BC01-B2B5C6768B9E}" destId="{1ED499C5-90C8-4145-8271-E9E811C3DBA6}" srcOrd="0" destOrd="0" presId="urn:microsoft.com/office/officeart/2008/layout/LinedList"/>
    <dgm:cxn modelId="{C57F7E48-7582-4505-BF96-CD491F3E4DA7}" type="presOf" srcId="{C3C6ACED-2023-464C-AB37-598B7B623F7B}" destId="{31EDA167-03DB-441A-A621-A29417317D49}" srcOrd="0" destOrd="0" presId="urn:microsoft.com/office/officeart/2008/layout/LinedList"/>
    <dgm:cxn modelId="{864B456A-E3BE-44B1-9FB0-083C2D0D609C}" srcId="{0FACD65F-3363-47A6-BFB2-B4A16F0637C4}" destId="{0F51A421-6292-4DA1-A303-450F491BAB79}" srcOrd="1" destOrd="0" parTransId="{C7D31369-5FB3-4D67-90E0-45A373665D1E}" sibTransId="{5ED854AC-8954-4C7B-85BF-D01EFFFF3DA2}"/>
    <dgm:cxn modelId="{B4B9E753-DC84-43D1-8959-0DE26ED95571}" srcId="{06300F73-C464-4617-A848-2BA8FCC41323}" destId="{0FACD65F-3363-47A6-BFB2-B4A16F0637C4}" srcOrd="0" destOrd="0" parTransId="{6F906B57-8F09-4AD9-8F67-7E7D43C8E2C5}" sibTransId="{ACE710B3-D5E6-4F82-A0EE-3AE21E3E45BE}"/>
    <dgm:cxn modelId="{0FF34A83-CE0E-4CCA-BF90-3578C0DA0E4F}" type="presOf" srcId="{0F51A421-6292-4DA1-A303-450F491BAB79}" destId="{CF5038FE-B8C6-4307-934D-AD37D471B687}" srcOrd="0" destOrd="0" presId="urn:microsoft.com/office/officeart/2008/layout/LinedList"/>
    <dgm:cxn modelId="{5082DD86-44CB-4B75-AAE3-5757BDBE813A}" srcId="{0FACD65F-3363-47A6-BFB2-B4A16F0637C4}" destId="{094825CA-4E28-4813-8566-1B15EB009DD4}" srcOrd="0" destOrd="0" parTransId="{25AB93DA-5F56-4915-A1AC-D3DE614C1611}" sibTransId="{65A20F62-F965-4D7A-A89D-2E7247C82BC5}"/>
    <dgm:cxn modelId="{4D03399B-9356-41E3-99D5-BC4DB03FD316}" type="presOf" srcId="{F98818C7-9A39-4036-998C-9FF5BE30791E}" destId="{B4CCD3F7-538E-4BB5-BB96-4A767D0BACF0}" srcOrd="0" destOrd="0" presId="urn:microsoft.com/office/officeart/2008/layout/LinedList"/>
    <dgm:cxn modelId="{492148CA-8E8E-4F64-8040-DA4F8C369739}" type="presOf" srcId="{0FACD65F-3363-47A6-BFB2-B4A16F0637C4}" destId="{C2BFD718-A650-4AD4-B924-900D1D60751A}" srcOrd="0" destOrd="0" presId="urn:microsoft.com/office/officeart/2008/layout/LinedList"/>
    <dgm:cxn modelId="{AB728EDC-70BE-4EBE-B2D5-55D50FA8D8D8}" type="presOf" srcId="{094825CA-4E28-4813-8566-1B15EB009DD4}" destId="{65ADAC61-F12D-48E2-A874-E742505F071D}" srcOrd="0" destOrd="0" presId="urn:microsoft.com/office/officeart/2008/layout/LinedList"/>
    <dgm:cxn modelId="{4A15CBE3-2CAC-47D6-ADE6-8A343107FC6A}" srcId="{CFDC04A0-6251-4D60-BC01-B2B5C6768B9E}" destId="{F98818C7-9A39-4036-998C-9FF5BE30791E}" srcOrd="0" destOrd="0" parTransId="{2C9B9805-14F3-4224-85C6-F95E115ACDA3}" sibTransId="{D888D4D6-F19D-480D-9620-5263C2928E1E}"/>
    <dgm:cxn modelId="{B1388131-CA77-4B15-92D5-0C53351FAF49}" type="presParOf" srcId="{ACC59E1A-1C54-4AE4-917C-9CC6393BA305}" destId="{3C00D0F6-3C8C-4E53-A396-84E81A898499}" srcOrd="0" destOrd="0" presId="urn:microsoft.com/office/officeart/2008/layout/LinedList"/>
    <dgm:cxn modelId="{9C70A3A5-C53C-4F87-ABEE-3909BF960D99}" type="presParOf" srcId="{ACC59E1A-1C54-4AE4-917C-9CC6393BA305}" destId="{E71609B4-7CE0-4FAE-A196-3B6F4B0A3F2B}" srcOrd="1" destOrd="0" presId="urn:microsoft.com/office/officeart/2008/layout/LinedList"/>
    <dgm:cxn modelId="{664F49A0-59A8-4FF3-89F2-7FB35A4E5EAC}" type="presParOf" srcId="{E71609B4-7CE0-4FAE-A196-3B6F4B0A3F2B}" destId="{C2BFD718-A650-4AD4-B924-900D1D60751A}" srcOrd="0" destOrd="0" presId="urn:microsoft.com/office/officeart/2008/layout/LinedList"/>
    <dgm:cxn modelId="{C528ADC5-4F92-4199-BD5E-85D3C17ABBEB}" type="presParOf" srcId="{E71609B4-7CE0-4FAE-A196-3B6F4B0A3F2B}" destId="{211EFE19-2943-4283-9547-3D115B901975}" srcOrd="1" destOrd="0" presId="urn:microsoft.com/office/officeart/2008/layout/LinedList"/>
    <dgm:cxn modelId="{E400629A-C403-4DAD-B243-FA8DCD8312CD}" type="presParOf" srcId="{211EFE19-2943-4283-9547-3D115B901975}" destId="{B378FC0B-171F-4F11-844B-1C8EC7B15C04}" srcOrd="0" destOrd="0" presId="urn:microsoft.com/office/officeart/2008/layout/LinedList"/>
    <dgm:cxn modelId="{97D1D4D8-A440-4684-A2EE-B1434E5B2144}" type="presParOf" srcId="{211EFE19-2943-4283-9547-3D115B901975}" destId="{31B8EF24-DE2C-494A-99BB-0923CE310501}" srcOrd="1" destOrd="0" presId="urn:microsoft.com/office/officeart/2008/layout/LinedList"/>
    <dgm:cxn modelId="{C8956CA5-57C7-4158-8A77-73DE952A3A15}" type="presParOf" srcId="{31B8EF24-DE2C-494A-99BB-0923CE310501}" destId="{BBABCD2E-1AC4-402C-A50A-8004B187727A}" srcOrd="0" destOrd="0" presId="urn:microsoft.com/office/officeart/2008/layout/LinedList"/>
    <dgm:cxn modelId="{5B6E4476-C0C1-4E18-B09B-5C1B436C2AF4}" type="presParOf" srcId="{31B8EF24-DE2C-494A-99BB-0923CE310501}" destId="{65ADAC61-F12D-48E2-A874-E742505F071D}" srcOrd="1" destOrd="0" presId="urn:microsoft.com/office/officeart/2008/layout/LinedList"/>
    <dgm:cxn modelId="{58ED9656-3997-4E96-B007-2C532E7B17EE}" type="presParOf" srcId="{31B8EF24-DE2C-494A-99BB-0923CE310501}" destId="{DA17E124-D8AC-4166-B036-7BE9C23D66F4}" srcOrd="2" destOrd="0" presId="urn:microsoft.com/office/officeart/2008/layout/LinedList"/>
    <dgm:cxn modelId="{2A2BCF4B-958A-467A-81BA-8B51B0BB5982}" type="presParOf" srcId="{211EFE19-2943-4283-9547-3D115B901975}" destId="{EC7B0485-2066-4E62-AA87-63F30B721553}" srcOrd="2" destOrd="0" presId="urn:microsoft.com/office/officeart/2008/layout/LinedList"/>
    <dgm:cxn modelId="{5D5A1785-A5A7-4709-9550-4C53E2924B87}" type="presParOf" srcId="{211EFE19-2943-4283-9547-3D115B901975}" destId="{90C2E358-4757-4576-8393-E51E0006BF95}" srcOrd="3" destOrd="0" presId="urn:microsoft.com/office/officeart/2008/layout/LinedList"/>
    <dgm:cxn modelId="{15FDFB3A-9741-4745-B2E1-8FFF9CA45C24}" type="presParOf" srcId="{211EFE19-2943-4283-9547-3D115B901975}" destId="{58605413-1600-4DA6-889F-82D4765E34E1}" srcOrd="4" destOrd="0" presId="urn:microsoft.com/office/officeart/2008/layout/LinedList"/>
    <dgm:cxn modelId="{D05CC07E-B191-4AD4-859B-3420FB73E434}" type="presParOf" srcId="{58605413-1600-4DA6-889F-82D4765E34E1}" destId="{CFF3F696-C4ED-418F-BCA2-6E3ED9144ECD}" srcOrd="0" destOrd="0" presId="urn:microsoft.com/office/officeart/2008/layout/LinedList"/>
    <dgm:cxn modelId="{E1B97882-3347-4480-9594-6331FFA3E1D7}" type="presParOf" srcId="{58605413-1600-4DA6-889F-82D4765E34E1}" destId="{CF5038FE-B8C6-4307-934D-AD37D471B687}" srcOrd="1" destOrd="0" presId="urn:microsoft.com/office/officeart/2008/layout/LinedList"/>
    <dgm:cxn modelId="{80B5AA27-A256-4D55-A0FA-ADBFFFDEEF32}" type="presParOf" srcId="{58605413-1600-4DA6-889F-82D4765E34E1}" destId="{D2B6CED6-FDFD-467F-8723-BD94015AB52F}" srcOrd="2" destOrd="0" presId="urn:microsoft.com/office/officeart/2008/layout/LinedList"/>
    <dgm:cxn modelId="{5D23442C-FD2E-4839-A055-53201699F912}" type="presParOf" srcId="{211EFE19-2943-4283-9547-3D115B901975}" destId="{7E5A98F8-D529-494D-BCAB-46FB1FE3AF15}" srcOrd="5" destOrd="0" presId="urn:microsoft.com/office/officeart/2008/layout/LinedList"/>
    <dgm:cxn modelId="{6AA2A3EF-7CF5-486F-9B0F-1BC378F99D3F}" type="presParOf" srcId="{211EFE19-2943-4283-9547-3D115B901975}" destId="{E1423894-36D1-4A8F-9745-55E5BD9E3769}" srcOrd="6" destOrd="0" presId="urn:microsoft.com/office/officeart/2008/layout/LinedList"/>
    <dgm:cxn modelId="{AFA788FD-3F11-4E3E-8792-F6367FF57F44}" type="presParOf" srcId="{211EFE19-2943-4283-9547-3D115B901975}" destId="{375E1EC8-D697-486D-AC84-7ACFE277F51C}" srcOrd="7" destOrd="0" presId="urn:microsoft.com/office/officeart/2008/layout/LinedList"/>
    <dgm:cxn modelId="{C550D0B9-F042-4802-880F-A1896E32965C}" type="presParOf" srcId="{375E1EC8-D697-486D-AC84-7ACFE277F51C}" destId="{4ABD126E-AB9A-4690-AF8A-6943B9C38559}" srcOrd="0" destOrd="0" presId="urn:microsoft.com/office/officeart/2008/layout/LinedList"/>
    <dgm:cxn modelId="{B85EFDD4-534B-426E-826C-34B4EB98A067}" type="presParOf" srcId="{375E1EC8-D697-486D-AC84-7ACFE277F51C}" destId="{31EDA167-03DB-441A-A621-A29417317D49}" srcOrd="1" destOrd="0" presId="urn:microsoft.com/office/officeart/2008/layout/LinedList"/>
    <dgm:cxn modelId="{63D6FD8E-C5BA-4619-B2BB-87CB7ECA057B}" type="presParOf" srcId="{375E1EC8-D697-486D-AC84-7ACFE277F51C}" destId="{71C21252-6B9F-45E6-9148-D26EB4651FDE}" srcOrd="2" destOrd="0" presId="urn:microsoft.com/office/officeart/2008/layout/LinedList"/>
    <dgm:cxn modelId="{1455FC8A-B084-4585-944E-C003CF26AA3C}" type="presParOf" srcId="{211EFE19-2943-4283-9547-3D115B901975}" destId="{ADE38C82-18CE-48DE-AD19-BB418B9E3CDE}" srcOrd="8" destOrd="0" presId="urn:microsoft.com/office/officeart/2008/layout/LinedList"/>
    <dgm:cxn modelId="{E6B34909-E4E4-412C-BEC5-0B8D01634CCB}" type="presParOf" srcId="{211EFE19-2943-4283-9547-3D115B901975}" destId="{FA7C29CC-2E7F-4F43-9AB1-C9C2D36C1E0F}" srcOrd="9" destOrd="0" presId="urn:microsoft.com/office/officeart/2008/layout/LinedList"/>
    <dgm:cxn modelId="{5820EF76-862F-4942-BECA-F12850C6D9A6}" type="presParOf" srcId="{ACC59E1A-1C54-4AE4-917C-9CC6393BA305}" destId="{FA7A89A0-E351-4522-AE8F-A40F54A07BF0}" srcOrd="2" destOrd="0" presId="urn:microsoft.com/office/officeart/2008/layout/LinedList"/>
    <dgm:cxn modelId="{5FB25ADA-7253-48F9-A5EA-BD21D654A9DD}" type="presParOf" srcId="{ACC59E1A-1C54-4AE4-917C-9CC6393BA305}" destId="{DF7D9D46-DFF3-4F4E-8551-03EE7571EFCE}" srcOrd="3" destOrd="0" presId="urn:microsoft.com/office/officeart/2008/layout/LinedList"/>
    <dgm:cxn modelId="{B0D420CD-6AC6-44C9-9FFD-05FB1F4C0ABA}" type="presParOf" srcId="{DF7D9D46-DFF3-4F4E-8551-03EE7571EFCE}" destId="{1ED499C5-90C8-4145-8271-E9E811C3DBA6}" srcOrd="0" destOrd="0" presId="urn:microsoft.com/office/officeart/2008/layout/LinedList"/>
    <dgm:cxn modelId="{35D93794-AE84-47A3-9423-838DD11B1E6C}" type="presParOf" srcId="{DF7D9D46-DFF3-4F4E-8551-03EE7571EFCE}" destId="{859C4B6D-4080-4C73-B80E-F48B8014A329}" srcOrd="1" destOrd="0" presId="urn:microsoft.com/office/officeart/2008/layout/LinedList"/>
    <dgm:cxn modelId="{0378BB23-C01D-433C-A761-7B06BDD906DB}" type="presParOf" srcId="{859C4B6D-4080-4C73-B80E-F48B8014A329}" destId="{13E8A80B-F32E-41FE-89CC-3CB0E6D06A7C}" srcOrd="0" destOrd="0" presId="urn:microsoft.com/office/officeart/2008/layout/LinedList"/>
    <dgm:cxn modelId="{6AC19C61-C2BD-42C9-BB16-4A3C4FAAAAB1}" type="presParOf" srcId="{859C4B6D-4080-4C73-B80E-F48B8014A329}" destId="{E50301D7-EEA5-4A08-B3CA-2FF2C5505DCA}" srcOrd="1" destOrd="0" presId="urn:microsoft.com/office/officeart/2008/layout/LinedList"/>
    <dgm:cxn modelId="{B84962AC-FDAE-4B49-B086-433E6E5EB8B2}" type="presParOf" srcId="{E50301D7-EEA5-4A08-B3CA-2FF2C5505DCA}" destId="{23C3136C-DF20-4F34-893B-A9405BE24F4F}" srcOrd="0" destOrd="0" presId="urn:microsoft.com/office/officeart/2008/layout/LinedList"/>
    <dgm:cxn modelId="{9EB1B3AF-D3B3-42F2-94D8-66C4B265531E}" type="presParOf" srcId="{E50301D7-EEA5-4A08-B3CA-2FF2C5505DCA}" destId="{B4CCD3F7-538E-4BB5-BB96-4A767D0BACF0}" srcOrd="1" destOrd="0" presId="urn:microsoft.com/office/officeart/2008/layout/LinedList"/>
    <dgm:cxn modelId="{A441BDA1-E41C-4202-827F-AAF0657BBEC0}" type="presParOf" srcId="{E50301D7-EEA5-4A08-B3CA-2FF2C5505DCA}" destId="{1C4489BD-51B7-4CB1-9EC9-8B0663C68E88}" srcOrd="2" destOrd="0" presId="urn:microsoft.com/office/officeart/2008/layout/LinedList"/>
    <dgm:cxn modelId="{C75C9596-B7EE-4E4E-8510-854610E76ED0}" type="presParOf" srcId="{859C4B6D-4080-4C73-B80E-F48B8014A329}" destId="{C2AF4666-9BDF-476E-B750-D76F4725BFE9}" srcOrd="2" destOrd="0" presId="urn:microsoft.com/office/officeart/2008/layout/LinedList"/>
    <dgm:cxn modelId="{3DC87224-E2B1-46BC-A9C9-D2E8D692A885}" type="presParOf" srcId="{859C4B6D-4080-4C73-B80E-F48B8014A329}" destId="{1B9173ED-25AC-48C4-B4FA-B38B9004784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300F73-C464-4617-A848-2BA8FCC41323}" type="doc">
      <dgm:prSet loTypeId="urn:microsoft.com/office/officeart/2008/layout/LinedList" loCatId="list" qsTypeId="urn:microsoft.com/office/officeart/2005/8/quickstyle/simple1" qsCatId="simple" csTypeId="urn:microsoft.com/office/officeart/2005/8/colors/accent1_3" csCatId="accent1" phldr="1"/>
      <dgm:spPr/>
      <dgm:t>
        <a:bodyPr/>
        <a:lstStyle/>
        <a:p>
          <a:endParaRPr lang="en-US"/>
        </a:p>
      </dgm:t>
    </dgm:pt>
    <dgm:pt modelId="{0FACD65F-3363-47A6-BFB2-B4A16F0637C4}">
      <dgm:prSet/>
      <dgm:spPr/>
      <dgm:t>
        <a:bodyPr/>
        <a:lstStyle/>
        <a:p>
          <a:r>
            <a:rPr lang="en-US"/>
            <a:t>CEDIS Liaison (optional)</a:t>
          </a:r>
        </a:p>
      </dgm:t>
    </dgm:pt>
    <dgm:pt modelId="{6F906B57-8F09-4AD9-8F67-7E7D43C8E2C5}" type="parTrans" cxnId="{B4B9E753-DC84-43D1-8959-0DE26ED95571}">
      <dgm:prSet/>
      <dgm:spPr/>
      <dgm:t>
        <a:bodyPr/>
        <a:lstStyle/>
        <a:p>
          <a:endParaRPr lang="en-US"/>
        </a:p>
      </dgm:t>
    </dgm:pt>
    <dgm:pt modelId="{ACE710B3-D5E6-4F82-A0EE-3AE21E3E45BE}" type="sibTrans" cxnId="{B4B9E753-DC84-43D1-8959-0DE26ED95571}">
      <dgm:prSet/>
      <dgm:spPr/>
      <dgm:t>
        <a:bodyPr/>
        <a:lstStyle/>
        <a:p>
          <a:endParaRPr lang="en-US"/>
        </a:p>
      </dgm:t>
    </dgm:pt>
    <dgm:pt modelId="{094825CA-4E28-4813-8566-1B15EB009DD4}">
      <dgm:prSet/>
      <dgm:spPr/>
      <dgm:t>
        <a:bodyPr/>
        <a:lstStyle/>
        <a:p>
          <a:r>
            <a:rPr lang="en-US" b="0"/>
            <a:t>The CEDIS Liaison is an optional staffing position available if Contractor does not meet the minimum client threshold required for a CEDIS. </a:t>
          </a:r>
          <a:endParaRPr lang="en-US"/>
        </a:p>
      </dgm:t>
    </dgm:pt>
    <dgm:pt modelId="{25AB93DA-5F56-4915-A1AC-D3DE614C1611}" type="parTrans" cxnId="{5082DD86-44CB-4B75-AAE3-5757BDBE813A}">
      <dgm:prSet/>
      <dgm:spPr/>
      <dgm:t>
        <a:bodyPr/>
        <a:lstStyle/>
        <a:p>
          <a:endParaRPr lang="en-US"/>
        </a:p>
      </dgm:t>
    </dgm:pt>
    <dgm:pt modelId="{65A20F62-F965-4D7A-A89D-2E7247C82BC5}" type="sibTrans" cxnId="{5082DD86-44CB-4B75-AAE3-5757BDBE813A}">
      <dgm:prSet/>
      <dgm:spPr/>
      <dgm:t>
        <a:bodyPr/>
        <a:lstStyle/>
        <a:p>
          <a:endParaRPr lang="en-US"/>
        </a:p>
      </dgm:t>
    </dgm:pt>
    <dgm:pt modelId="{0F51A421-6292-4DA1-A303-450F491BAB79}">
      <dgm:prSet/>
      <dgm:spPr/>
      <dgm:t>
        <a:bodyPr/>
        <a:lstStyle/>
        <a:p>
          <a:r>
            <a:rPr lang="en-US" b="0"/>
            <a:t>Contractor may hire a CEDIS Liaison to help ensure effective disease intervention and fostering a collaborative approach to public health challenges. </a:t>
          </a:r>
          <a:endParaRPr lang="en-US"/>
        </a:p>
      </dgm:t>
    </dgm:pt>
    <dgm:pt modelId="{C7D31369-5FB3-4D67-90E0-45A373665D1E}" type="parTrans" cxnId="{864B456A-E3BE-44B1-9FB0-083C2D0D609C}">
      <dgm:prSet/>
      <dgm:spPr/>
      <dgm:t>
        <a:bodyPr/>
        <a:lstStyle/>
        <a:p>
          <a:endParaRPr lang="en-US"/>
        </a:p>
      </dgm:t>
    </dgm:pt>
    <dgm:pt modelId="{5ED854AC-8954-4C7B-85BF-D01EFFFF3DA2}" type="sibTrans" cxnId="{864B456A-E3BE-44B1-9FB0-083C2D0D609C}">
      <dgm:prSet/>
      <dgm:spPr/>
      <dgm:t>
        <a:bodyPr/>
        <a:lstStyle/>
        <a:p>
          <a:endParaRPr lang="en-US"/>
        </a:p>
      </dgm:t>
    </dgm:pt>
    <dgm:pt modelId="{CFDC04A0-6251-4D60-BC01-B2B5C6768B9E}">
      <dgm:prSet/>
      <dgm:spPr/>
      <dgm:t>
        <a:bodyPr/>
        <a:lstStyle/>
        <a:p>
          <a:r>
            <a:rPr lang="en-US" b="0"/>
            <a:t>Minimum Qualifications:</a:t>
          </a:r>
          <a:endParaRPr lang="en-US"/>
        </a:p>
      </dgm:t>
    </dgm:pt>
    <dgm:pt modelId="{ADEC0DD9-8062-4B9D-ACC3-3AFACCF969D6}" type="parTrans" cxnId="{A712BA2A-8B5A-43E3-A594-57A01703CE3B}">
      <dgm:prSet/>
      <dgm:spPr/>
      <dgm:t>
        <a:bodyPr/>
        <a:lstStyle/>
        <a:p>
          <a:endParaRPr lang="en-US"/>
        </a:p>
      </dgm:t>
    </dgm:pt>
    <dgm:pt modelId="{57BD2E4B-5A8C-4BC1-944C-C153DAD3A573}" type="sibTrans" cxnId="{A712BA2A-8B5A-43E3-A594-57A01703CE3B}">
      <dgm:prSet/>
      <dgm:spPr/>
      <dgm:t>
        <a:bodyPr/>
        <a:lstStyle/>
        <a:p>
          <a:endParaRPr lang="en-US"/>
        </a:p>
      </dgm:t>
    </dgm:pt>
    <dgm:pt modelId="{D3F7D06B-9AD3-42B6-B570-F0CEFFD63882}">
      <dgm:prSet/>
      <dgm:spPr/>
      <dgm:t>
        <a:bodyPr/>
        <a:lstStyle/>
        <a:p>
          <a:r>
            <a:rPr lang="en-US" b="0"/>
            <a:t>Bachelor’s degree in Public Health, Nursing, Social Work, or a related field.</a:t>
          </a:r>
          <a:endParaRPr lang="en-US"/>
        </a:p>
      </dgm:t>
    </dgm:pt>
    <dgm:pt modelId="{3C4763DC-50F1-4E1C-8B50-346AEEBB9DEF}" type="parTrans" cxnId="{54E021D7-2157-415D-AD1E-65C56C201449}">
      <dgm:prSet/>
      <dgm:spPr/>
      <dgm:t>
        <a:bodyPr/>
        <a:lstStyle/>
        <a:p>
          <a:endParaRPr lang="en-US"/>
        </a:p>
      </dgm:t>
    </dgm:pt>
    <dgm:pt modelId="{86BD07DC-CB24-4C47-9194-3338086C66AE}" type="sibTrans" cxnId="{54E021D7-2157-415D-AD1E-65C56C201449}">
      <dgm:prSet/>
      <dgm:spPr/>
      <dgm:t>
        <a:bodyPr/>
        <a:lstStyle/>
        <a:p>
          <a:endParaRPr lang="en-US"/>
        </a:p>
      </dgm:t>
    </dgm:pt>
    <dgm:pt modelId="{ACC59E1A-1C54-4AE4-917C-9CC6393BA305}" type="pres">
      <dgm:prSet presAssocID="{06300F73-C464-4617-A848-2BA8FCC41323}" presName="vert0" presStyleCnt="0">
        <dgm:presLayoutVars>
          <dgm:dir/>
          <dgm:animOne val="branch"/>
          <dgm:animLvl val="lvl"/>
        </dgm:presLayoutVars>
      </dgm:prSet>
      <dgm:spPr/>
    </dgm:pt>
    <dgm:pt modelId="{3C00D0F6-3C8C-4E53-A396-84E81A898499}" type="pres">
      <dgm:prSet presAssocID="{0FACD65F-3363-47A6-BFB2-B4A16F0637C4}" presName="thickLine" presStyleLbl="alignNode1" presStyleIdx="0" presStyleCnt="2"/>
      <dgm:spPr/>
    </dgm:pt>
    <dgm:pt modelId="{E71609B4-7CE0-4FAE-A196-3B6F4B0A3F2B}" type="pres">
      <dgm:prSet presAssocID="{0FACD65F-3363-47A6-BFB2-B4A16F0637C4}" presName="horz1" presStyleCnt="0"/>
      <dgm:spPr/>
    </dgm:pt>
    <dgm:pt modelId="{C2BFD718-A650-4AD4-B924-900D1D60751A}" type="pres">
      <dgm:prSet presAssocID="{0FACD65F-3363-47A6-BFB2-B4A16F0637C4}" presName="tx1" presStyleLbl="revTx" presStyleIdx="0" presStyleCnt="5"/>
      <dgm:spPr/>
    </dgm:pt>
    <dgm:pt modelId="{211EFE19-2943-4283-9547-3D115B901975}" type="pres">
      <dgm:prSet presAssocID="{0FACD65F-3363-47A6-BFB2-B4A16F0637C4}" presName="vert1" presStyleCnt="0"/>
      <dgm:spPr/>
    </dgm:pt>
    <dgm:pt modelId="{B378FC0B-171F-4F11-844B-1C8EC7B15C04}" type="pres">
      <dgm:prSet presAssocID="{094825CA-4E28-4813-8566-1B15EB009DD4}" presName="vertSpace2a" presStyleCnt="0"/>
      <dgm:spPr/>
    </dgm:pt>
    <dgm:pt modelId="{31B8EF24-DE2C-494A-99BB-0923CE310501}" type="pres">
      <dgm:prSet presAssocID="{094825CA-4E28-4813-8566-1B15EB009DD4}" presName="horz2" presStyleCnt="0"/>
      <dgm:spPr/>
    </dgm:pt>
    <dgm:pt modelId="{BBABCD2E-1AC4-402C-A50A-8004B187727A}" type="pres">
      <dgm:prSet presAssocID="{094825CA-4E28-4813-8566-1B15EB009DD4}" presName="horzSpace2" presStyleCnt="0"/>
      <dgm:spPr/>
    </dgm:pt>
    <dgm:pt modelId="{65ADAC61-F12D-48E2-A874-E742505F071D}" type="pres">
      <dgm:prSet presAssocID="{094825CA-4E28-4813-8566-1B15EB009DD4}" presName="tx2" presStyleLbl="revTx" presStyleIdx="1" presStyleCnt="5"/>
      <dgm:spPr/>
    </dgm:pt>
    <dgm:pt modelId="{DA17E124-D8AC-4166-B036-7BE9C23D66F4}" type="pres">
      <dgm:prSet presAssocID="{094825CA-4E28-4813-8566-1B15EB009DD4}" presName="vert2" presStyleCnt="0"/>
      <dgm:spPr/>
    </dgm:pt>
    <dgm:pt modelId="{EC7B0485-2066-4E62-AA87-63F30B721553}" type="pres">
      <dgm:prSet presAssocID="{094825CA-4E28-4813-8566-1B15EB009DD4}" presName="thinLine2b" presStyleLbl="callout" presStyleIdx="0" presStyleCnt="3"/>
      <dgm:spPr/>
    </dgm:pt>
    <dgm:pt modelId="{90C2E358-4757-4576-8393-E51E0006BF95}" type="pres">
      <dgm:prSet presAssocID="{094825CA-4E28-4813-8566-1B15EB009DD4}" presName="vertSpace2b" presStyleCnt="0"/>
      <dgm:spPr/>
    </dgm:pt>
    <dgm:pt modelId="{58605413-1600-4DA6-889F-82D4765E34E1}" type="pres">
      <dgm:prSet presAssocID="{0F51A421-6292-4DA1-A303-450F491BAB79}" presName="horz2" presStyleCnt="0"/>
      <dgm:spPr/>
    </dgm:pt>
    <dgm:pt modelId="{CFF3F696-C4ED-418F-BCA2-6E3ED9144ECD}" type="pres">
      <dgm:prSet presAssocID="{0F51A421-6292-4DA1-A303-450F491BAB79}" presName="horzSpace2" presStyleCnt="0"/>
      <dgm:spPr/>
    </dgm:pt>
    <dgm:pt modelId="{CF5038FE-B8C6-4307-934D-AD37D471B687}" type="pres">
      <dgm:prSet presAssocID="{0F51A421-6292-4DA1-A303-450F491BAB79}" presName="tx2" presStyleLbl="revTx" presStyleIdx="2" presStyleCnt="5"/>
      <dgm:spPr/>
    </dgm:pt>
    <dgm:pt modelId="{D2B6CED6-FDFD-467F-8723-BD94015AB52F}" type="pres">
      <dgm:prSet presAssocID="{0F51A421-6292-4DA1-A303-450F491BAB79}" presName="vert2" presStyleCnt="0"/>
      <dgm:spPr/>
    </dgm:pt>
    <dgm:pt modelId="{7E5A98F8-D529-494D-BCAB-46FB1FE3AF15}" type="pres">
      <dgm:prSet presAssocID="{0F51A421-6292-4DA1-A303-450F491BAB79}" presName="thinLine2b" presStyleLbl="callout" presStyleIdx="1" presStyleCnt="3"/>
      <dgm:spPr/>
    </dgm:pt>
    <dgm:pt modelId="{E1423894-36D1-4A8F-9745-55E5BD9E3769}" type="pres">
      <dgm:prSet presAssocID="{0F51A421-6292-4DA1-A303-450F491BAB79}" presName="vertSpace2b" presStyleCnt="0"/>
      <dgm:spPr/>
    </dgm:pt>
    <dgm:pt modelId="{FA7A89A0-E351-4522-AE8F-A40F54A07BF0}" type="pres">
      <dgm:prSet presAssocID="{CFDC04A0-6251-4D60-BC01-B2B5C6768B9E}" presName="thickLine" presStyleLbl="alignNode1" presStyleIdx="1" presStyleCnt="2"/>
      <dgm:spPr/>
    </dgm:pt>
    <dgm:pt modelId="{DF7D9D46-DFF3-4F4E-8551-03EE7571EFCE}" type="pres">
      <dgm:prSet presAssocID="{CFDC04A0-6251-4D60-BC01-B2B5C6768B9E}" presName="horz1" presStyleCnt="0"/>
      <dgm:spPr/>
    </dgm:pt>
    <dgm:pt modelId="{1ED499C5-90C8-4145-8271-E9E811C3DBA6}" type="pres">
      <dgm:prSet presAssocID="{CFDC04A0-6251-4D60-BC01-B2B5C6768B9E}" presName="tx1" presStyleLbl="revTx" presStyleIdx="3" presStyleCnt="5"/>
      <dgm:spPr/>
    </dgm:pt>
    <dgm:pt modelId="{859C4B6D-4080-4C73-B80E-F48B8014A329}" type="pres">
      <dgm:prSet presAssocID="{CFDC04A0-6251-4D60-BC01-B2B5C6768B9E}" presName="vert1" presStyleCnt="0"/>
      <dgm:spPr/>
    </dgm:pt>
    <dgm:pt modelId="{1054CAD3-4F99-49A9-963E-55065CA48721}" type="pres">
      <dgm:prSet presAssocID="{D3F7D06B-9AD3-42B6-B570-F0CEFFD63882}" presName="vertSpace2a" presStyleCnt="0"/>
      <dgm:spPr/>
    </dgm:pt>
    <dgm:pt modelId="{0D2D8EFD-B2F7-4CDA-9A01-0E59290440EB}" type="pres">
      <dgm:prSet presAssocID="{D3F7D06B-9AD3-42B6-B570-F0CEFFD63882}" presName="horz2" presStyleCnt="0"/>
      <dgm:spPr/>
    </dgm:pt>
    <dgm:pt modelId="{07CC8963-D561-4884-9882-4565176022C1}" type="pres">
      <dgm:prSet presAssocID="{D3F7D06B-9AD3-42B6-B570-F0CEFFD63882}" presName="horzSpace2" presStyleCnt="0"/>
      <dgm:spPr/>
    </dgm:pt>
    <dgm:pt modelId="{49E9114D-2150-4B32-BE41-C6CB62279C79}" type="pres">
      <dgm:prSet presAssocID="{D3F7D06B-9AD3-42B6-B570-F0CEFFD63882}" presName="tx2" presStyleLbl="revTx" presStyleIdx="4" presStyleCnt="5"/>
      <dgm:spPr/>
    </dgm:pt>
    <dgm:pt modelId="{4DB1BC6E-71EA-430E-A66F-DABAA68234BF}" type="pres">
      <dgm:prSet presAssocID="{D3F7D06B-9AD3-42B6-B570-F0CEFFD63882}" presName="vert2" presStyleCnt="0"/>
      <dgm:spPr/>
    </dgm:pt>
    <dgm:pt modelId="{4B97C6EC-233C-4034-B70F-57D8F3385852}" type="pres">
      <dgm:prSet presAssocID="{D3F7D06B-9AD3-42B6-B570-F0CEFFD63882}" presName="thinLine2b" presStyleLbl="callout" presStyleIdx="2" presStyleCnt="3"/>
      <dgm:spPr/>
    </dgm:pt>
    <dgm:pt modelId="{4CBA634A-416A-46C6-8F38-3DC5F03F3D33}" type="pres">
      <dgm:prSet presAssocID="{D3F7D06B-9AD3-42B6-B570-F0CEFFD63882}" presName="vertSpace2b" presStyleCnt="0"/>
      <dgm:spPr/>
    </dgm:pt>
  </dgm:ptLst>
  <dgm:cxnLst>
    <dgm:cxn modelId="{A712BA2A-8B5A-43E3-A594-57A01703CE3B}" srcId="{06300F73-C464-4617-A848-2BA8FCC41323}" destId="{CFDC04A0-6251-4D60-BC01-B2B5C6768B9E}" srcOrd="1" destOrd="0" parTransId="{ADEC0DD9-8062-4B9D-ACC3-3AFACCF969D6}" sibTransId="{57BD2E4B-5A8C-4BC1-944C-C153DAD3A573}"/>
    <dgm:cxn modelId="{3C40613A-544C-4413-89E4-9E852449BED7}" type="presOf" srcId="{06300F73-C464-4617-A848-2BA8FCC41323}" destId="{ACC59E1A-1C54-4AE4-917C-9CC6393BA305}" srcOrd="0" destOrd="0" presId="urn:microsoft.com/office/officeart/2008/layout/LinedList"/>
    <dgm:cxn modelId="{875C8B3D-2ACA-4FF4-839F-2D4F07CCA408}" type="presOf" srcId="{CFDC04A0-6251-4D60-BC01-B2B5C6768B9E}" destId="{1ED499C5-90C8-4145-8271-E9E811C3DBA6}" srcOrd="0" destOrd="0" presId="urn:microsoft.com/office/officeart/2008/layout/LinedList"/>
    <dgm:cxn modelId="{864B456A-E3BE-44B1-9FB0-083C2D0D609C}" srcId="{0FACD65F-3363-47A6-BFB2-B4A16F0637C4}" destId="{0F51A421-6292-4DA1-A303-450F491BAB79}" srcOrd="1" destOrd="0" parTransId="{C7D31369-5FB3-4D67-90E0-45A373665D1E}" sibTransId="{5ED854AC-8954-4C7B-85BF-D01EFFFF3DA2}"/>
    <dgm:cxn modelId="{B4B9E753-DC84-43D1-8959-0DE26ED95571}" srcId="{06300F73-C464-4617-A848-2BA8FCC41323}" destId="{0FACD65F-3363-47A6-BFB2-B4A16F0637C4}" srcOrd="0" destOrd="0" parTransId="{6F906B57-8F09-4AD9-8F67-7E7D43C8E2C5}" sibTransId="{ACE710B3-D5E6-4F82-A0EE-3AE21E3E45BE}"/>
    <dgm:cxn modelId="{0FF34A83-CE0E-4CCA-BF90-3578C0DA0E4F}" type="presOf" srcId="{0F51A421-6292-4DA1-A303-450F491BAB79}" destId="{CF5038FE-B8C6-4307-934D-AD37D471B687}" srcOrd="0" destOrd="0" presId="urn:microsoft.com/office/officeart/2008/layout/LinedList"/>
    <dgm:cxn modelId="{5082DD86-44CB-4B75-AAE3-5757BDBE813A}" srcId="{0FACD65F-3363-47A6-BFB2-B4A16F0637C4}" destId="{094825CA-4E28-4813-8566-1B15EB009DD4}" srcOrd="0" destOrd="0" parTransId="{25AB93DA-5F56-4915-A1AC-D3DE614C1611}" sibTransId="{65A20F62-F965-4D7A-A89D-2E7247C82BC5}"/>
    <dgm:cxn modelId="{492148CA-8E8E-4F64-8040-DA4F8C369739}" type="presOf" srcId="{0FACD65F-3363-47A6-BFB2-B4A16F0637C4}" destId="{C2BFD718-A650-4AD4-B924-900D1D60751A}" srcOrd="0" destOrd="0" presId="urn:microsoft.com/office/officeart/2008/layout/LinedList"/>
    <dgm:cxn modelId="{54E021D7-2157-415D-AD1E-65C56C201449}" srcId="{CFDC04A0-6251-4D60-BC01-B2B5C6768B9E}" destId="{D3F7D06B-9AD3-42B6-B570-F0CEFFD63882}" srcOrd="0" destOrd="0" parTransId="{3C4763DC-50F1-4E1C-8B50-346AEEBB9DEF}" sibTransId="{86BD07DC-CB24-4C47-9194-3338086C66AE}"/>
    <dgm:cxn modelId="{AB728EDC-70BE-4EBE-B2D5-55D50FA8D8D8}" type="presOf" srcId="{094825CA-4E28-4813-8566-1B15EB009DD4}" destId="{65ADAC61-F12D-48E2-A874-E742505F071D}" srcOrd="0" destOrd="0" presId="urn:microsoft.com/office/officeart/2008/layout/LinedList"/>
    <dgm:cxn modelId="{EC52D6F0-96C4-4C16-A626-198E903F4EC5}" type="presOf" srcId="{D3F7D06B-9AD3-42B6-B570-F0CEFFD63882}" destId="{49E9114D-2150-4B32-BE41-C6CB62279C79}" srcOrd="0" destOrd="0" presId="urn:microsoft.com/office/officeart/2008/layout/LinedList"/>
    <dgm:cxn modelId="{B1388131-CA77-4B15-92D5-0C53351FAF49}" type="presParOf" srcId="{ACC59E1A-1C54-4AE4-917C-9CC6393BA305}" destId="{3C00D0F6-3C8C-4E53-A396-84E81A898499}" srcOrd="0" destOrd="0" presId="urn:microsoft.com/office/officeart/2008/layout/LinedList"/>
    <dgm:cxn modelId="{9C70A3A5-C53C-4F87-ABEE-3909BF960D99}" type="presParOf" srcId="{ACC59E1A-1C54-4AE4-917C-9CC6393BA305}" destId="{E71609B4-7CE0-4FAE-A196-3B6F4B0A3F2B}" srcOrd="1" destOrd="0" presId="urn:microsoft.com/office/officeart/2008/layout/LinedList"/>
    <dgm:cxn modelId="{664F49A0-59A8-4FF3-89F2-7FB35A4E5EAC}" type="presParOf" srcId="{E71609B4-7CE0-4FAE-A196-3B6F4B0A3F2B}" destId="{C2BFD718-A650-4AD4-B924-900D1D60751A}" srcOrd="0" destOrd="0" presId="urn:microsoft.com/office/officeart/2008/layout/LinedList"/>
    <dgm:cxn modelId="{C528ADC5-4F92-4199-BD5E-85D3C17ABBEB}" type="presParOf" srcId="{E71609B4-7CE0-4FAE-A196-3B6F4B0A3F2B}" destId="{211EFE19-2943-4283-9547-3D115B901975}" srcOrd="1" destOrd="0" presId="urn:microsoft.com/office/officeart/2008/layout/LinedList"/>
    <dgm:cxn modelId="{E400629A-C403-4DAD-B243-FA8DCD8312CD}" type="presParOf" srcId="{211EFE19-2943-4283-9547-3D115B901975}" destId="{B378FC0B-171F-4F11-844B-1C8EC7B15C04}" srcOrd="0" destOrd="0" presId="urn:microsoft.com/office/officeart/2008/layout/LinedList"/>
    <dgm:cxn modelId="{97D1D4D8-A440-4684-A2EE-B1434E5B2144}" type="presParOf" srcId="{211EFE19-2943-4283-9547-3D115B901975}" destId="{31B8EF24-DE2C-494A-99BB-0923CE310501}" srcOrd="1" destOrd="0" presId="urn:microsoft.com/office/officeart/2008/layout/LinedList"/>
    <dgm:cxn modelId="{C8956CA5-57C7-4158-8A77-73DE952A3A15}" type="presParOf" srcId="{31B8EF24-DE2C-494A-99BB-0923CE310501}" destId="{BBABCD2E-1AC4-402C-A50A-8004B187727A}" srcOrd="0" destOrd="0" presId="urn:microsoft.com/office/officeart/2008/layout/LinedList"/>
    <dgm:cxn modelId="{5B6E4476-C0C1-4E18-B09B-5C1B436C2AF4}" type="presParOf" srcId="{31B8EF24-DE2C-494A-99BB-0923CE310501}" destId="{65ADAC61-F12D-48E2-A874-E742505F071D}" srcOrd="1" destOrd="0" presId="urn:microsoft.com/office/officeart/2008/layout/LinedList"/>
    <dgm:cxn modelId="{58ED9656-3997-4E96-B007-2C532E7B17EE}" type="presParOf" srcId="{31B8EF24-DE2C-494A-99BB-0923CE310501}" destId="{DA17E124-D8AC-4166-B036-7BE9C23D66F4}" srcOrd="2" destOrd="0" presId="urn:microsoft.com/office/officeart/2008/layout/LinedList"/>
    <dgm:cxn modelId="{2A2BCF4B-958A-467A-81BA-8B51B0BB5982}" type="presParOf" srcId="{211EFE19-2943-4283-9547-3D115B901975}" destId="{EC7B0485-2066-4E62-AA87-63F30B721553}" srcOrd="2" destOrd="0" presId="urn:microsoft.com/office/officeart/2008/layout/LinedList"/>
    <dgm:cxn modelId="{5D5A1785-A5A7-4709-9550-4C53E2924B87}" type="presParOf" srcId="{211EFE19-2943-4283-9547-3D115B901975}" destId="{90C2E358-4757-4576-8393-E51E0006BF95}" srcOrd="3" destOrd="0" presId="urn:microsoft.com/office/officeart/2008/layout/LinedList"/>
    <dgm:cxn modelId="{15FDFB3A-9741-4745-B2E1-8FFF9CA45C24}" type="presParOf" srcId="{211EFE19-2943-4283-9547-3D115B901975}" destId="{58605413-1600-4DA6-889F-82D4765E34E1}" srcOrd="4" destOrd="0" presId="urn:microsoft.com/office/officeart/2008/layout/LinedList"/>
    <dgm:cxn modelId="{D05CC07E-B191-4AD4-859B-3420FB73E434}" type="presParOf" srcId="{58605413-1600-4DA6-889F-82D4765E34E1}" destId="{CFF3F696-C4ED-418F-BCA2-6E3ED9144ECD}" srcOrd="0" destOrd="0" presId="urn:microsoft.com/office/officeart/2008/layout/LinedList"/>
    <dgm:cxn modelId="{E1B97882-3347-4480-9594-6331FFA3E1D7}" type="presParOf" srcId="{58605413-1600-4DA6-889F-82D4765E34E1}" destId="{CF5038FE-B8C6-4307-934D-AD37D471B687}" srcOrd="1" destOrd="0" presId="urn:microsoft.com/office/officeart/2008/layout/LinedList"/>
    <dgm:cxn modelId="{80B5AA27-A256-4D55-A0FA-ADBFFFDEEF32}" type="presParOf" srcId="{58605413-1600-4DA6-889F-82D4765E34E1}" destId="{D2B6CED6-FDFD-467F-8723-BD94015AB52F}" srcOrd="2" destOrd="0" presId="urn:microsoft.com/office/officeart/2008/layout/LinedList"/>
    <dgm:cxn modelId="{5D23442C-FD2E-4839-A055-53201699F912}" type="presParOf" srcId="{211EFE19-2943-4283-9547-3D115B901975}" destId="{7E5A98F8-D529-494D-BCAB-46FB1FE3AF15}" srcOrd="5" destOrd="0" presId="urn:microsoft.com/office/officeart/2008/layout/LinedList"/>
    <dgm:cxn modelId="{6AA2A3EF-7CF5-486F-9B0F-1BC378F99D3F}" type="presParOf" srcId="{211EFE19-2943-4283-9547-3D115B901975}" destId="{E1423894-36D1-4A8F-9745-55E5BD9E3769}" srcOrd="6" destOrd="0" presId="urn:microsoft.com/office/officeart/2008/layout/LinedList"/>
    <dgm:cxn modelId="{5820EF76-862F-4942-BECA-F12850C6D9A6}" type="presParOf" srcId="{ACC59E1A-1C54-4AE4-917C-9CC6393BA305}" destId="{FA7A89A0-E351-4522-AE8F-A40F54A07BF0}" srcOrd="2" destOrd="0" presId="urn:microsoft.com/office/officeart/2008/layout/LinedList"/>
    <dgm:cxn modelId="{5FB25ADA-7253-48F9-A5EA-BD21D654A9DD}" type="presParOf" srcId="{ACC59E1A-1C54-4AE4-917C-9CC6393BA305}" destId="{DF7D9D46-DFF3-4F4E-8551-03EE7571EFCE}" srcOrd="3" destOrd="0" presId="urn:microsoft.com/office/officeart/2008/layout/LinedList"/>
    <dgm:cxn modelId="{B0D420CD-6AC6-44C9-9FFD-05FB1F4C0ABA}" type="presParOf" srcId="{DF7D9D46-DFF3-4F4E-8551-03EE7571EFCE}" destId="{1ED499C5-90C8-4145-8271-E9E811C3DBA6}" srcOrd="0" destOrd="0" presId="urn:microsoft.com/office/officeart/2008/layout/LinedList"/>
    <dgm:cxn modelId="{35D93794-AE84-47A3-9423-838DD11B1E6C}" type="presParOf" srcId="{DF7D9D46-DFF3-4F4E-8551-03EE7571EFCE}" destId="{859C4B6D-4080-4C73-B80E-F48B8014A329}" srcOrd="1" destOrd="0" presId="urn:microsoft.com/office/officeart/2008/layout/LinedList"/>
    <dgm:cxn modelId="{F59E021C-7C5C-4400-870D-C67B19AF8B08}" type="presParOf" srcId="{859C4B6D-4080-4C73-B80E-F48B8014A329}" destId="{1054CAD3-4F99-49A9-963E-55065CA48721}" srcOrd="0" destOrd="0" presId="urn:microsoft.com/office/officeart/2008/layout/LinedList"/>
    <dgm:cxn modelId="{F3FAD9F9-01B1-4D05-B455-BD59F4B058D2}" type="presParOf" srcId="{859C4B6D-4080-4C73-B80E-F48B8014A329}" destId="{0D2D8EFD-B2F7-4CDA-9A01-0E59290440EB}" srcOrd="1" destOrd="0" presId="urn:microsoft.com/office/officeart/2008/layout/LinedList"/>
    <dgm:cxn modelId="{8802D46D-9519-4D13-98FB-8549A809E386}" type="presParOf" srcId="{0D2D8EFD-B2F7-4CDA-9A01-0E59290440EB}" destId="{07CC8963-D561-4884-9882-4565176022C1}" srcOrd="0" destOrd="0" presId="urn:microsoft.com/office/officeart/2008/layout/LinedList"/>
    <dgm:cxn modelId="{EA1E65A4-A8CD-4B65-A83E-63392DD12F93}" type="presParOf" srcId="{0D2D8EFD-B2F7-4CDA-9A01-0E59290440EB}" destId="{49E9114D-2150-4B32-BE41-C6CB62279C79}" srcOrd="1" destOrd="0" presId="urn:microsoft.com/office/officeart/2008/layout/LinedList"/>
    <dgm:cxn modelId="{33471D93-81A6-43C9-BFF2-3F895A173CAF}" type="presParOf" srcId="{0D2D8EFD-B2F7-4CDA-9A01-0E59290440EB}" destId="{4DB1BC6E-71EA-430E-A66F-DABAA68234BF}" srcOrd="2" destOrd="0" presId="urn:microsoft.com/office/officeart/2008/layout/LinedList"/>
    <dgm:cxn modelId="{E0B024AD-27AA-4B8B-B229-05B1EC341740}" type="presParOf" srcId="{859C4B6D-4080-4C73-B80E-F48B8014A329}" destId="{4B97C6EC-233C-4034-B70F-57D8F3385852}" srcOrd="2" destOrd="0" presId="urn:microsoft.com/office/officeart/2008/layout/LinedList"/>
    <dgm:cxn modelId="{E8D845BE-6886-476B-8F47-68E521EF4D82}" type="presParOf" srcId="{859C4B6D-4080-4C73-B80E-F48B8014A329}" destId="{4CBA634A-416A-46C6-8F38-3DC5F03F3D3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BCB06E-BCD3-4448-A2DB-33963B64AA7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0893A2DF-75DC-49F8-8E0A-32261FD40510}">
      <dgm:prSet/>
      <dgm:spPr/>
      <dgm:t>
        <a:bodyPr/>
        <a:lstStyle/>
        <a:p>
          <a:r>
            <a:rPr lang="en-US" b="1"/>
            <a:t>Services to be Provided:</a:t>
          </a:r>
        </a:p>
      </dgm:t>
    </dgm:pt>
    <dgm:pt modelId="{E4DB74F9-EDE4-4B72-AAFA-4E560848D298}" type="parTrans" cxnId="{A121DA8D-9E27-4C82-94CE-77AEB3D7069A}">
      <dgm:prSet/>
      <dgm:spPr/>
      <dgm:t>
        <a:bodyPr/>
        <a:lstStyle/>
        <a:p>
          <a:endParaRPr lang="en-US"/>
        </a:p>
      </dgm:t>
    </dgm:pt>
    <dgm:pt modelId="{6A496F98-03A1-490E-B732-946A52444EF4}" type="sibTrans" cxnId="{A121DA8D-9E27-4C82-94CE-77AEB3D7069A}">
      <dgm:prSet/>
      <dgm:spPr/>
      <dgm:t>
        <a:bodyPr/>
        <a:lstStyle/>
        <a:p>
          <a:endParaRPr lang="en-US"/>
        </a:p>
      </dgm:t>
    </dgm:pt>
    <dgm:pt modelId="{1AB87B71-206D-4AC8-9394-E4A0EB804D5F}">
      <dgm:prSet/>
      <dgm:spPr/>
      <dgm:t>
        <a:bodyPr/>
        <a:lstStyle/>
        <a:p>
          <a:pPr>
            <a:buFont typeface="Wingdings" panose="05000000000000000000" pitchFamily="2" charset="2"/>
            <a:buChar char="Ø"/>
          </a:pPr>
          <a:r>
            <a:rPr lang="en-US" b="1"/>
            <a:t>HIV Testing &amp; Linkage to Care</a:t>
          </a:r>
        </a:p>
      </dgm:t>
    </dgm:pt>
    <dgm:pt modelId="{0040B436-9191-4D1A-960A-971980B2C682}" type="parTrans" cxnId="{F8B066D7-7FF3-408D-A7B9-EC02D7424F96}">
      <dgm:prSet/>
      <dgm:spPr/>
      <dgm:t>
        <a:bodyPr/>
        <a:lstStyle/>
        <a:p>
          <a:endParaRPr lang="en-US"/>
        </a:p>
      </dgm:t>
    </dgm:pt>
    <dgm:pt modelId="{A6079A03-116C-4852-8686-B006A89C9D1E}" type="sibTrans" cxnId="{F8B066D7-7FF3-408D-A7B9-EC02D7424F96}">
      <dgm:prSet/>
      <dgm:spPr/>
      <dgm:t>
        <a:bodyPr/>
        <a:lstStyle/>
        <a:p>
          <a:endParaRPr lang="en-US"/>
        </a:p>
      </dgm:t>
    </dgm:pt>
    <dgm:pt modelId="{08227BA7-0117-4762-A23F-FBD8BB5BCA27}">
      <dgm:prSet/>
      <dgm:spPr/>
      <dgm:t>
        <a:bodyPr/>
        <a:lstStyle/>
        <a:p>
          <a:pPr>
            <a:buFont typeface="Wingdings" panose="05000000000000000000" pitchFamily="2" charset="2"/>
            <a:buChar char="Ø"/>
          </a:pPr>
          <a:endParaRPr lang="en-US" b="1"/>
        </a:p>
      </dgm:t>
    </dgm:pt>
    <dgm:pt modelId="{0CBF6900-6EDF-4ECA-B807-D82CB4EFB398}" type="parTrans" cxnId="{C6C4525A-B3E7-432C-8626-1E215E4E296E}">
      <dgm:prSet/>
      <dgm:spPr/>
      <dgm:t>
        <a:bodyPr/>
        <a:lstStyle/>
        <a:p>
          <a:endParaRPr lang="en-US"/>
        </a:p>
      </dgm:t>
    </dgm:pt>
    <dgm:pt modelId="{D3A61E8E-3451-40AE-8F61-DD54E237E41F}" type="sibTrans" cxnId="{C6C4525A-B3E7-432C-8626-1E215E4E296E}">
      <dgm:prSet/>
      <dgm:spPr/>
      <dgm:t>
        <a:bodyPr/>
        <a:lstStyle/>
        <a:p>
          <a:endParaRPr lang="en-US"/>
        </a:p>
      </dgm:t>
    </dgm:pt>
    <dgm:pt modelId="{AE1009E6-DCF4-4A31-8773-1F15995DD713}">
      <dgm:prSet/>
      <dgm:spPr/>
      <dgm:t>
        <a:bodyPr/>
        <a:lstStyle/>
        <a:p>
          <a:pPr>
            <a:buFont typeface="Wingdings" panose="05000000000000000000" pitchFamily="2" charset="2"/>
            <a:buChar char="Ø"/>
          </a:pPr>
          <a:r>
            <a:rPr lang="en-US" b="1"/>
            <a:t>Prevention Navigation Services</a:t>
          </a:r>
        </a:p>
      </dgm:t>
    </dgm:pt>
    <dgm:pt modelId="{F7080D37-9BE1-47E2-9A59-54C9434DAB9F}" type="parTrans" cxnId="{CFB8DFC1-F8E0-4FE5-8B7C-E48232F0348C}">
      <dgm:prSet/>
      <dgm:spPr/>
      <dgm:t>
        <a:bodyPr/>
        <a:lstStyle/>
        <a:p>
          <a:endParaRPr lang="en-US"/>
        </a:p>
      </dgm:t>
    </dgm:pt>
    <dgm:pt modelId="{28B1A894-A752-47D3-874B-50565D9FF57D}" type="sibTrans" cxnId="{CFB8DFC1-F8E0-4FE5-8B7C-E48232F0348C}">
      <dgm:prSet/>
      <dgm:spPr/>
      <dgm:t>
        <a:bodyPr/>
        <a:lstStyle/>
        <a:p>
          <a:endParaRPr lang="en-US"/>
        </a:p>
      </dgm:t>
    </dgm:pt>
    <dgm:pt modelId="{322D6B71-6838-4FA6-9FFF-016D9B91F700}">
      <dgm:prSet/>
      <dgm:spPr/>
      <dgm:t>
        <a:bodyPr/>
        <a:lstStyle/>
        <a:p>
          <a:pPr>
            <a:buFontTx/>
            <a:buChar char="–"/>
          </a:pPr>
          <a:r>
            <a:rPr lang="en-US" b="0"/>
            <a:t>Connecting high-risk individuals to essential resources and care for HIV &amp; STD prevention.</a:t>
          </a:r>
        </a:p>
      </dgm:t>
    </dgm:pt>
    <dgm:pt modelId="{F4834C5A-5C23-4027-A0FF-673BB5201F2D}" type="parTrans" cxnId="{A429DA31-ED30-4A97-B36B-1FA504878790}">
      <dgm:prSet/>
      <dgm:spPr/>
      <dgm:t>
        <a:bodyPr/>
        <a:lstStyle/>
        <a:p>
          <a:endParaRPr lang="en-US"/>
        </a:p>
      </dgm:t>
    </dgm:pt>
    <dgm:pt modelId="{5FEFB1DA-C83C-44D7-AF01-C134EA8A6744}" type="sibTrans" cxnId="{A429DA31-ED30-4A97-B36B-1FA504878790}">
      <dgm:prSet/>
      <dgm:spPr/>
      <dgm:t>
        <a:bodyPr/>
        <a:lstStyle/>
        <a:p>
          <a:endParaRPr lang="en-US"/>
        </a:p>
      </dgm:t>
    </dgm:pt>
    <dgm:pt modelId="{BCDF0380-B9D8-431E-9966-BAA31393F6C3}">
      <dgm:prSet/>
      <dgm:spPr/>
      <dgm:t>
        <a:bodyPr/>
        <a:lstStyle/>
        <a:p>
          <a:pPr>
            <a:buFont typeface="Wingdings" panose="05000000000000000000" pitchFamily="2" charset="2"/>
            <a:buChar char="Ø"/>
          </a:pPr>
          <a:r>
            <a:rPr lang="en-US" b="1"/>
            <a:t>Biomedical Services</a:t>
          </a:r>
        </a:p>
      </dgm:t>
    </dgm:pt>
    <dgm:pt modelId="{E0BA0B45-AC74-445D-8D4C-291F07504917}" type="parTrans" cxnId="{897D1F10-3A57-4F80-A317-DB6B4B57F631}">
      <dgm:prSet/>
      <dgm:spPr/>
      <dgm:t>
        <a:bodyPr/>
        <a:lstStyle/>
        <a:p>
          <a:endParaRPr lang="en-US"/>
        </a:p>
      </dgm:t>
    </dgm:pt>
    <dgm:pt modelId="{3B529BCE-F38A-492D-AF4B-AB15EDEEFB79}" type="sibTrans" cxnId="{897D1F10-3A57-4F80-A317-DB6B4B57F631}">
      <dgm:prSet/>
      <dgm:spPr/>
      <dgm:t>
        <a:bodyPr/>
        <a:lstStyle/>
        <a:p>
          <a:endParaRPr lang="en-US"/>
        </a:p>
      </dgm:t>
    </dgm:pt>
    <dgm:pt modelId="{FAB378D8-1D32-4BA6-8C7E-7CC0BD2BEB62}">
      <dgm:prSet/>
      <dgm:spPr/>
      <dgm:t>
        <a:bodyPr/>
        <a:lstStyle/>
        <a:p>
          <a:pPr>
            <a:buFontTx/>
            <a:buChar char="–"/>
          </a:pPr>
          <a:r>
            <a:rPr lang="en-US" b="0"/>
            <a:t>Access to </a:t>
          </a:r>
          <a:r>
            <a:rPr lang="en-US" b="0" err="1"/>
            <a:t>PrEP</a:t>
          </a:r>
          <a:r>
            <a:rPr lang="en-US" b="0"/>
            <a:t>, PEP, and </a:t>
          </a:r>
          <a:r>
            <a:rPr lang="en-US" b="0" err="1"/>
            <a:t>DoxyPEP</a:t>
          </a:r>
          <a:r>
            <a:rPr lang="en-US" b="0"/>
            <a:t> for prevention and treatment.</a:t>
          </a:r>
        </a:p>
      </dgm:t>
    </dgm:pt>
    <dgm:pt modelId="{9DFE00DC-19E2-4C05-904A-5B0838AE2664}" type="parTrans" cxnId="{9C229B0B-D67A-4FF0-8915-D56C0E207A7F}">
      <dgm:prSet/>
      <dgm:spPr/>
      <dgm:t>
        <a:bodyPr/>
        <a:lstStyle/>
        <a:p>
          <a:endParaRPr lang="en-US"/>
        </a:p>
      </dgm:t>
    </dgm:pt>
    <dgm:pt modelId="{9758908E-02FD-48BA-90E7-3879C5727709}" type="sibTrans" cxnId="{9C229B0B-D67A-4FF0-8915-D56C0E207A7F}">
      <dgm:prSet/>
      <dgm:spPr/>
      <dgm:t>
        <a:bodyPr/>
        <a:lstStyle/>
        <a:p>
          <a:endParaRPr lang="en-US"/>
        </a:p>
      </dgm:t>
    </dgm:pt>
    <dgm:pt modelId="{7D5A15D1-7293-49FF-BD8F-637F28CDB7E8}">
      <dgm:prSet/>
      <dgm:spPr/>
      <dgm:t>
        <a:bodyPr/>
        <a:lstStyle/>
        <a:p>
          <a:pPr>
            <a:buFont typeface="Wingdings" panose="05000000000000000000" pitchFamily="2" charset="2"/>
            <a:buChar char="Ø"/>
          </a:pPr>
          <a:r>
            <a:rPr lang="en-US" b="1"/>
            <a:t>Benefits Screening</a:t>
          </a:r>
        </a:p>
      </dgm:t>
    </dgm:pt>
    <dgm:pt modelId="{C0DF2152-C97B-4A4E-8093-D784368EA46C}" type="parTrans" cxnId="{17ACEE59-096C-4859-AF36-4656DB07C3EE}">
      <dgm:prSet/>
      <dgm:spPr/>
      <dgm:t>
        <a:bodyPr/>
        <a:lstStyle/>
        <a:p>
          <a:endParaRPr lang="en-US"/>
        </a:p>
      </dgm:t>
    </dgm:pt>
    <dgm:pt modelId="{082E8B30-C298-4F1F-BF23-6AD3E0E2375C}" type="sibTrans" cxnId="{17ACEE59-096C-4859-AF36-4656DB07C3EE}">
      <dgm:prSet/>
      <dgm:spPr/>
      <dgm:t>
        <a:bodyPr/>
        <a:lstStyle/>
        <a:p>
          <a:endParaRPr lang="en-US"/>
        </a:p>
      </dgm:t>
    </dgm:pt>
    <dgm:pt modelId="{3573A995-8CFE-4684-A85A-5D5BF43AB00B}">
      <dgm:prSet/>
      <dgm:spPr/>
      <dgm:t>
        <a:bodyPr/>
        <a:lstStyle/>
        <a:p>
          <a:pPr>
            <a:buFontTx/>
            <a:buChar char="–"/>
          </a:pPr>
          <a:r>
            <a:rPr lang="en-US" b="0"/>
            <a:t>Helping individuals access available benefits for better health outcomes.</a:t>
          </a:r>
        </a:p>
      </dgm:t>
    </dgm:pt>
    <dgm:pt modelId="{E92B2F10-6007-4485-A931-39B3BC9B05F8}" type="parTrans" cxnId="{94EB016E-25D2-48BF-A733-E0021BCA4403}">
      <dgm:prSet/>
      <dgm:spPr/>
      <dgm:t>
        <a:bodyPr/>
        <a:lstStyle/>
        <a:p>
          <a:endParaRPr lang="en-US"/>
        </a:p>
      </dgm:t>
    </dgm:pt>
    <dgm:pt modelId="{56D934FA-5092-4816-92A3-6A0488978BC9}" type="sibTrans" cxnId="{94EB016E-25D2-48BF-A733-E0021BCA4403}">
      <dgm:prSet/>
      <dgm:spPr/>
      <dgm:t>
        <a:bodyPr/>
        <a:lstStyle/>
        <a:p>
          <a:endParaRPr lang="en-US"/>
        </a:p>
      </dgm:t>
    </dgm:pt>
    <dgm:pt modelId="{0A58D7DB-087F-4DC0-AA82-8AB62EE195E2}">
      <dgm:prSet/>
      <dgm:spPr/>
      <dgm:t>
        <a:bodyPr/>
        <a:lstStyle/>
        <a:p>
          <a:pPr>
            <a:buFontTx/>
            <a:buChar char="–"/>
          </a:pPr>
          <a:r>
            <a:rPr lang="en-US" b="0"/>
            <a:t>Ensuring timely diagnosis and access to medical care for those diagnosed with HIV.</a:t>
          </a:r>
        </a:p>
      </dgm:t>
    </dgm:pt>
    <dgm:pt modelId="{82A55B2F-5835-437A-9ACF-56806078D1E6}" type="parTrans" cxnId="{BB90C7D4-3172-4F85-95EF-E12CE2E9D906}">
      <dgm:prSet/>
      <dgm:spPr/>
      <dgm:t>
        <a:bodyPr/>
        <a:lstStyle/>
        <a:p>
          <a:endParaRPr lang="en-US"/>
        </a:p>
      </dgm:t>
    </dgm:pt>
    <dgm:pt modelId="{FAEF30C0-6121-4C28-9355-1F136445F24C}" type="sibTrans" cxnId="{BB90C7D4-3172-4F85-95EF-E12CE2E9D906}">
      <dgm:prSet/>
      <dgm:spPr/>
      <dgm:t>
        <a:bodyPr/>
        <a:lstStyle/>
        <a:p>
          <a:endParaRPr lang="en-US"/>
        </a:p>
      </dgm:t>
    </dgm:pt>
    <dgm:pt modelId="{9B8F0F31-DCAE-411F-B479-E252D404450C}">
      <dgm:prSet/>
      <dgm:spPr/>
      <dgm:t>
        <a:bodyPr/>
        <a:lstStyle/>
        <a:p>
          <a:pPr>
            <a:buFont typeface="Wingdings" panose="05000000000000000000" pitchFamily="2" charset="2"/>
            <a:buChar char="Ø"/>
          </a:pPr>
          <a:r>
            <a:rPr lang="en-US" b="1"/>
            <a:t>Linkage to STD Screening, &amp; Treatment</a:t>
          </a:r>
        </a:p>
      </dgm:t>
    </dgm:pt>
    <dgm:pt modelId="{82F6AA96-6410-417D-9999-BC3B6106CB75}" type="parTrans" cxnId="{48141B08-CF94-4F65-93F5-B2A70EA4D6C6}">
      <dgm:prSet/>
      <dgm:spPr/>
      <dgm:t>
        <a:bodyPr/>
        <a:lstStyle/>
        <a:p>
          <a:endParaRPr lang="en-US"/>
        </a:p>
      </dgm:t>
    </dgm:pt>
    <dgm:pt modelId="{4B9EBD7A-918F-49EB-B63D-F082CCBD7428}" type="sibTrans" cxnId="{48141B08-CF94-4F65-93F5-B2A70EA4D6C6}">
      <dgm:prSet/>
      <dgm:spPr/>
      <dgm:t>
        <a:bodyPr/>
        <a:lstStyle/>
        <a:p>
          <a:endParaRPr lang="en-US"/>
        </a:p>
      </dgm:t>
    </dgm:pt>
    <dgm:pt modelId="{ADEC6CDF-4444-4BA4-AAEE-A18310FF2FF3}">
      <dgm:prSet/>
      <dgm:spPr/>
      <dgm:t>
        <a:bodyPr/>
        <a:lstStyle/>
        <a:p>
          <a:pPr>
            <a:buFontTx/>
            <a:buChar char="–"/>
          </a:pPr>
          <a:r>
            <a:rPr lang="en-US" b="0"/>
            <a:t>Providing linkage to comprehensive care for individuals diagnosed with one or more STDs</a:t>
          </a:r>
        </a:p>
      </dgm:t>
    </dgm:pt>
    <dgm:pt modelId="{C1728B2A-011A-49C3-96E3-7C4011813BF2}" type="parTrans" cxnId="{8675C598-968F-4AA0-8706-8E67B2F54B33}">
      <dgm:prSet/>
      <dgm:spPr/>
      <dgm:t>
        <a:bodyPr/>
        <a:lstStyle/>
        <a:p>
          <a:endParaRPr lang="en-US"/>
        </a:p>
      </dgm:t>
    </dgm:pt>
    <dgm:pt modelId="{528D3C67-A71A-4D18-85C2-E1D3A7593534}" type="sibTrans" cxnId="{8675C598-968F-4AA0-8706-8E67B2F54B33}">
      <dgm:prSet/>
      <dgm:spPr/>
      <dgm:t>
        <a:bodyPr/>
        <a:lstStyle/>
        <a:p>
          <a:endParaRPr lang="en-US"/>
        </a:p>
      </dgm:t>
    </dgm:pt>
    <dgm:pt modelId="{1EE028C8-F9FA-4A43-97BC-73CAEA1DE280}" type="pres">
      <dgm:prSet presAssocID="{D9BCB06E-BCD3-4448-A2DB-33963B64AA71}" presName="linear" presStyleCnt="0">
        <dgm:presLayoutVars>
          <dgm:dir/>
          <dgm:animLvl val="lvl"/>
          <dgm:resizeHandles val="exact"/>
        </dgm:presLayoutVars>
      </dgm:prSet>
      <dgm:spPr/>
    </dgm:pt>
    <dgm:pt modelId="{0F59220D-3D10-44A2-858C-A382A06E4A82}" type="pres">
      <dgm:prSet presAssocID="{0893A2DF-75DC-49F8-8E0A-32261FD40510}" presName="parentLin" presStyleCnt="0"/>
      <dgm:spPr/>
    </dgm:pt>
    <dgm:pt modelId="{15C7CA43-5038-4A48-AAC8-DE21C018499D}" type="pres">
      <dgm:prSet presAssocID="{0893A2DF-75DC-49F8-8E0A-32261FD40510}" presName="parentLeftMargin" presStyleLbl="node1" presStyleIdx="0" presStyleCnt="1"/>
      <dgm:spPr/>
    </dgm:pt>
    <dgm:pt modelId="{9BA91C4E-1365-4FE9-B591-3236C3EB211A}" type="pres">
      <dgm:prSet presAssocID="{0893A2DF-75DC-49F8-8E0A-32261FD40510}" presName="parentText" presStyleLbl="node1" presStyleIdx="0" presStyleCnt="1">
        <dgm:presLayoutVars>
          <dgm:chMax val="0"/>
          <dgm:bulletEnabled val="1"/>
        </dgm:presLayoutVars>
      </dgm:prSet>
      <dgm:spPr/>
    </dgm:pt>
    <dgm:pt modelId="{38D3C91E-4A25-43E9-A01B-636BE2CF4535}" type="pres">
      <dgm:prSet presAssocID="{0893A2DF-75DC-49F8-8E0A-32261FD40510}" presName="negativeSpace" presStyleCnt="0"/>
      <dgm:spPr/>
    </dgm:pt>
    <dgm:pt modelId="{86023480-D23D-4342-8B66-AAA34CB71210}" type="pres">
      <dgm:prSet presAssocID="{0893A2DF-75DC-49F8-8E0A-32261FD40510}" presName="childText" presStyleLbl="conFgAcc1" presStyleIdx="0" presStyleCnt="1">
        <dgm:presLayoutVars>
          <dgm:bulletEnabled val="1"/>
        </dgm:presLayoutVars>
      </dgm:prSet>
      <dgm:spPr/>
    </dgm:pt>
  </dgm:ptLst>
  <dgm:cxnLst>
    <dgm:cxn modelId="{AD8B9D07-29DB-41CE-A840-111997BE05DE}" type="presOf" srcId="{9B8F0F31-DCAE-411F-B479-E252D404450C}" destId="{86023480-D23D-4342-8B66-AAA34CB71210}" srcOrd="0" destOrd="2" presId="urn:microsoft.com/office/officeart/2005/8/layout/list1"/>
    <dgm:cxn modelId="{48141B08-CF94-4F65-93F5-B2A70EA4D6C6}" srcId="{0893A2DF-75DC-49F8-8E0A-32261FD40510}" destId="{9B8F0F31-DCAE-411F-B479-E252D404450C}" srcOrd="1" destOrd="0" parTransId="{82F6AA96-6410-417D-9999-BC3B6106CB75}" sibTransId="{4B9EBD7A-918F-49EB-B63D-F082CCBD7428}"/>
    <dgm:cxn modelId="{9C229B0B-D67A-4FF0-8915-D56C0E207A7F}" srcId="{BCDF0380-B9D8-431E-9966-BAA31393F6C3}" destId="{FAB378D8-1D32-4BA6-8C7E-7CC0BD2BEB62}" srcOrd="0" destOrd="0" parTransId="{9DFE00DC-19E2-4C05-904A-5B0838AE2664}" sibTransId="{9758908E-02FD-48BA-90E7-3879C5727709}"/>
    <dgm:cxn modelId="{897D1F10-3A57-4F80-A317-DB6B4B57F631}" srcId="{0893A2DF-75DC-49F8-8E0A-32261FD40510}" destId="{BCDF0380-B9D8-431E-9966-BAA31393F6C3}" srcOrd="3" destOrd="0" parTransId="{E0BA0B45-AC74-445D-8D4C-291F07504917}" sibTransId="{3B529BCE-F38A-492D-AF4B-AB15EDEEFB79}"/>
    <dgm:cxn modelId="{01068213-E8E0-4A30-A70A-A4B0547BA34D}" type="presOf" srcId="{0A58D7DB-087F-4DC0-AA82-8AB62EE195E2}" destId="{86023480-D23D-4342-8B66-AAA34CB71210}" srcOrd="0" destOrd="1" presId="urn:microsoft.com/office/officeart/2005/8/layout/list1"/>
    <dgm:cxn modelId="{9F1B8823-AAF5-487A-B555-7B9EDC90D0C5}" type="presOf" srcId="{0893A2DF-75DC-49F8-8E0A-32261FD40510}" destId="{9BA91C4E-1365-4FE9-B591-3236C3EB211A}" srcOrd="1" destOrd="0" presId="urn:microsoft.com/office/officeart/2005/8/layout/list1"/>
    <dgm:cxn modelId="{A429DA31-ED30-4A97-B36B-1FA504878790}" srcId="{AE1009E6-DCF4-4A31-8773-1F15995DD713}" destId="{322D6B71-6838-4FA6-9FFF-016D9B91F700}" srcOrd="0" destOrd="0" parTransId="{F4834C5A-5C23-4027-A0FF-673BB5201F2D}" sibTransId="{5FEFB1DA-C83C-44D7-AF01-C134EA8A6744}"/>
    <dgm:cxn modelId="{ED7C1A3F-9708-45E2-8D53-6BBD3EEED807}" type="presOf" srcId="{AE1009E6-DCF4-4A31-8773-1F15995DD713}" destId="{86023480-D23D-4342-8B66-AAA34CB71210}" srcOrd="0" destOrd="4" presId="urn:microsoft.com/office/officeart/2005/8/layout/list1"/>
    <dgm:cxn modelId="{8D765B61-494A-45EC-9B9B-BF53686F1029}" type="presOf" srcId="{1AB87B71-206D-4AC8-9394-E4A0EB804D5F}" destId="{86023480-D23D-4342-8B66-AAA34CB71210}" srcOrd="0" destOrd="0" presId="urn:microsoft.com/office/officeart/2005/8/layout/list1"/>
    <dgm:cxn modelId="{94EB016E-25D2-48BF-A733-E0021BCA4403}" srcId="{7D5A15D1-7293-49FF-BD8F-637F28CDB7E8}" destId="{3573A995-8CFE-4684-A85A-5D5BF43AB00B}" srcOrd="0" destOrd="0" parTransId="{E92B2F10-6007-4485-A931-39B3BC9B05F8}" sibTransId="{56D934FA-5092-4816-92A3-6A0488978BC9}"/>
    <dgm:cxn modelId="{17ACEE59-096C-4859-AF36-4656DB07C3EE}" srcId="{0893A2DF-75DC-49F8-8E0A-32261FD40510}" destId="{7D5A15D1-7293-49FF-BD8F-637F28CDB7E8}" srcOrd="4" destOrd="0" parTransId="{C0DF2152-C97B-4A4E-8093-D784368EA46C}" sibTransId="{082E8B30-C298-4F1F-BF23-6AD3E0E2375C}"/>
    <dgm:cxn modelId="{C6C4525A-B3E7-432C-8626-1E215E4E296E}" srcId="{0893A2DF-75DC-49F8-8E0A-32261FD40510}" destId="{08227BA7-0117-4762-A23F-FBD8BB5BCA27}" srcOrd="5" destOrd="0" parTransId="{0CBF6900-6EDF-4ECA-B807-D82CB4EFB398}" sibTransId="{D3A61E8E-3451-40AE-8F61-DD54E237E41F}"/>
    <dgm:cxn modelId="{982FF97D-091F-4440-AACE-6C3E364812B3}" type="presOf" srcId="{D9BCB06E-BCD3-4448-A2DB-33963B64AA71}" destId="{1EE028C8-F9FA-4A43-97BC-73CAEA1DE280}" srcOrd="0" destOrd="0" presId="urn:microsoft.com/office/officeart/2005/8/layout/list1"/>
    <dgm:cxn modelId="{A121DA8D-9E27-4C82-94CE-77AEB3D7069A}" srcId="{D9BCB06E-BCD3-4448-A2DB-33963B64AA71}" destId="{0893A2DF-75DC-49F8-8E0A-32261FD40510}" srcOrd="0" destOrd="0" parTransId="{E4DB74F9-EDE4-4B72-AAFA-4E560848D298}" sibTransId="{6A496F98-03A1-490E-B732-946A52444EF4}"/>
    <dgm:cxn modelId="{6A826C98-E313-458F-8FFB-3470ED19800D}" type="presOf" srcId="{08227BA7-0117-4762-A23F-FBD8BB5BCA27}" destId="{86023480-D23D-4342-8B66-AAA34CB71210}" srcOrd="0" destOrd="10" presId="urn:microsoft.com/office/officeart/2005/8/layout/list1"/>
    <dgm:cxn modelId="{8675C598-968F-4AA0-8706-8E67B2F54B33}" srcId="{9B8F0F31-DCAE-411F-B479-E252D404450C}" destId="{ADEC6CDF-4444-4BA4-AAEE-A18310FF2FF3}" srcOrd="0" destOrd="0" parTransId="{C1728B2A-011A-49C3-96E3-7C4011813BF2}" sibTransId="{528D3C67-A71A-4D18-85C2-E1D3A7593534}"/>
    <dgm:cxn modelId="{248598A1-C9A7-48F6-9DDE-C3A3F93271AD}" type="presOf" srcId="{0893A2DF-75DC-49F8-8E0A-32261FD40510}" destId="{15C7CA43-5038-4A48-AAC8-DE21C018499D}" srcOrd="0" destOrd="0" presId="urn:microsoft.com/office/officeart/2005/8/layout/list1"/>
    <dgm:cxn modelId="{2DF455BB-BDA5-490A-A087-7CBDE1F17E7F}" type="presOf" srcId="{BCDF0380-B9D8-431E-9966-BAA31393F6C3}" destId="{86023480-D23D-4342-8B66-AAA34CB71210}" srcOrd="0" destOrd="6" presId="urn:microsoft.com/office/officeart/2005/8/layout/list1"/>
    <dgm:cxn modelId="{CFB8DFC1-F8E0-4FE5-8B7C-E48232F0348C}" srcId="{0893A2DF-75DC-49F8-8E0A-32261FD40510}" destId="{AE1009E6-DCF4-4A31-8773-1F15995DD713}" srcOrd="2" destOrd="0" parTransId="{F7080D37-9BE1-47E2-9A59-54C9434DAB9F}" sibTransId="{28B1A894-A752-47D3-874B-50565D9FF57D}"/>
    <dgm:cxn modelId="{FB685DC8-852B-4977-9931-1BC471A035B5}" type="presOf" srcId="{FAB378D8-1D32-4BA6-8C7E-7CC0BD2BEB62}" destId="{86023480-D23D-4342-8B66-AAA34CB71210}" srcOrd="0" destOrd="7" presId="urn:microsoft.com/office/officeart/2005/8/layout/list1"/>
    <dgm:cxn modelId="{17DF02CC-2AE5-4D4C-8087-4C3E9161EE07}" type="presOf" srcId="{322D6B71-6838-4FA6-9FFF-016D9B91F700}" destId="{86023480-D23D-4342-8B66-AAA34CB71210}" srcOrd="0" destOrd="5" presId="urn:microsoft.com/office/officeart/2005/8/layout/list1"/>
    <dgm:cxn modelId="{BB90C7D4-3172-4F85-95EF-E12CE2E9D906}" srcId="{1AB87B71-206D-4AC8-9394-E4A0EB804D5F}" destId="{0A58D7DB-087F-4DC0-AA82-8AB62EE195E2}" srcOrd="0" destOrd="0" parTransId="{82A55B2F-5835-437A-9ACF-56806078D1E6}" sibTransId="{FAEF30C0-6121-4C28-9355-1F136445F24C}"/>
    <dgm:cxn modelId="{F8B066D7-7FF3-408D-A7B9-EC02D7424F96}" srcId="{0893A2DF-75DC-49F8-8E0A-32261FD40510}" destId="{1AB87B71-206D-4AC8-9394-E4A0EB804D5F}" srcOrd="0" destOrd="0" parTransId="{0040B436-9191-4D1A-960A-971980B2C682}" sibTransId="{A6079A03-116C-4852-8686-B006A89C9D1E}"/>
    <dgm:cxn modelId="{CC84D2ED-59A7-4DCF-B890-85CBC87A4ECA}" type="presOf" srcId="{3573A995-8CFE-4684-A85A-5D5BF43AB00B}" destId="{86023480-D23D-4342-8B66-AAA34CB71210}" srcOrd="0" destOrd="9" presId="urn:microsoft.com/office/officeart/2005/8/layout/list1"/>
    <dgm:cxn modelId="{D2FA4EEF-4325-4927-B530-F60D68F37DD4}" type="presOf" srcId="{ADEC6CDF-4444-4BA4-AAEE-A18310FF2FF3}" destId="{86023480-D23D-4342-8B66-AAA34CB71210}" srcOrd="0" destOrd="3" presId="urn:microsoft.com/office/officeart/2005/8/layout/list1"/>
    <dgm:cxn modelId="{E9BCEAF8-9762-43E1-B202-9494F46A9095}" type="presOf" srcId="{7D5A15D1-7293-49FF-BD8F-637F28CDB7E8}" destId="{86023480-D23D-4342-8B66-AAA34CB71210}" srcOrd="0" destOrd="8" presId="urn:microsoft.com/office/officeart/2005/8/layout/list1"/>
    <dgm:cxn modelId="{E6DD5A37-8F5F-4ED3-9DFB-CAA2FE83D876}" type="presParOf" srcId="{1EE028C8-F9FA-4A43-97BC-73CAEA1DE280}" destId="{0F59220D-3D10-44A2-858C-A382A06E4A82}" srcOrd="0" destOrd="0" presId="urn:microsoft.com/office/officeart/2005/8/layout/list1"/>
    <dgm:cxn modelId="{45F4F94F-3ACE-45D6-9264-160282791689}" type="presParOf" srcId="{0F59220D-3D10-44A2-858C-A382A06E4A82}" destId="{15C7CA43-5038-4A48-AAC8-DE21C018499D}" srcOrd="0" destOrd="0" presId="urn:microsoft.com/office/officeart/2005/8/layout/list1"/>
    <dgm:cxn modelId="{E6FD5EFB-60DF-4D34-B53C-B5651D5E9295}" type="presParOf" srcId="{0F59220D-3D10-44A2-858C-A382A06E4A82}" destId="{9BA91C4E-1365-4FE9-B591-3236C3EB211A}" srcOrd="1" destOrd="0" presId="urn:microsoft.com/office/officeart/2005/8/layout/list1"/>
    <dgm:cxn modelId="{A21392A1-6A74-480A-9FE7-028BC83D7F3A}" type="presParOf" srcId="{1EE028C8-F9FA-4A43-97BC-73CAEA1DE280}" destId="{38D3C91E-4A25-43E9-A01B-636BE2CF4535}" srcOrd="1" destOrd="0" presId="urn:microsoft.com/office/officeart/2005/8/layout/list1"/>
    <dgm:cxn modelId="{D7488282-3FD3-4980-BFEF-FDF7596E8C70}" type="presParOf" srcId="{1EE028C8-F9FA-4A43-97BC-73CAEA1DE280}" destId="{86023480-D23D-4342-8B66-AAA34CB7121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F6EFCB-DEA8-4741-AC88-3DD8437F8BE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FAB6363-8251-4285-B57D-54C689695ED0}">
      <dgm:prSet custT="1"/>
      <dgm:spPr/>
      <dgm:t>
        <a:bodyPr/>
        <a:lstStyle/>
        <a:p>
          <a:pPr algn="just"/>
          <a:r>
            <a:rPr lang="en-US" sz="1800"/>
            <a:t>Services will be provided in non-clinic-based settings (with drop-in service) convenient to the populations served.  Services will target individuals at high risk for HIV infection in LAC, with an emphasis on: </a:t>
          </a:r>
        </a:p>
      </dgm:t>
    </dgm:pt>
    <dgm:pt modelId="{F180A8FF-4971-4390-82C1-320842CEBD8D}" type="parTrans" cxnId="{E0BC866A-9A7B-4112-A903-DEA88FB80EDB}">
      <dgm:prSet/>
      <dgm:spPr/>
      <dgm:t>
        <a:bodyPr/>
        <a:lstStyle/>
        <a:p>
          <a:endParaRPr lang="en-US"/>
        </a:p>
      </dgm:t>
    </dgm:pt>
    <dgm:pt modelId="{2F423F2C-084E-4AFA-B2A1-01F7A4B02C45}" type="sibTrans" cxnId="{E0BC866A-9A7B-4112-A903-DEA88FB80EDB}">
      <dgm:prSet/>
      <dgm:spPr/>
      <dgm:t>
        <a:bodyPr/>
        <a:lstStyle/>
        <a:p>
          <a:endParaRPr lang="en-US"/>
        </a:p>
      </dgm:t>
    </dgm:pt>
    <dgm:pt modelId="{35195F60-517C-47C4-968C-BD6CB7064683}">
      <dgm:prSet custT="1"/>
      <dgm:spPr/>
      <dgm:t>
        <a:bodyPr/>
        <a:lstStyle/>
        <a:p>
          <a:r>
            <a:rPr lang="en-US" sz="1600"/>
            <a:t>MSM;</a:t>
          </a:r>
        </a:p>
      </dgm:t>
    </dgm:pt>
    <dgm:pt modelId="{E8D841F0-6CBE-421F-9DC3-BD5FD837670F}" type="parTrans" cxnId="{1D725F7B-E795-4A36-9FB2-597945487CFF}">
      <dgm:prSet/>
      <dgm:spPr/>
      <dgm:t>
        <a:bodyPr/>
        <a:lstStyle/>
        <a:p>
          <a:endParaRPr lang="en-US"/>
        </a:p>
      </dgm:t>
    </dgm:pt>
    <dgm:pt modelId="{D500F92D-8492-4F1C-A91A-A384FDBA3B9C}" type="sibTrans" cxnId="{1D725F7B-E795-4A36-9FB2-597945487CFF}">
      <dgm:prSet/>
      <dgm:spPr/>
      <dgm:t>
        <a:bodyPr/>
        <a:lstStyle/>
        <a:p>
          <a:endParaRPr lang="en-US"/>
        </a:p>
      </dgm:t>
    </dgm:pt>
    <dgm:pt modelId="{D3FA50B3-59F3-49E4-B9E9-E3CC1D904EA0}">
      <dgm:prSet custT="1"/>
      <dgm:spPr/>
      <dgm:t>
        <a:bodyPr/>
        <a:lstStyle/>
        <a:p>
          <a:r>
            <a:rPr lang="en-US" sz="1600"/>
            <a:t>Transgender persons;</a:t>
          </a:r>
        </a:p>
      </dgm:t>
    </dgm:pt>
    <dgm:pt modelId="{644B71C8-278C-40BA-87E1-2A9A72A6B06C}" type="parTrans" cxnId="{6DC4720C-8E84-441C-B642-B2EE3CF5287B}">
      <dgm:prSet/>
      <dgm:spPr/>
      <dgm:t>
        <a:bodyPr/>
        <a:lstStyle/>
        <a:p>
          <a:endParaRPr lang="en-US"/>
        </a:p>
      </dgm:t>
    </dgm:pt>
    <dgm:pt modelId="{06935E2E-316C-4BBE-9251-627C1A4850E4}" type="sibTrans" cxnId="{6DC4720C-8E84-441C-B642-B2EE3CF5287B}">
      <dgm:prSet/>
      <dgm:spPr/>
      <dgm:t>
        <a:bodyPr/>
        <a:lstStyle/>
        <a:p>
          <a:endParaRPr lang="en-US"/>
        </a:p>
      </dgm:t>
    </dgm:pt>
    <dgm:pt modelId="{4BB22461-BAA8-40A3-B492-8C83C22CCB56}">
      <dgm:prSet custT="1"/>
      <dgm:spPr/>
      <dgm:t>
        <a:bodyPr/>
        <a:lstStyle/>
        <a:p>
          <a:r>
            <a:rPr lang="en-US" sz="1600"/>
            <a:t>Cisgender women of color;</a:t>
          </a:r>
        </a:p>
      </dgm:t>
    </dgm:pt>
    <dgm:pt modelId="{5D9A6889-BE11-48C5-8F54-966270FD4CA9}" type="parTrans" cxnId="{5AB69170-064A-4D4C-8AB2-580BCE48E641}">
      <dgm:prSet/>
      <dgm:spPr/>
      <dgm:t>
        <a:bodyPr/>
        <a:lstStyle/>
        <a:p>
          <a:endParaRPr lang="en-US"/>
        </a:p>
      </dgm:t>
    </dgm:pt>
    <dgm:pt modelId="{20194E1C-526C-4D0A-891D-E1A9EA0F8078}" type="sibTrans" cxnId="{5AB69170-064A-4D4C-8AB2-580BCE48E641}">
      <dgm:prSet/>
      <dgm:spPr/>
      <dgm:t>
        <a:bodyPr/>
        <a:lstStyle/>
        <a:p>
          <a:endParaRPr lang="en-US"/>
        </a:p>
      </dgm:t>
    </dgm:pt>
    <dgm:pt modelId="{09934092-2497-44A4-A19C-58DD21FE8A47}">
      <dgm:prSet custT="1"/>
      <dgm:spPr/>
      <dgm:t>
        <a:bodyPr/>
        <a:lstStyle/>
        <a:p>
          <a:r>
            <a:rPr lang="en-US" sz="1600"/>
            <a:t>African American persons of all ages;</a:t>
          </a:r>
        </a:p>
      </dgm:t>
    </dgm:pt>
    <dgm:pt modelId="{6A59E2DD-30CA-4CF3-AF4B-7399D7648EDB}" type="parTrans" cxnId="{12FD7ADC-6BA4-4E18-9C6B-842598C3E71A}">
      <dgm:prSet/>
      <dgm:spPr/>
      <dgm:t>
        <a:bodyPr/>
        <a:lstStyle/>
        <a:p>
          <a:endParaRPr lang="en-US"/>
        </a:p>
      </dgm:t>
    </dgm:pt>
    <dgm:pt modelId="{7342126A-3C72-43BD-9C6D-DE471F98F3E3}" type="sibTrans" cxnId="{12FD7ADC-6BA4-4E18-9C6B-842598C3E71A}">
      <dgm:prSet/>
      <dgm:spPr/>
      <dgm:t>
        <a:bodyPr/>
        <a:lstStyle/>
        <a:p>
          <a:endParaRPr lang="en-US"/>
        </a:p>
      </dgm:t>
    </dgm:pt>
    <dgm:pt modelId="{A7716A46-8A97-4D49-98C4-427067197B01}">
      <dgm:prSet custT="1"/>
      <dgm:spPr/>
      <dgm:t>
        <a:bodyPr/>
        <a:lstStyle/>
        <a:p>
          <a:r>
            <a:rPr lang="en-US" sz="1600"/>
            <a:t>Latinx persons of all ages;</a:t>
          </a:r>
        </a:p>
      </dgm:t>
    </dgm:pt>
    <dgm:pt modelId="{5724C067-33BC-4E5E-9D97-208D5ADDA8F2}" type="parTrans" cxnId="{3B069B6D-FA9B-4727-B318-6AD90F5FC895}">
      <dgm:prSet/>
      <dgm:spPr/>
      <dgm:t>
        <a:bodyPr/>
        <a:lstStyle/>
        <a:p>
          <a:endParaRPr lang="en-US"/>
        </a:p>
      </dgm:t>
    </dgm:pt>
    <dgm:pt modelId="{CB92D0DD-2230-4227-A8A4-D049B359A4A3}" type="sibTrans" cxnId="{3B069B6D-FA9B-4727-B318-6AD90F5FC895}">
      <dgm:prSet/>
      <dgm:spPr/>
      <dgm:t>
        <a:bodyPr/>
        <a:lstStyle/>
        <a:p>
          <a:endParaRPr lang="en-US"/>
        </a:p>
      </dgm:t>
    </dgm:pt>
    <dgm:pt modelId="{F9EED589-F1E7-47A4-BFF6-2EFF1C3D30FA}">
      <dgm:prSet custT="1"/>
      <dgm:spPr/>
      <dgm:t>
        <a:bodyPr/>
        <a:lstStyle/>
        <a:p>
          <a:r>
            <a:rPr lang="en-US" sz="1600"/>
            <a:t>American Indian/Alaskan Native persons of all ages;</a:t>
          </a:r>
        </a:p>
      </dgm:t>
    </dgm:pt>
    <dgm:pt modelId="{03719D37-5368-40D8-B719-6A233E057E5D}" type="parTrans" cxnId="{2AAFF93B-8BAB-4C0E-8BDE-18F718ED3743}">
      <dgm:prSet/>
      <dgm:spPr/>
      <dgm:t>
        <a:bodyPr/>
        <a:lstStyle/>
        <a:p>
          <a:endParaRPr lang="en-US"/>
        </a:p>
      </dgm:t>
    </dgm:pt>
    <dgm:pt modelId="{E6C48819-2030-4AA6-9577-688BF380CF72}" type="sibTrans" cxnId="{2AAFF93B-8BAB-4C0E-8BDE-18F718ED3743}">
      <dgm:prSet/>
      <dgm:spPr/>
      <dgm:t>
        <a:bodyPr/>
        <a:lstStyle/>
        <a:p>
          <a:endParaRPr lang="en-US"/>
        </a:p>
      </dgm:t>
    </dgm:pt>
    <dgm:pt modelId="{E108E6A0-FB78-48BB-9B5C-5373874A58F2}">
      <dgm:prSet custT="1"/>
      <dgm:spPr/>
      <dgm:t>
        <a:bodyPr/>
        <a:lstStyle/>
        <a:p>
          <a:r>
            <a:rPr lang="en-US" sz="1600"/>
            <a:t>Youth and young adults (under 30 yrs. of age);</a:t>
          </a:r>
        </a:p>
      </dgm:t>
    </dgm:pt>
    <dgm:pt modelId="{22872CA3-CD77-4BF4-A83C-65A76744EF56}" type="parTrans" cxnId="{26AF3E39-76F5-415D-9CF1-C101BB197293}">
      <dgm:prSet/>
      <dgm:spPr/>
      <dgm:t>
        <a:bodyPr/>
        <a:lstStyle/>
        <a:p>
          <a:endParaRPr lang="en-US"/>
        </a:p>
      </dgm:t>
    </dgm:pt>
    <dgm:pt modelId="{A1FC8A60-75F8-4E19-BED0-BD589B5BD3EC}" type="sibTrans" cxnId="{26AF3E39-76F5-415D-9CF1-C101BB197293}">
      <dgm:prSet/>
      <dgm:spPr/>
      <dgm:t>
        <a:bodyPr/>
        <a:lstStyle/>
        <a:p>
          <a:endParaRPr lang="en-US"/>
        </a:p>
      </dgm:t>
    </dgm:pt>
    <dgm:pt modelId="{C5AA542A-68BF-4400-8BBF-F910D4358E93}">
      <dgm:prSet custT="1"/>
      <dgm:spPr/>
      <dgm:t>
        <a:bodyPr/>
        <a:lstStyle/>
        <a:p>
          <a:r>
            <a:rPr lang="en-US" sz="1600"/>
            <a:t>PWUID; and</a:t>
          </a:r>
        </a:p>
      </dgm:t>
    </dgm:pt>
    <dgm:pt modelId="{FF8D7C99-0ECF-46D9-A4E1-E3D646285F71}" type="parTrans" cxnId="{F1513B7A-AF85-47C8-B68F-934CCEA9932E}">
      <dgm:prSet/>
      <dgm:spPr/>
      <dgm:t>
        <a:bodyPr/>
        <a:lstStyle/>
        <a:p>
          <a:endParaRPr lang="en-US"/>
        </a:p>
      </dgm:t>
    </dgm:pt>
    <dgm:pt modelId="{94008527-6D6A-4AB2-A7EC-D9EC6463BFC7}" type="sibTrans" cxnId="{F1513B7A-AF85-47C8-B68F-934CCEA9932E}">
      <dgm:prSet/>
      <dgm:spPr/>
      <dgm:t>
        <a:bodyPr/>
        <a:lstStyle/>
        <a:p>
          <a:endParaRPr lang="en-US"/>
        </a:p>
      </dgm:t>
    </dgm:pt>
    <dgm:pt modelId="{A4AFF7A8-C7CC-4D34-B1EB-7EB6A66447D5}">
      <dgm:prSet custT="1"/>
      <dgm:spPr/>
      <dgm:t>
        <a:bodyPr/>
        <a:lstStyle/>
        <a:p>
          <a:r>
            <a:rPr lang="en-US" sz="1600"/>
            <a:t>Persons aged 50 and older</a:t>
          </a:r>
        </a:p>
      </dgm:t>
    </dgm:pt>
    <dgm:pt modelId="{AAD65ADA-2D7B-4063-924F-232011679F4F}" type="parTrans" cxnId="{46722EA4-FC1E-45AA-BCFC-3B2992628885}">
      <dgm:prSet/>
      <dgm:spPr/>
      <dgm:t>
        <a:bodyPr/>
        <a:lstStyle/>
        <a:p>
          <a:endParaRPr lang="en-US"/>
        </a:p>
      </dgm:t>
    </dgm:pt>
    <dgm:pt modelId="{7BBF3CD9-548C-4A1B-BFAC-99245A90EB54}" type="sibTrans" cxnId="{46722EA4-FC1E-45AA-BCFC-3B2992628885}">
      <dgm:prSet/>
      <dgm:spPr/>
      <dgm:t>
        <a:bodyPr/>
        <a:lstStyle/>
        <a:p>
          <a:endParaRPr lang="en-US"/>
        </a:p>
      </dgm:t>
    </dgm:pt>
    <dgm:pt modelId="{165598C8-A1F7-4E3C-9462-290750633C40}" type="pres">
      <dgm:prSet presAssocID="{23F6EFCB-DEA8-4741-AC88-3DD8437F8BE5}" presName="linear" presStyleCnt="0">
        <dgm:presLayoutVars>
          <dgm:animLvl val="lvl"/>
          <dgm:resizeHandles val="exact"/>
        </dgm:presLayoutVars>
      </dgm:prSet>
      <dgm:spPr/>
    </dgm:pt>
    <dgm:pt modelId="{2CB275EC-A9B4-4EB7-B656-249D4EFFC4B6}" type="pres">
      <dgm:prSet presAssocID="{9FAB6363-8251-4285-B57D-54C689695ED0}" presName="parentText" presStyleLbl="node1" presStyleIdx="0" presStyleCnt="1">
        <dgm:presLayoutVars>
          <dgm:chMax val="0"/>
          <dgm:bulletEnabled val="1"/>
        </dgm:presLayoutVars>
      </dgm:prSet>
      <dgm:spPr/>
    </dgm:pt>
    <dgm:pt modelId="{25C45A9A-E479-42F7-B376-43C8EBB64318}" type="pres">
      <dgm:prSet presAssocID="{9FAB6363-8251-4285-B57D-54C689695ED0}" presName="childText" presStyleLbl="revTx" presStyleIdx="0" presStyleCnt="1">
        <dgm:presLayoutVars>
          <dgm:bulletEnabled val="1"/>
        </dgm:presLayoutVars>
      </dgm:prSet>
      <dgm:spPr/>
    </dgm:pt>
  </dgm:ptLst>
  <dgm:cxnLst>
    <dgm:cxn modelId="{6DC4720C-8E84-441C-B642-B2EE3CF5287B}" srcId="{9FAB6363-8251-4285-B57D-54C689695ED0}" destId="{D3FA50B3-59F3-49E4-B9E9-E3CC1D904EA0}" srcOrd="1" destOrd="0" parTransId="{644B71C8-278C-40BA-87E1-2A9A72A6B06C}" sibTransId="{06935E2E-316C-4BBE-9251-627C1A4850E4}"/>
    <dgm:cxn modelId="{23EF2215-5DE6-40AD-AE9D-19FC240E22B8}" type="presOf" srcId="{23F6EFCB-DEA8-4741-AC88-3DD8437F8BE5}" destId="{165598C8-A1F7-4E3C-9462-290750633C40}" srcOrd="0" destOrd="0" presId="urn:microsoft.com/office/officeart/2005/8/layout/vList2"/>
    <dgm:cxn modelId="{26AF3E39-76F5-415D-9CF1-C101BB197293}" srcId="{9FAB6363-8251-4285-B57D-54C689695ED0}" destId="{E108E6A0-FB78-48BB-9B5C-5373874A58F2}" srcOrd="6" destOrd="0" parTransId="{22872CA3-CD77-4BF4-A83C-65A76744EF56}" sibTransId="{A1FC8A60-75F8-4E19-BED0-BD589B5BD3EC}"/>
    <dgm:cxn modelId="{0DDC4B39-8DDC-41B3-9455-34396450E8FC}" type="presOf" srcId="{4BB22461-BAA8-40A3-B492-8C83C22CCB56}" destId="{25C45A9A-E479-42F7-B376-43C8EBB64318}" srcOrd="0" destOrd="2" presId="urn:microsoft.com/office/officeart/2005/8/layout/vList2"/>
    <dgm:cxn modelId="{2AAFF93B-8BAB-4C0E-8BDE-18F718ED3743}" srcId="{9FAB6363-8251-4285-B57D-54C689695ED0}" destId="{F9EED589-F1E7-47A4-BFF6-2EFF1C3D30FA}" srcOrd="5" destOrd="0" parTransId="{03719D37-5368-40D8-B719-6A233E057E5D}" sibTransId="{E6C48819-2030-4AA6-9577-688BF380CF72}"/>
    <dgm:cxn modelId="{E528BB5B-91EE-47F3-9D36-5F70BF445FF6}" type="presOf" srcId="{9FAB6363-8251-4285-B57D-54C689695ED0}" destId="{2CB275EC-A9B4-4EB7-B656-249D4EFFC4B6}" srcOrd="0" destOrd="0" presId="urn:microsoft.com/office/officeart/2005/8/layout/vList2"/>
    <dgm:cxn modelId="{E0BC866A-9A7B-4112-A903-DEA88FB80EDB}" srcId="{23F6EFCB-DEA8-4741-AC88-3DD8437F8BE5}" destId="{9FAB6363-8251-4285-B57D-54C689695ED0}" srcOrd="0" destOrd="0" parTransId="{F180A8FF-4971-4390-82C1-320842CEBD8D}" sibTransId="{2F423F2C-084E-4AFA-B2A1-01F7A4B02C45}"/>
    <dgm:cxn modelId="{3B069B6D-FA9B-4727-B318-6AD90F5FC895}" srcId="{9FAB6363-8251-4285-B57D-54C689695ED0}" destId="{A7716A46-8A97-4D49-98C4-427067197B01}" srcOrd="4" destOrd="0" parTransId="{5724C067-33BC-4E5E-9D97-208D5ADDA8F2}" sibTransId="{CB92D0DD-2230-4227-A8A4-D049B359A4A3}"/>
    <dgm:cxn modelId="{5AB69170-064A-4D4C-8AB2-580BCE48E641}" srcId="{9FAB6363-8251-4285-B57D-54C689695ED0}" destId="{4BB22461-BAA8-40A3-B492-8C83C22CCB56}" srcOrd="2" destOrd="0" parTransId="{5D9A6889-BE11-48C5-8F54-966270FD4CA9}" sibTransId="{20194E1C-526C-4D0A-891D-E1A9EA0F8078}"/>
    <dgm:cxn modelId="{F1513B7A-AF85-47C8-B68F-934CCEA9932E}" srcId="{9FAB6363-8251-4285-B57D-54C689695ED0}" destId="{C5AA542A-68BF-4400-8BBF-F910D4358E93}" srcOrd="7" destOrd="0" parTransId="{FF8D7C99-0ECF-46D9-A4E1-E3D646285F71}" sibTransId="{94008527-6D6A-4AB2-A7EC-D9EC6463BFC7}"/>
    <dgm:cxn modelId="{1D725F7B-E795-4A36-9FB2-597945487CFF}" srcId="{9FAB6363-8251-4285-B57D-54C689695ED0}" destId="{35195F60-517C-47C4-968C-BD6CB7064683}" srcOrd="0" destOrd="0" parTransId="{E8D841F0-6CBE-421F-9DC3-BD5FD837670F}" sibTransId="{D500F92D-8492-4F1C-A91A-A384FDBA3B9C}"/>
    <dgm:cxn modelId="{5B9CB681-555C-476D-9DE4-DEAB7523522D}" type="presOf" srcId="{D3FA50B3-59F3-49E4-B9E9-E3CC1D904EA0}" destId="{25C45A9A-E479-42F7-B376-43C8EBB64318}" srcOrd="0" destOrd="1" presId="urn:microsoft.com/office/officeart/2005/8/layout/vList2"/>
    <dgm:cxn modelId="{C6671A88-34FA-4BD2-8EA1-E1D47C87DF9C}" type="presOf" srcId="{A7716A46-8A97-4D49-98C4-427067197B01}" destId="{25C45A9A-E479-42F7-B376-43C8EBB64318}" srcOrd="0" destOrd="4" presId="urn:microsoft.com/office/officeart/2005/8/layout/vList2"/>
    <dgm:cxn modelId="{F73B719E-01A7-4292-98AF-BAFDC385A043}" type="presOf" srcId="{09934092-2497-44A4-A19C-58DD21FE8A47}" destId="{25C45A9A-E479-42F7-B376-43C8EBB64318}" srcOrd="0" destOrd="3" presId="urn:microsoft.com/office/officeart/2005/8/layout/vList2"/>
    <dgm:cxn modelId="{46722EA4-FC1E-45AA-BCFC-3B2992628885}" srcId="{9FAB6363-8251-4285-B57D-54C689695ED0}" destId="{A4AFF7A8-C7CC-4D34-B1EB-7EB6A66447D5}" srcOrd="8" destOrd="0" parTransId="{AAD65ADA-2D7B-4063-924F-232011679F4F}" sibTransId="{7BBF3CD9-548C-4A1B-BFAC-99245A90EB54}"/>
    <dgm:cxn modelId="{9FBA6ECD-575D-4FB2-8DEE-E364FAC53070}" type="presOf" srcId="{F9EED589-F1E7-47A4-BFF6-2EFF1C3D30FA}" destId="{25C45A9A-E479-42F7-B376-43C8EBB64318}" srcOrd="0" destOrd="5" presId="urn:microsoft.com/office/officeart/2005/8/layout/vList2"/>
    <dgm:cxn modelId="{93AC75DB-0A5E-4F6D-B7B2-EAE6163BBD1B}" type="presOf" srcId="{A4AFF7A8-C7CC-4D34-B1EB-7EB6A66447D5}" destId="{25C45A9A-E479-42F7-B376-43C8EBB64318}" srcOrd="0" destOrd="8" presId="urn:microsoft.com/office/officeart/2005/8/layout/vList2"/>
    <dgm:cxn modelId="{12FD7ADC-6BA4-4E18-9C6B-842598C3E71A}" srcId="{9FAB6363-8251-4285-B57D-54C689695ED0}" destId="{09934092-2497-44A4-A19C-58DD21FE8A47}" srcOrd="3" destOrd="0" parTransId="{6A59E2DD-30CA-4CF3-AF4B-7399D7648EDB}" sibTransId="{7342126A-3C72-43BD-9C6D-DE471F98F3E3}"/>
    <dgm:cxn modelId="{6322FAE9-0990-4594-A818-17E752CE8FC0}" type="presOf" srcId="{C5AA542A-68BF-4400-8BBF-F910D4358E93}" destId="{25C45A9A-E479-42F7-B376-43C8EBB64318}" srcOrd="0" destOrd="7" presId="urn:microsoft.com/office/officeart/2005/8/layout/vList2"/>
    <dgm:cxn modelId="{60034CEE-DF5E-45B9-A9E9-C1280025B6F6}" type="presOf" srcId="{E108E6A0-FB78-48BB-9B5C-5373874A58F2}" destId="{25C45A9A-E479-42F7-B376-43C8EBB64318}" srcOrd="0" destOrd="6" presId="urn:microsoft.com/office/officeart/2005/8/layout/vList2"/>
    <dgm:cxn modelId="{8FD0FEF0-2174-4EA3-8377-3F383FF914D9}" type="presOf" srcId="{35195F60-517C-47C4-968C-BD6CB7064683}" destId="{25C45A9A-E479-42F7-B376-43C8EBB64318}" srcOrd="0" destOrd="0" presId="urn:microsoft.com/office/officeart/2005/8/layout/vList2"/>
    <dgm:cxn modelId="{4B76016D-9501-4AC0-B1C3-19ED2A6BB4C4}" type="presParOf" srcId="{165598C8-A1F7-4E3C-9462-290750633C40}" destId="{2CB275EC-A9B4-4EB7-B656-249D4EFFC4B6}" srcOrd="0" destOrd="0" presId="urn:microsoft.com/office/officeart/2005/8/layout/vList2"/>
    <dgm:cxn modelId="{0613EB41-052E-4CCC-A3FD-3347F36A42E6}" type="presParOf" srcId="{165598C8-A1F7-4E3C-9462-290750633C40}" destId="{25C45A9A-E479-42F7-B376-43C8EBB6431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7F7811-ECB2-42BA-BD26-ADEB75AFB96E}"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F0094DFD-6598-461B-BDA7-4EBFEECB80C2}">
      <dgm:prSet custT="1"/>
      <dgm:spPr/>
      <dgm:t>
        <a:bodyPr/>
        <a:lstStyle/>
        <a:p>
          <a:pPr>
            <a:buFont typeface="Wingdings" panose="05000000000000000000" pitchFamily="2" charset="2"/>
            <a:buChar char="Ø"/>
          </a:pPr>
          <a:r>
            <a:rPr lang="en-US" sz="1800">
              <a:solidFill>
                <a:schemeClr val="tx1"/>
              </a:solidFill>
            </a:rPr>
            <a:t>High Impact Prevention Programs (HIPP) are intended to supplement Clinic-Based and Non-Clinic-Based Prevention Services.</a:t>
          </a:r>
        </a:p>
      </dgm:t>
    </dgm:pt>
    <dgm:pt modelId="{D67293AB-6F66-4C2B-8CD8-13112CED2155}" type="sibTrans" cxnId="{E0DF2EAE-903F-45E3-81B0-042B38C1EA58}">
      <dgm:prSet/>
      <dgm:spPr/>
      <dgm:t>
        <a:bodyPr/>
        <a:lstStyle/>
        <a:p>
          <a:endParaRPr lang="en-US"/>
        </a:p>
      </dgm:t>
    </dgm:pt>
    <dgm:pt modelId="{00BB19D2-9804-4EBF-AFA8-3F9BAF0ED2CE}" type="parTrans" cxnId="{E0DF2EAE-903F-45E3-81B0-042B38C1EA58}">
      <dgm:prSet/>
      <dgm:spPr/>
      <dgm:t>
        <a:bodyPr/>
        <a:lstStyle/>
        <a:p>
          <a:endParaRPr lang="en-US"/>
        </a:p>
      </dgm:t>
    </dgm:pt>
    <dgm:pt modelId="{7FD5A875-EFDA-4C34-83B7-B017243F228D}">
      <dgm:prSet custT="1"/>
      <dgm:spPr/>
      <dgm:t>
        <a:bodyPr/>
        <a:lstStyle/>
        <a:p>
          <a:pPr>
            <a:buFont typeface="Wingdings" panose="05000000000000000000" pitchFamily="2" charset="2"/>
            <a:buChar char="Ø"/>
          </a:pPr>
          <a:r>
            <a:rPr lang="en-US" sz="1800">
              <a:solidFill>
                <a:schemeClr val="tx1"/>
              </a:solidFill>
            </a:rPr>
            <a:t>Contractor can select </a:t>
          </a:r>
          <a:r>
            <a:rPr lang="en-US" sz="1800" u="sng">
              <a:solidFill>
                <a:schemeClr val="tx1"/>
              </a:solidFill>
            </a:rPr>
            <a:t>up to two </a:t>
          </a:r>
          <a:r>
            <a:rPr lang="en-US" sz="1800">
              <a:solidFill>
                <a:schemeClr val="tx1"/>
              </a:solidFill>
            </a:rPr>
            <a:t>of the following prevention supportive services to enhance prevention activities conducted as a part of Clinic-Based Services or Non-Clinic-Based Services:</a:t>
          </a:r>
        </a:p>
      </dgm:t>
    </dgm:pt>
    <dgm:pt modelId="{F880EEE0-6F1A-4356-B6AF-743B08BF78F3}" type="parTrans" cxnId="{6313A1AD-D3FF-44E6-BCD3-248CD955CD32}">
      <dgm:prSet/>
      <dgm:spPr/>
      <dgm:t>
        <a:bodyPr/>
        <a:lstStyle/>
        <a:p>
          <a:endParaRPr lang="en-US"/>
        </a:p>
      </dgm:t>
    </dgm:pt>
    <dgm:pt modelId="{A873BE7E-FE77-4184-BD15-B196E5D1933D}" type="sibTrans" cxnId="{6313A1AD-D3FF-44E6-BCD3-248CD955CD32}">
      <dgm:prSet/>
      <dgm:spPr/>
      <dgm:t>
        <a:bodyPr/>
        <a:lstStyle/>
        <a:p>
          <a:endParaRPr lang="en-US"/>
        </a:p>
      </dgm:t>
    </dgm:pt>
    <dgm:pt modelId="{95495A8D-491A-4663-93D8-DF3E3A67041E}">
      <dgm:prSet custT="1"/>
      <dgm:spPr/>
      <dgm:t>
        <a:bodyPr/>
        <a:lstStyle/>
        <a:p>
          <a:pPr>
            <a:buFont typeface="Wingdings" panose="05000000000000000000" pitchFamily="2" charset="2"/>
            <a:buChar char="Ø"/>
          </a:pPr>
          <a:r>
            <a:rPr lang="en-US" sz="1600" b="1"/>
            <a:t>Social connectedness: </a:t>
          </a:r>
          <a:r>
            <a:rPr lang="en-US" sz="1600"/>
            <a:t>Facilitate social gatherings or events that promote interpersonal communication and encourage relationship building.</a:t>
          </a:r>
        </a:p>
      </dgm:t>
    </dgm:pt>
    <dgm:pt modelId="{2BC94798-068C-4FAE-AACC-532B7DA3FF92}" type="parTrans" cxnId="{AC860557-E8A2-4E62-84B4-9CCBD0C2975C}">
      <dgm:prSet/>
      <dgm:spPr/>
      <dgm:t>
        <a:bodyPr/>
        <a:lstStyle/>
        <a:p>
          <a:endParaRPr lang="en-US"/>
        </a:p>
      </dgm:t>
    </dgm:pt>
    <dgm:pt modelId="{94B55420-03CF-4EDF-9F57-F46E73A99632}" type="sibTrans" cxnId="{AC860557-E8A2-4E62-84B4-9CCBD0C2975C}">
      <dgm:prSet/>
      <dgm:spPr/>
      <dgm:t>
        <a:bodyPr/>
        <a:lstStyle/>
        <a:p>
          <a:endParaRPr lang="en-US"/>
        </a:p>
      </dgm:t>
    </dgm:pt>
    <dgm:pt modelId="{EAD59DC1-E39E-4EF8-BFAA-B7E7B18D55A5}">
      <dgm:prSet custT="1"/>
      <dgm:spPr/>
      <dgm:t>
        <a:bodyPr/>
        <a:lstStyle/>
        <a:p>
          <a:pPr>
            <a:buFont typeface="Wingdings" panose="05000000000000000000" pitchFamily="2" charset="2"/>
            <a:buChar char="Ø"/>
          </a:pPr>
          <a:r>
            <a:rPr lang="en-US" sz="1600" b="1"/>
            <a:t>Job skills development/job training: </a:t>
          </a:r>
          <a:r>
            <a:rPr lang="en-US" sz="1600"/>
            <a:t>Conduct job skills development and training sessions to equip individuals with essential skills for the workforce.</a:t>
          </a:r>
        </a:p>
      </dgm:t>
    </dgm:pt>
    <dgm:pt modelId="{9EB7E94B-73CF-42AC-89A1-ACDA430B151A}" type="parTrans" cxnId="{2E782532-1558-4DFB-8C29-A69CD05FB94F}">
      <dgm:prSet/>
      <dgm:spPr/>
      <dgm:t>
        <a:bodyPr/>
        <a:lstStyle/>
        <a:p>
          <a:endParaRPr lang="en-US"/>
        </a:p>
      </dgm:t>
    </dgm:pt>
    <dgm:pt modelId="{EB1C3D7F-511F-4BF1-B59D-3B27C13FF9C1}" type="sibTrans" cxnId="{2E782532-1558-4DFB-8C29-A69CD05FB94F}">
      <dgm:prSet/>
      <dgm:spPr/>
      <dgm:t>
        <a:bodyPr/>
        <a:lstStyle/>
        <a:p>
          <a:endParaRPr lang="en-US"/>
        </a:p>
      </dgm:t>
    </dgm:pt>
    <dgm:pt modelId="{77ED79CA-E1A8-46F2-B5E8-EDA944552789}">
      <dgm:prSet custT="1"/>
      <dgm:spPr/>
      <dgm:t>
        <a:bodyPr/>
        <a:lstStyle/>
        <a:p>
          <a:pPr>
            <a:buFont typeface="Wingdings" panose="05000000000000000000" pitchFamily="2" charset="2"/>
            <a:buChar char="Ø"/>
          </a:pPr>
          <a:endParaRPr lang="en-US" sz="1400">
            <a:solidFill>
              <a:schemeClr val="tx1"/>
            </a:solidFill>
          </a:endParaRPr>
        </a:p>
      </dgm:t>
    </dgm:pt>
    <dgm:pt modelId="{999180D1-268D-4A2B-9D86-4E7B334EEB66}" type="parTrans" cxnId="{54A0E90A-C2A8-42AF-90D7-08252DA1C17D}">
      <dgm:prSet/>
      <dgm:spPr/>
      <dgm:t>
        <a:bodyPr/>
        <a:lstStyle/>
        <a:p>
          <a:endParaRPr lang="en-US"/>
        </a:p>
      </dgm:t>
    </dgm:pt>
    <dgm:pt modelId="{F0E7CC25-6E3A-4F16-A0D7-B7B3707F6824}" type="sibTrans" cxnId="{54A0E90A-C2A8-42AF-90D7-08252DA1C17D}">
      <dgm:prSet/>
      <dgm:spPr/>
      <dgm:t>
        <a:bodyPr/>
        <a:lstStyle/>
        <a:p>
          <a:endParaRPr lang="en-US"/>
        </a:p>
      </dgm:t>
    </dgm:pt>
    <dgm:pt modelId="{0B9B3021-44D7-49FB-A57F-128F2DEEB661}">
      <dgm:prSet custT="1"/>
      <dgm:spPr/>
      <dgm:t>
        <a:bodyPr/>
        <a:lstStyle/>
        <a:p>
          <a:pPr>
            <a:buFont typeface="Wingdings" panose="05000000000000000000" pitchFamily="2" charset="2"/>
            <a:buChar char="Ø"/>
          </a:pPr>
          <a:r>
            <a:rPr lang="en-US" sz="1600" b="1"/>
            <a:t>Financial literacy: </a:t>
          </a:r>
          <a:r>
            <a:rPr lang="en-US" sz="1600"/>
            <a:t>Educate individuals on financial literacy to help them understand and manage their finances effectively.</a:t>
          </a:r>
        </a:p>
      </dgm:t>
    </dgm:pt>
    <dgm:pt modelId="{668DFED0-1C7F-4B34-B6F0-30EAEA423079}" type="parTrans" cxnId="{74D28184-F9B4-454C-BF61-106591D36500}">
      <dgm:prSet/>
      <dgm:spPr/>
      <dgm:t>
        <a:bodyPr/>
        <a:lstStyle/>
        <a:p>
          <a:endParaRPr lang="en-US"/>
        </a:p>
      </dgm:t>
    </dgm:pt>
    <dgm:pt modelId="{586CE719-53FF-4681-A8AF-C30F4FBCE7B1}" type="sibTrans" cxnId="{74D28184-F9B4-454C-BF61-106591D36500}">
      <dgm:prSet/>
      <dgm:spPr/>
      <dgm:t>
        <a:bodyPr/>
        <a:lstStyle/>
        <a:p>
          <a:endParaRPr lang="en-US"/>
        </a:p>
      </dgm:t>
    </dgm:pt>
    <dgm:pt modelId="{22CD5554-7B4C-423A-90A7-EF635850E13D}" type="pres">
      <dgm:prSet presAssocID="{027F7811-ECB2-42BA-BD26-ADEB75AFB96E}" presName="linear" presStyleCnt="0">
        <dgm:presLayoutVars>
          <dgm:dir/>
          <dgm:animLvl val="lvl"/>
          <dgm:resizeHandles val="exact"/>
        </dgm:presLayoutVars>
      </dgm:prSet>
      <dgm:spPr/>
    </dgm:pt>
    <dgm:pt modelId="{543BFCBE-3FE1-4680-8E0A-E4F52F74598A}" type="pres">
      <dgm:prSet presAssocID="{F0094DFD-6598-461B-BDA7-4EBFEECB80C2}" presName="parentLin" presStyleCnt="0"/>
      <dgm:spPr/>
    </dgm:pt>
    <dgm:pt modelId="{BE298F31-2F5F-448E-B97A-A621694C4312}" type="pres">
      <dgm:prSet presAssocID="{F0094DFD-6598-461B-BDA7-4EBFEECB80C2}" presName="parentLeftMargin" presStyleLbl="node1" presStyleIdx="0" presStyleCnt="2"/>
      <dgm:spPr/>
    </dgm:pt>
    <dgm:pt modelId="{4C6ACC80-DC3F-496F-A4DE-B4564F99B053}" type="pres">
      <dgm:prSet presAssocID="{F0094DFD-6598-461B-BDA7-4EBFEECB80C2}" presName="parentText" presStyleLbl="node1" presStyleIdx="0" presStyleCnt="2" custScaleX="115874" custScaleY="138930">
        <dgm:presLayoutVars>
          <dgm:chMax val="0"/>
          <dgm:bulletEnabled val="1"/>
        </dgm:presLayoutVars>
      </dgm:prSet>
      <dgm:spPr/>
    </dgm:pt>
    <dgm:pt modelId="{7ACC6FDD-3D6E-4441-81FE-F8261F633615}" type="pres">
      <dgm:prSet presAssocID="{F0094DFD-6598-461B-BDA7-4EBFEECB80C2}" presName="negativeSpace" presStyleCnt="0"/>
      <dgm:spPr/>
    </dgm:pt>
    <dgm:pt modelId="{7C68AF35-3FBA-45A3-B76D-C8019F86401F}" type="pres">
      <dgm:prSet presAssocID="{F0094DFD-6598-461B-BDA7-4EBFEECB80C2}" presName="childText" presStyleLbl="conFgAcc1" presStyleIdx="0" presStyleCnt="2">
        <dgm:presLayoutVars>
          <dgm:bulletEnabled val="1"/>
        </dgm:presLayoutVars>
      </dgm:prSet>
      <dgm:spPr/>
    </dgm:pt>
    <dgm:pt modelId="{4AB12891-7EFA-4005-AAED-B4DB5637FC26}" type="pres">
      <dgm:prSet presAssocID="{D67293AB-6F66-4C2B-8CD8-13112CED2155}" presName="spaceBetweenRectangles" presStyleCnt="0"/>
      <dgm:spPr/>
    </dgm:pt>
    <dgm:pt modelId="{FE387400-09D7-4F6F-8D12-C94BBA4BB131}" type="pres">
      <dgm:prSet presAssocID="{7FD5A875-EFDA-4C34-83B7-B017243F228D}" presName="parentLin" presStyleCnt="0"/>
      <dgm:spPr/>
    </dgm:pt>
    <dgm:pt modelId="{184A3B7B-3D42-4B21-8656-3B532FD1B6E4}" type="pres">
      <dgm:prSet presAssocID="{7FD5A875-EFDA-4C34-83B7-B017243F228D}" presName="parentLeftMargin" presStyleLbl="node1" presStyleIdx="0" presStyleCnt="2"/>
      <dgm:spPr/>
    </dgm:pt>
    <dgm:pt modelId="{CFBE4084-DC6A-4B93-8B01-C7B2F5334BD3}" type="pres">
      <dgm:prSet presAssocID="{7FD5A875-EFDA-4C34-83B7-B017243F228D}" presName="parentText" presStyleLbl="node1" presStyleIdx="1" presStyleCnt="2" custScaleX="115873" custScaleY="144799">
        <dgm:presLayoutVars>
          <dgm:chMax val="0"/>
          <dgm:bulletEnabled val="1"/>
        </dgm:presLayoutVars>
      </dgm:prSet>
      <dgm:spPr/>
    </dgm:pt>
    <dgm:pt modelId="{3C5605EB-7D9D-44BC-9753-F33AAD4C3D62}" type="pres">
      <dgm:prSet presAssocID="{7FD5A875-EFDA-4C34-83B7-B017243F228D}" presName="negativeSpace" presStyleCnt="0"/>
      <dgm:spPr/>
    </dgm:pt>
    <dgm:pt modelId="{50434A50-0A1A-4D2F-92AB-7B1E6E7F1470}" type="pres">
      <dgm:prSet presAssocID="{7FD5A875-EFDA-4C34-83B7-B017243F228D}" presName="childText" presStyleLbl="conFgAcc1" presStyleIdx="1" presStyleCnt="2">
        <dgm:presLayoutVars>
          <dgm:bulletEnabled val="1"/>
        </dgm:presLayoutVars>
      </dgm:prSet>
      <dgm:spPr/>
    </dgm:pt>
  </dgm:ptLst>
  <dgm:cxnLst>
    <dgm:cxn modelId="{8E0BA307-2E59-4565-B4AC-3C8024F625DD}" type="presOf" srcId="{EAD59DC1-E39E-4EF8-BFAA-B7E7B18D55A5}" destId="{50434A50-0A1A-4D2F-92AB-7B1E6E7F1470}" srcOrd="0" destOrd="1" presId="urn:microsoft.com/office/officeart/2005/8/layout/list1"/>
    <dgm:cxn modelId="{54A0E90A-C2A8-42AF-90D7-08252DA1C17D}" srcId="{7FD5A875-EFDA-4C34-83B7-B017243F228D}" destId="{77ED79CA-E1A8-46F2-B5E8-EDA944552789}" srcOrd="3" destOrd="0" parTransId="{999180D1-268D-4A2B-9D86-4E7B334EEB66}" sibTransId="{F0E7CC25-6E3A-4F16-A0D7-B7B3707F6824}"/>
    <dgm:cxn modelId="{2E782532-1558-4DFB-8C29-A69CD05FB94F}" srcId="{7FD5A875-EFDA-4C34-83B7-B017243F228D}" destId="{EAD59DC1-E39E-4EF8-BFAA-B7E7B18D55A5}" srcOrd="1" destOrd="0" parTransId="{9EB7E94B-73CF-42AC-89A1-ACDA430B151A}" sibTransId="{EB1C3D7F-511F-4BF1-B59D-3B27C13FF9C1}"/>
    <dgm:cxn modelId="{D0A2F14D-5ED3-4DC2-99EC-5E8627B7AFB1}" type="presOf" srcId="{F0094DFD-6598-461B-BDA7-4EBFEECB80C2}" destId="{4C6ACC80-DC3F-496F-A4DE-B4564F99B053}" srcOrd="1" destOrd="0" presId="urn:microsoft.com/office/officeart/2005/8/layout/list1"/>
    <dgm:cxn modelId="{AC860557-E8A2-4E62-84B4-9CCBD0C2975C}" srcId="{7FD5A875-EFDA-4C34-83B7-B017243F228D}" destId="{95495A8D-491A-4663-93D8-DF3E3A67041E}" srcOrd="0" destOrd="0" parTransId="{2BC94798-068C-4FAE-AACC-532B7DA3FF92}" sibTransId="{94B55420-03CF-4EDF-9F57-F46E73A99632}"/>
    <dgm:cxn modelId="{74D28184-F9B4-454C-BF61-106591D36500}" srcId="{7FD5A875-EFDA-4C34-83B7-B017243F228D}" destId="{0B9B3021-44D7-49FB-A57F-128F2DEEB661}" srcOrd="2" destOrd="0" parTransId="{668DFED0-1C7F-4B34-B6F0-30EAEA423079}" sibTransId="{586CE719-53FF-4681-A8AF-C30F4FBCE7B1}"/>
    <dgm:cxn modelId="{4CBADA85-4006-462A-82AC-EE5B4DBD7F9F}" type="presOf" srcId="{95495A8D-491A-4663-93D8-DF3E3A67041E}" destId="{50434A50-0A1A-4D2F-92AB-7B1E6E7F1470}" srcOrd="0" destOrd="0" presId="urn:microsoft.com/office/officeart/2005/8/layout/list1"/>
    <dgm:cxn modelId="{9D6A5686-5940-46DC-8576-EB56119D1C3A}" type="presOf" srcId="{77ED79CA-E1A8-46F2-B5E8-EDA944552789}" destId="{50434A50-0A1A-4D2F-92AB-7B1E6E7F1470}" srcOrd="0" destOrd="3" presId="urn:microsoft.com/office/officeart/2005/8/layout/list1"/>
    <dgm:cxn modelId="{7B63408B-904B-468C-B565-139B66DA58D9}" type="presOf" srcId="{F0094DFD-6598-461B-BDA7-4EBFEECB80C2}" destId="{BE298F31-2F5F-448E-B97A-A621694C4312}" srcOrd="0" destOrd="0" presId="urn:microsoft.com/office/officeart/2005/8/layout/list1"/>
    <dgm:cxn modelId="{FAAB4C8C-7C61-485C-8DEE-B8A451E8BBA4}" type="presOf" srcId="{7FD5A875-EFDA-4C34-83B7-B017243F228D}" destId="{184A3B7B-3D42-4B21-8656-3B532FD1B6E4}" srcOrd="0" destOrd="0" presId="urn:microsoft.com/office/officeart/2005/8/layout/list1"/>
    <dgm:cxn modelId="{6313A1AD-D3FF-44E6-BCD3-248CD955CD32}" srcId="{027F7811-ECB2-42BA-BD26-ADEB75AFB96E}" destId="{7FD5A875-EFDA-4C34-83B7-B017243F228D}" srcOrd="1" destOrd="0" parTransId="{F880EEE0-6F1A-4356-B6AF-743B08BF78F3}" sibTransId="{A873BE7E-FE77-4184-BD15-B196E5D1933D}"/>
    <dgm:cxn modelId="{E0DF2EAE-903F-45E3-81B0-042B38C1EA58}" srcId="{027F7811-ECB2-42BA-BD26-ADEB75AFB96E}" destId="{F0094DFD-6598-461B-BDA7-4EBFEECB80C2}" srcOrd="0" destOrd="0" parTransId="{00BB19D2-9804-4EBF-AFA8-3F9BAF0ED2CE}" sibTransId="{D67293AB-6F66-4C2B-8CD8-13112CED2155}"/>
    <dgm:cxn modelId="{849A29B3-E3A4-4E6C-8055-EFF936AF0A4E}" type="presOf" srcId="{0B9B3021-44D7-49FB-A57F-128F2DEEB661}" destId="{50434A50-0A1A-4D2F-92AB-7B1E6E7F1470}" srcOrd="0" destOrd="2" presId="urn:microsoft.com/office/officeart/2005/8/layout/list1"/>
    <dgm:cxn modelId="{D24E20D1-315B-4467-90DB-FAA08D04555C}" type="presOf" srcId="{027F7811-ECB2-42BA-BD26-ADEB75AFB96E}" destId="{22CD5554-7B4C-423A-90A7-EF635850E13D}" srcOrd="0" destOrd="0" presId="urn:microsoft.com/office/officeart/2005/8/layout/list1"/>
    <dgm:cxn modelId="{BC388BD2-F7F8-4A12-897E-5062013848B6}" type="presOf" srcId="{7FD5A875-EFDA-4C34-83B7-B017243F228D}" destId="{CFBE4084-DC6A-4B93-8B01-C7B2F5334BD3}" srcOrd="1" destOrd="0" presId="urn:microsoft.com/office/officeart/2005/8/layout/list1"/>
    <dgm:cxn modelId="{E88BA387-0B2B-41AA-9AFF-BAD6C4B92AB5}" type="presParOf" srcId="{22CD5554-7B4C-423A-90A7-EF635850E13D}" destId="{543BFCBE-3FE1-4680-8E0A-E4F52F74598A}" srcOrd="0" destOrd="0" presId="urn:microsoft.com/office/officeart/2005/8/layout/list1"/>
    <dgm:cxn modelId="{8C657684-A344-45B3-9877-18479D2780B1}" type="presParOf" srcId="{543BFCBE-3FE1-4680-8E0A-E4F52F74598A}" destId="{BE298F31-2F5F-448E-B97A-A621694C4312}" srcOrd="0" destOrd="0" presId="urn:microsoft.com/office/officeart/2005/8/layout/list1"/>
    <dgm:cxn modelId="{EF6DF004-DB55-422D-BF40-D437331B58F8}" type="presParOf" srcId="{543BFCBE-3FE1-4680-8E0A-E4F52F74598A}" destId="{4C6ACC80-DC3F-496F-A4DE-B4564F99B053}" srcOrd="1" destOrd="0" presId="urn:microsoft.com/office/officeart/2005/8/layout/list1"/>
    <dgm:cxn modelId="{C8438440-4DF9-43A9-A259-DD3A0E3ECEE1}" type="presParOf" srcId="{22CD5554-7B4C-423A-90A7-EF635850E13D}" destId="{7ACC6FDD-3D6E-4441-81FE-F8261F633615}" srcOrd="1" destOrd="0" presId="urn:microsoft.com/office/officeart/2005/8/layout/list1"/>
    <dgm:cxn modelId="{E84BF7C3-ADB4-4676-8DD7-7843A588E95E}" type="presParOf" srcId="{22CD5554-7B4C-423A-90A7-EF635850E13D}" destId="{7C68AF35-3FBA-45A3-B76D-C8019F86401F}" srcOrd="2" destOrd="0" presId="urn:microsoft.com/office/officeart/2005/8/layout/list1"/>
    <dgm:cxn modelId="{30687FB0-28C9-4320-92C4-7A7F21C5B72A}" type="presParOf" srcId="{22CD5554-7B4C-423A-90A7-EF635850E13D}" destId="{4AB12891-7EFA-4005-AAED-B4DB5637FC26}" srcOrd="3" destOrd="0" presId="urn:microsoft.com/office/officeart/2005/8/layout/list1"/>
    <dgm:cxn modelId="{68B0C178-A881-4F1B-94CE-F93F9DD916BD}" type="presParOf" srcId="{22CD5554-7B4C-423A-90A7-EF635850E13D}" destId="{FE387400-09D7-4F6F-8D12-C94BBA4BB131}" srcOrd="4" destOrd="0" presId="urn:microsoft.com/office/officeart/2005/8/layout/list1"/>
    <dgm:cxn modelId="{207FAAD6-AEC1-4E19-8AB1-6DD9AFF23B42}" type="presParOf" srcId="{FE387400-09D7-4F6F-8D12-C94BBA4BB131}" destId="{184A3B7B-3D42-4B21-8656-3B532FD1B6E4}" srcOrd="0" destOrd="0" presId="urn:microsoft.com/office/officeart/2005/8/layout/list1"/>
    <dgm:cxn modelId="{5E1A45CB-AD54-4244-8DAB-949B7FEE62B9}" type="presParOf" srcId="{FE387400-09D7-4F6F-8D12-C94BBA4BB131}" destId="{CFBE4084-DC6A-4B93-8B01-C7B2F5334BD3}" srcOrd="1" destOrd="0" presId="urn:microsoft.com/office/officeart/2005/8/layout/list1"/>
    <dgm:cxn modelId="{46C3DD55-5B27-4E78-BD45-119D607F6C17}" type="presParOf" srcId="{22CD5554-7B4C-423A-90A7-EF635850E13D}" destId="{3C5605EB-7D9D-44BC-9753-F33AAD4C3D62}" srcOrd="5" destOrd="0" presId="urn:microsoft.com/office/officeart/2005/8/layout/list1"/>
    <dgm:cxn modelId="{D7B7024E-FE10-4238-8084-A0658BF5DF7E}" type="presParOf" srcId="{22CD5554-7B4C-423A-90A7-EF635850E13D}" destId="{50434A50-0A1A-4D2F-92AB-7B1E6E7F147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7F7811-ECB2-42BA-BD26-ADEB75AFB96E}"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F0094DFD-6598-461B-BDA7-4EBFEECB80C2}">
      <dgm:prSet/>
      <dgm:spPr/>
      <dgm:t>
        <a:bodyPr/>
        <a:lstStyle/>
        <a:p>
          <a:pPr>
            <a:buFont typeface="Wingdings" panose="05000000000000000000" pitchFamily="2" charset="2"/>
            <a:buChar char="Ø"/>
          </a:pPr>
          <a:r>
            <a:rPr lang="en-US">
              <a:solidFill>
                <a:schemeClr val="tx1"/>
              </a:solidFill>
            </a:rPr>
            <a:t>Continued… </a:t>
          </a:r>
        </a:p>
      </dgm:t>
    </dgm:pt>
    <dgm:pt modelId="{D67293AB-6F66-4C2B-8CD8-13112CED2155}" type="sibTrans" cxnId="{E0DF2EAE-903F-45E3-81B0-042B38C1EA58}">
      <dgm:prSet/>
      <dgm:spPr/>
      <dgm:t>
        <a:bodyPr/>
        <a:lstStyle/>
        <a:p>
          <a:endParaRPr lang="en-US"/>
        </a:p>
      </dgm:t>
    </dgm:pt>
    <dgm:pt modelId="{00BB19D2-9804-4EBF-AFA8-3F9BAF0ED2CE}" type="parTrans" cxnId="{E0DF2EAE-903F-45E3-81B0-042B38C1EA58}">
      <dgm:prSet/>
      <dgm:spPr/>
      <dgm:t>
        <a:bodyPr/>
        <a:lstStyle/>
        <a:p>
          <a:endParaRPr lang="en-US"/>
        </a:p>
      </dgm:t>
    </dgm:pt>
    <dgm:pt modelId="{9C894F0C-FA1D-494E-B20D-E219431A22CB}">
      <dgm:prSet/>
      <dgm:spPr/>
      <dgm:t>
        <a:bodyPr/>
        <a:lstStyle/>
        <a:p>
          <a:pPr>
            <a:spcAft>
              <a:spcPts val="0"/>
            </a:spcAft>
            <a:buFont typeface="Wingdings" panose="05000000000000000000" pitchFamily="2" charset="2"/>
            <a:buNone/>
          </a:pPr>
          <a:endParaRPr lang="en-US"/>
        </a:p>
      </dgm:t>
    </dgm:pt>
    <dgm:pt modelId="{FBE6CDE1-333F-43FA-AC2C-F568F61F79CD}" type="sibTrans" cxnId="{34D72FE4-A361-4728-A1A5-FB385F0E38D3}">
      <dgm:prSet/>
      <dgm:spPr/>
      <dgm:t>
        <a:bodyPr/>
        <a:lstStyle/>
        <a:p>
          <a:endParaRPr lang="en-US"/>
        </a:p>
      </dgm:t>
    </dgm:pt>
    <dgm:pt modelId="{5B3892D5-F2E9-470C-8327-12CABA38EBCE}" type="parTrans" cxnId="{34D72FE4-A361-4728-A1A5-FB385F0E38D3}">
      <dgm:prSet/>
      <dgm:spPr/>
      <dgm:t>
        <a:bodyPr/>
        <a:lstStyle/>
        <a:p>
          <a:endParaRPr lang="en-US"/>
        </a:p>
      </dgm:t>
    </dgm:pt>
    <dgm:pt modelId="{4B025084-3AEA-432F-AFC1-8B6024779C74}">
      <dgm:prSet/>
      <dgm:spPr/>
      <dgm:t>
        <a:bodyPr/>
        <a:lstStyle/>
        <a:p>
          <a:pPr>
            <a:spcAft>
              <a:spcPts val="0"/>
            </a:spcAft>
            <a:buFont typeface="Wingdings" panose="05000000000000000000" pitchFamily="2" charset="2"/>
            <a:buChar char="Ø"/>
          </a:pPr>
          <a:r>
            <a:rPr lang="en-US" b="1"/>
            <a:t>Educational/English as a Second Language classes: </a:t>
          </a:r>
          <a:r>
            <a:rPr lang="en-US"/>
            <a:t>Teach educational classes, including English as a Second Language, to enhance language proficiency and learning opportunities.</a:t>
          </a:r>
        </a:p>
      </dgm:t>
    </dgm:pt>
    <dgm:pt modelId="{BF199FA4-6FEB-4B18-AAAF-2FDC3E804DD3}" type="sibTrans" cxnId="{9A012D8B-1A24-4F0F-9422-54B8C4FA7062}">
      <dgm:prSet/>
      <dgm:spPr/>
      <dgm:t>
        <a:bodyPr/>
        <a:lstStyle/>
        <a:p>
          <a:endParaRPr lang="en-US"/>
        </a:p>
      </dgm:t>
    </dgm:pt>
    <dgm:pt modelId="{CE93EF80-E041-473B-806B-FA2196F13588}" type="parTrans" cxnId="{9A012D8B-1A24-4F0F-9422-54B8C4FA7062}">
      <dgm:prSet/>
      <dgm:spPr/>
      <dgm:t>
        <a:bodyPr/>
        <a:lstStyle/>
        <a:p>
          <a:endParaRPr lang="en-US"/>
        </a:p>
      </dgm:t>
    </dgm:pt>
    <dgm:pt modelId="{A4D3260C-8ABE-483D-994D-2776A9330BE1}">
      <dgm:prSet/>
      <dgm:spPr/>
      <dgm:t>
        <a:bodyPr/>
        <a:lstStyle/>
        <a:p>
          <a:pPr>
            <a:spcAft>
              <a:spcPts val="0"/>
            </a:spcAft>
            <a:buFont typeface="Wingdings" panose="05000000000000000000" pitchFamily="2" charset="2"/>
            <a:buChar char="Ø"/>
          </a:pPr>
          <a:r>
            <a:rPr lang="en-US" b="1"/>
            <a:t>Contingency management: </a:t>
          </a:r>
          <a:r>
            <a:rPr lang="en-US"/>
            <a:t>Implement contingency management strategies to motivate positive behavior changes.</a:t>
          </a:r>
        </a:p>
      </dgm:t>
    </dgm:pt>
    <dgm:pt modelId="{AE3685EC-06FD-4D2A-86E7-0C6778F909CC}" type="sibTrans" cxnId="{2383F140-6C8F-42F6-95E8-4C9AC0ABEC66}">
      <dgm:prSet/>
      <dgm:spPr/>
      <dgm:t>
        <a:bodyPr/>
        <a:lstStyle/>
        <a:p>
          <a:endParaRPr lang="en-US"/>
        </a:p>
      </dgm:t>
    </dgm:pt>
    <dgm:pt modelId="{0D72BD6C-41CE-495E-B82F-D58374CEC4B3}" type="parTrans" cxnId="{2383F140-6C8F-42F6-95E8-4C9AC0ABEC66}">
      <dgm:prSet/>
      <dgm:spPr/>
      <dgm:t>
        <a:bodyPr/>
        <a:lstStyle/>
        <a:p>
          <a:endParaRPr lang="en-US"/>
        </a:p>
      </dgm:t>
    </dgm:pt>
    <dgm:pt modelId="{02DC54DC-193C-44A0-A6E9-A52632559AA2}">
      <dgm:prSet/>
      <dgm:spPr/>
      <dgm:t>
        <a:bodyPr/>
        <a:lstStyle/>
        <a:p>
          <a:pPr>
            <a:spcAft>
              <a:spcPts val="0"/>
            </a:spcAft>
            <a:buFont typeface="Wingdings" panose="05000000000000000000" pitchFamily="2" charset="2"/>
            <a:buChar char="Ø"/>
          </a:pPr>
          <a:r>
            <a:rPr lang="en-US" b="1"/>
            <a:t>Emergency Housing/(hotel) vouchers: </a:t>
          </a:r>
          <a:r>
            <a:rPr lang="en-US"/>
            <a:t>Distribute emergency housing and hotel vouchers to provide immediate shelter for individuals in crisis situations.</a:t>
          </a:r>
        </a:p>
      </dgm:t>
    </dgm:pt>
    <dgm:pt modelId="{4816930D-0FAB-4DBC-82D1-D45C0075C710}" type="sibTrans" cxnId="{032315B0-42FB-451F-9B85-A4113BADDDCD}">
      <dgm:prSet/>
      <dgm:spPr/>
      <dgm:t>
        <a:bodyPr/>
        <a:lstStyle/>
        <a:p>
          <a:endParaRPr lang="en-US"/>
        </a:p>
      </dgm:t>
    </dgm:pt>
    <dgm:pt modelId="{F0B43178-FFA2-4BC9-9CF9-D23E286149F1}" type="parTrans" cxnId="{032315B0-42FB-451F-9B85-A4113BADDDCD}">
      <dgm:prSet/>
      <dgm:spPr/>
      <dgm:t>
        <a:bodyPr/>
        <a:lstStyle/>
        <a:p>
          <a:endParaRPr lang="en-US"/>
        </a:p>
      </dgm:t>
    </dgm:pt>
    <dgm:pt modelId="{22CD5554-7B4C-423A-90A7-EF635850E13D}" type="pres">
      <dgm:prSet presAssocID="{027F7811-ECB2-42BA-BD26-ADEB75AFB96E}" presName="linear" presStyleCnt="0">
        <dgm:presLayoutVars>
          <dgm:dir/>
          <dgm:animLvl val="lvl"/>
          <dgm:resizeHandles val="exact"/>
        </dgm:presLayoutVars>
      </dgm:prSet>
      <dgm:spPr/>
    </dgm:pt>
    <dgm:pt modelId="{543BFCBE-3FE1-4680-8E0A-E4F52F74598A}" type="pres">
      <dgm:prSet presAssocID="{F0094DFD-6598-461B-BDA7-4EBFEECB80C2}" presName="parentLin" presStyleCnt="0"/>
      <dgm:spPr/>
    </dgm:pt>
    <dgm:pt modelId="{BE298F31-2F5F-448E-B97A-A621694C4312}" type="pres">
      <dgm:prSet presAssocID="{F0094DFD-6598-461B-BDA7-4EBFEECB80C2}" presName="parentLeftMargin" presStyleLbl="node1" presStyleIdx="0" presStyleCnt="1"/>
      <dgm:spPr/>
    </dgm:pt>
    <dgm:pt modelId="{4C6ACC80-DC3F-496F-A4DE-B4564F99B053}" type="pres">
      <dgm:prSet presAssocID="{F0094DFD-6598-461B-BDA7-4EBFEECB80C2}" presName="parentText" presStyleLbl="node1" presStyleIdx="0" presStyleCnt="1">
        <dgm:presLayoutVars>
          <dgm:chMax val="0"/>
          <dgm:bulletEnabled val="1"/>
        </dgm:presLayoutVars>
      </dgm:prSet>
      <dgm:spPr/>
    </dgm:pt>
    <dgm:pt modelId="{7ACC6FDD-3D6E-4441-81FE-F8261F633615}" type="pres">
      <dgm:prSet presAssocID="{F0094DFD-6598-461B-BDA7-4EBFEECB80C2}" presName="negativeSpace" presStyleCnt="0"/>
      <dgm:spPr/>
    </dgm:pt>
    <dgm:pt modelId="{7C68AF35-3FBA-45A3-B76D-C8019F86401F}" type="pres">
      <dgm:prSet presAssocID="{F0094DFD-6598-461B-BDA7-4EBFEECB80C2}" presName="childText" presStyleLbl="conFgAcc1" presStyleIdx="0" presStyleCnt="1">
        <dgm:presLayoutVars>
          <dgm:bulletEnabled val="1"/>
        </dgm:presLayoutVars>
      </dgm:prSet>
      <dgm:spPr/>
    </dgm:pt>
  </dgm:ptLst>
  <dgm:cxnLst>
    <dgm:cxn modelId="{0D337010-0E56-42EC-AB80-D1F5895DC755}" type="presOf" srcId="{A4D3260C-8ABE-483D-994D-2776A9330BE1}" destId="{7C68AF35-3FBA-45A3-B76D-C8019F86401F}" srcOrd="0" destOrd="2" presId="urn:microsoft.com/office/officeart/2005/8/layout/list1"/>
    <dgm:cxn modelId="{2383F140-6C8F-42F6-95E8-4C9AC0ABEC66}" srcId="{F0094DFD-6598-461B-BDA7-4EBFEECB80C2}" destId="{A4D3260C-8ABE-483D-994D-2776A9330BE1}" srcOrd="2" destOrd="0" parTransId="{0D72BD6C-41CE-495E-B82F-D58374CEC4B3}" sibTransId="{AE3685EC-06FD-4D2A-86E7-0C6778F909CC}"/>
    <dgm:cxn modelId="{D0A2F14D-5ED3-4DC2-99EC-5E8627B7AFB1}" type="presOf" srcId="{F0094DFD-6598-461B-BDA7-4EBFEECB80C2}" destId="{4C6ACC80-DC3F-496F-A4DE-B4564F99B053}" srcOrd="1" destOrd="0" presId="urn:microsoft.com/office/officeart/2005/8/layout/list1"/>
    <dgm:cxn modelId="{CAE8EC6F-9BF5-4D05-B701-04375643E292}" type="presOf" srcId="{9C894F0C-FA1D-494E-B20D-E219431A22CB}" destId="{7C68AF35-3FBA-45A3-B76D-C8019F86401F}" srcOrd="0" destOrd="0" presId="urn:microsoft.com/office/officeart/2005/8/layout/list1"/>
    <dgm:cxn modelId="{9A012D8B-1A24-4F0F-9422-54B8C4FA7062}" srcId="{F0094DFD-6598-461B-BDA7-4EBFEECB80C2}" destId="{4B025084-3AEA-432F-AFC1-8B6024779C74}" srcOrd="1" destOrd="0" parTransId="{CE93EF80-E041-473B-806B-FA2196F13588}" sibTransId="{BF199FA4-6FEB-4B18-AAAF-2FDC3E804DD3}"/>
    <dgm:cxn modelId="{7B63408B-904B-468C-B565-139B66DA58D9}" type="presOf" srcId="{F0094DFD-6598-461B-BDA7-4EBFEECB80C2}" destId="{BE298F31-2F5F-448E-B97A-A621694C4312}" srcOrd="0" destOrd="0" presId="urn:microsoft.com/office/officeart/2005/8/layout/list1"/>
    <dgm:cxn modelId="{9F30FE8C-C051-4A39-A508-97154D6BC0F4}" type="presOf" srcId="{4B025084-3AEA-432F-AFC1-8B6024779C74}" destId="{7C68AF35-3FBA-45A3-B76D-C8019F86401F}" srcOrd="0" destOrd="1" presId="urn:microsoft.com/office/officeart/2005/8/layout/list1"/>
    <dgm:cxn modelId="{E0DF2EAE-903F-45E3-81B0-042B38C1EA58}" srcId="{027F7811-ECB2-42BA-BD26-ADEB75AFB96E}" destId="{F0094DFD-6598-461B-BDA7-4EBFEECB80C2}" srcOrd="0" destOrd="0" parTransId="{00BB19D2-9804-4EBF-AFA8-3F9BAF0ED2CE}" sibTransId="{D67293AB-6F66-4C2B-8CD8-13112CED2155}"/>
    <dgm:cxn modelId="{032315B0-42FB-451F-9B85-A4113BADDDCD}" srcId="{F0094DFD-6598-461B-BDA7-4EBFEECB80C2}" destId="{02DC54DC-193C-44A0-A6E9-A52632559AA2}" srcOrd="3" destOrd="0" parTransId="{F0B43178-FFA2-4BC9-9CF9-D23E286149F1}" sibTransId="{4816930D-0FAB-4DBC-82D1-D45C0075C710}"/>
    <dgm:cxn modelId="{228A63CB-86FE-43A1-9F61-EB6EF685DA59}" type="presOf" srcId="{02DC54DC-193C-44A0-A6E9-A52632559AA2}" destId="{7C68AF35-3FBA-45A3-B76D-C8019F86401F}" srcOrd="0" destOrd="3" presId="urn:microsoft.com/office/officeart/2005/8/layout/list1"/>
    <dgm:cxn modelId="{D24E20D1-315B-4467-90DB-FAA08D04555C}" type="presOf" srcId="{027F7811-ECB2-42BA-BD26-ADEB75AFB96E}" destId="{22CD5554-7B4C-423A-90A7-EF635850E13D}" srcOrd="0" destOrd="0" presId="urn:microsoft.com/office/officeart/2005/8/layout/list1"/>
    <dgm:cxn modelId="{34D72FE4-A361-4728-A1A5-FB385F0E38D3}" srcId="{F0094DFD-6598-461B-BDA7-4EBFEECB80C2}" destId="{9C894F0C-FA1D-494E-B20D-E219431A22CB}" srcOrd="0" destOrd="0" parTransId="{5B3892D5-F2E9-470C-8327-12CABA38EBCE}" sibTransId="{FBE6CDE1-333F-43FA-AC2C-F568F61F79CD}"/>
    <dgm:cxn modelId="{E88BA387-0B2B-41AA-9AFF-BAD6C4B92AB5}" type="presParOf" srcId="{22CD5554-7B4C-423A-90A7-EF635850E13D}" destId="{543BFCBE-3FE1-4680-8E0A-E4F52F74598A}" srcOrd="0" destOrd="0" presId="urn:microsoft.com/office/officeart/2005/8/layout/list1"/>
    <dgm:cxn modelId="{8C657684-A344-45B3-9877-18479D2780B1}" type="presParOf" srcId="{543BFCBE-3FE1-4680-8E0A-E4F52F74598A}" destId="{BE298F31-2F5F-448E-B97A-A621694C4312}" srcOrd="0" destOrd="0" presId="urn:microsoft.com/office/officeart/2005/8/layout/list1"/>
    <dgm:cxn modelId="{EF6DF004-DB55-422D-BF40-D437331B58F8}" type="presParOf" srcId="{543BFCBE-3FE1-4680-8E0A-E4F52F74598A}" destId="{4C6ACC80-DC3F-496F-A4DE-B4564F99B053}" srcOrd="1" destOrd="0" presId="urn:microsoft.com/office/officeart/2005/8/layout/list1"/>
    <dgm:cxn modelId="{C8438440-4DF9-43A9-A259-DD3A0E3ECEE1}" type="presParOf" srcId="{22CD5554-7B4C-423A-90A7-EF635850E13D}" destId="{7ACC6FDD-3D6E-4441-81FE-F8261F633615}" srcOrd="1" destOrd="0" presId="urn:microsoft.com/office/officeart/2005/8/layout/list1"/>
    <dgm:cxn modelId="{E84BF7C3-ADB4-4676-8DD7-7843A588E95E}" type="presParOf" srcId="{22CD5554-7B4C-423A-90A7-EF635850E13D}" destId="{7C68AF35-3FBA-45A3-B76D-C8019F86401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E1CD1-0BEF-4B0A-9680-0F2C8CDB85B6}">
      <dsp:nvSpPr>
        <dsp:cNvPr id="0" name=""/>
        <dsp:cNvSpPr/>
      </dsp:nvSpPr>
      <dsp:spPr>
        <a:xfrm>
          <a:off x="3962399" y="1560283"/>
          <a:ext cx="2803427" cy="486545"/>
        </a:xfrm>
        <a:custGeom>
          <a:avLst/>
          <a:gdLst/>
          <a:ahLst/>
          <a:cxnLst/>
          <a:rect l="0" t="0" r="0" b="0"/>
          <a:pathLst>
            <a:path>
              <a:moveTo>
                <a:pt x="0" y="0"/>
              </a:moveTo>
              <a:lnTo>
                <a:pt x="0" y="243272"/>
              </a:lnTo>
              <a:lnTo>
                <a:pt x="2803427" y="243272"/>
              </a:lnTo>
              <a:lnTo>
                <a:pt x="2803427" y="4865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B73824-1F99-45DF-A0EA-430AA98127F3}">
      <dsp:nvSpPr>
        <dsp:cNvPr id="0" name=""/>
        <dsp:cNvSpPr/>
      </dsp:nvSpPr>
      <dsp:spPr>
        <a:xfrm>
          <a:off x="3916679" y="1560283"/>
          <a:ext cx="91440" cy="486545"/>
        </a:xfrm>
        <a:custGeom>
          <a:avLst/>
          <a:gdLst/>
          <a:ahLst/>
          <a:cxnLst/>
          <a:rect l="0" t="0" r="0" b="0"/>
          <a:pathLst>
            <a:path>
              <a:moveTo>
                <a:pt x="45720" y="0"/>
              </a:moveTo>
              <a:lnTo>
                <a:pt x="45720" y="4865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FF639E-5729-466E-846A-BB78F13DA602}">
      <dsp:nvSpPr>
        <dsp:cNvPr id="0" name=""/>
        <dsp:cNvSpPr/>
      </dsp:nvSpPr>
      <dsp:spPr>
        <a:xfrm>
          <a:off x="1158972" y="1560283"/>
          <a:ext cx="2803427" cy="486545"/>
        </a:xfrm>
        <a:custGeom>
          <a:avLst/>
          <a:gdLst/>
          <a:ahLst/>
          <a:cxnLst/>
          <a:rect l="0" t="0" r="0" b="0"/>
          <a:pathLst>
            <a:path>
              <a:moveTo>
                <a:pt x="2803427" y="0"/>
              </a:moveTo>
              <a:lnTo>
                <a:pt x="2803427" y="243272"/>
              </a:lnTo>
              <a:lnTo>
                <a:pt x="0" y="243272"/>
              </a:lnTo>
              <a:lnTo>
                <a:pt x="0" y="4865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40FDE1-62AD-4A0B-BB5D-2A6B1A64F08D}">
      <dsp:nvSpPr>
        <dsp:cNvPr id="0" name=""/>
        <dsp:cNvSpPr/>
      </dsp:nvSpPr>
      <dsp:spPr>
        <a:xfrm>
          <a:off x="3383179" y="401842"/>
          <a:ext cx="1158440" cy="1158440"/>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BB020-4BBA-45DB-B6BD-2D0C3EF8A411}">
      <dsp:nvSpPr>
        <dsp:cNvPr id="0" name=""/>
        <dsp:cNvSpPr/>
      </dsp:nvSpPr>
      <dsp:spPr>
        <a:xfrm>
          <a:off x="3383179" y="401842"/>
          <a:ext cx="1158440" cy="1158440"/>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C47083-3600-4A55-AB89-3B98CD1E6430}">
      <dsp:nvSpPr>
        <dsp:cNvPr id="0" name=""/>
        <dsp:cNvSpPr/>
      </dsp:nvSpPr>
      <dsp:spPr>
        <a:xfrm>
          <a:off x="2803959" y="610361"/>
          <a:ext cx="2316881" cy="7414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a:t>The County expects to distribute available funds in the following manner: </a:t>
          </a:r>
        </a:p>
      </dsp:txBody>
      <dsp:txXfrm>
        <a:off x="2803959" y="610361"/>
        <a:ext cx="2316881" cy="741402"/>
      </dsp:txXfrm>
    </dsp:sp>
    <dsp:sp modelId="{762BB379-EAD8-430C-B511-13AEB688C3B2}">
      <dsp:nvSpPr>
        <dsp:cNvPr id="0" name=""/>
        <dsp:cNvSpPr/>
      </dsp:nvSpPr>
      <dsp:spPr>
        <a:xfrm>
          <a:off x="579752" y="2046828"/>
          <a:ext cx="1158440" cy="1158440"/>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696768-3949-4BAC-819B-F9B7D36232C1}">
      <dsp:nvSpPr>
        <dsp:cNvPr id="0" name=""/>
        <dsp:cNvSpPr/>
      </dsp:nvSpPr>
      <dsp:spPr>
        <a:xfrm>
          <a:off x="579752" y="2046828"/>
          <a:ext cx="1158440" cy="1158440"/>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019F2-519B-4577-B43C-642D8E18AA3B}">
      <dsp:nvSpPr>
        <dsp:cNvPr id="0" name=""/>
        <dsp:cNvSpPr/>
      </dsp:nvSpPr>
      <dsp:spPr>
        <a:xfrm>
          <a:off x="532" y="2255347"/>
          <a:ext cx="2316881" cy="7414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a:t>$15 million annually for Clinic-Based Prevention Services</a:t>
          </a:r>
        </a:p>
      </dsp:txBody>
      <dsp:txXfrm>
        <a:off x="532" y="2255347"/>
        <a:ext cx="2316881" cy="741402"/>
      </dsp:txXfrm>
    </dsp:sp>
    <dsp:sp modelId="{CBF5FAE3-4B64-400E-9FD8-37A76508A1AE}">
      <dsp:nvSpPr>
        <dsp:cNvPr id="0" name=""/>
        <dsp:cNvSpPr/>
      </dsp:nvSpPr>
      <dsp:spPr>
        <a:xfrm>
          <a:off x="3383179" y="2046828"/>
          <a:ext cx="1158440" cy="1158440"/>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11422C-653B-4550-A3AC-B68FC7D3C4E6}">
      <dsp:nvSpPr>
        <dsp:cNvPr id="0" name=""/>
        <dsp:cNvSpPr/>
      </dsp:nvSpPr>
      <dsp:spPr>
        <a:xfrm>
          <a:off x="3383179" y="2046828"/>
          <a:ext cx="1158440" cy="1158440"/>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A5BB1-9F0A-4712-8B55-ABA21263E582}">
      <dsp:nvSpPr>
        <dsp:cNvPr id="0" name=""/>
        <dsp:cNvSpPr/>
      </dsp:nvSpPr>
      <dsp:spPr>
        <a:xfrm>
          <a:off x="2803959" y="2255347"/>
          <a:ext cx="2316881" cy="7414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a:t>$5 million annually for Non-Clinic-Based Prevention Services</a:t>
          </a:r>
        </a:p>
      </dsp:txBody>
      <dsp:txXfrm>
        <a:off x="2803959" y="2255347"/>
        <a:ext cx="2316881" cy="741402"/>
      </dsp:txXfrm>
    </dsp:sp>
    <dsp:sp modelId="{28DE6841-62B1-47B9-B7CB-60FAD6F04C56}">
      <dsp:nvSpPr>
        <dsp:cNvPr id="0" name=""/>
        <dsp:cNvSpPr/>
      </dsp:nvSpPr>
      <dsp:spPr>
        <a:xfrm>
          <a:off x="6186606" y="2046828"/>
          <a:ext cx="1158440" cy="1158440"/>
        </a:xfrm>
        <a:prstGeom prst="arc">
          <a:avLst>
            <a:gd name="adj1" fmla="val 13200000"/>
            <a:gd name="adj2" fmla="val 1920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F4288-5D85-4CC4-96BA-D676F99B5AD3}">
      <dsp:nvSpPr>
        <dsp:cNvPr id="0" name=""/>
        <dsp:cNvSpPr/>
      </dsp:nvSpPr>
      <dsp:spPr>
        <a:xfrm>
          <a:off x="6186606" y="2046828"/>
          <a:ext cx="1158440" cy="1158440"/>
        </a:xfrm>
        <a:prstGeom prst="arc">
          <a:avLst>
            <a:gd name="adj1" fmla="val 2400000"/>
            <a:gd name="adj2" fmla="val 840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7C066-BE9A-4433-8135-6AF6C28E34E9}">
      <dsp:nvSpPr>
        <dsp:cNvPr id="0" name=""/>
        <dsp:cNvSpPr/>
      </dsp:nvSpPr>
      <dsp:spPr>
        <a:xfrm>
          <a:off x="5607386" y="2255347"/>
          <a:ext cx="2316881" cy="7414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a:t>$10 million annually for HIPP</a:t>
          </a:r>
        </a:p>
      </dsp:txBody>
      <dsp:txXfrm>
        <a:off x="5607386" y="2255347"/>
        <a:ext cx="2316881" cy="7414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7D39C-9EE1-4608-882B-49A0FEB9E9D9}">
      <dsp:nvSpPr>
        <dsp:cNvPr id="0" name=""/>
        <dsp:cNvSpPr/>
      </dsp:nvSpPr>
      <dsp:spPr>
        <a:xfrm>
          <a:off x="0" y="0"/>
          <a:ext cx="760614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A748C56-ED78-4F46-BEE5-26CB6FB396D5}">
      <dsp:nvSpPr>
        <dsp:cNvPr id="0" name=""/>
        <dsp:cNvSpPr/>
      </dsp:nvSpPr>
      <dsp:spPr>
        <a:xfrm>
          <a:off x="0" y="0"/>
          <a:ext cx="1521229" cy="2357119"/>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kern="1200"/>
            <a:t>Services will target individuals at high risk for HIV infection in LAC, with an emphasis on: </a:t>
          </a:r>
        </a:p>
      </dsp:txBody>
      <dsp:txXfrm>
        <a:off x="0" y="0"/>
        <a:ext cx="1521229" cy="2357119"/>
      </dsp:txXfrm>
    </dsp:sp>
    <dsp:sp modelId="{B1102F9D-CEA9-486C-B3B2-1B263295027D}">
      <dsp:nvSpPr>
        <dsp:cNvPr id="0" name=""/>
        <dsp:cNvSpPr/>
      </dsp:nvSpPr>
      <dsp:spPr>
        <a:xfrm>
          <a:off x="1635321" y="22213"/>
          <a:ext cx="5970823" cy="4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a:t>African American and Latinx MSM with emphasis on young MSM (YMSM);</a:t>
          </a:r>
          <a:endParaRPr lang="en-US" sz="1200" kern="1200"/>
        </a:p>
      </dsp:txBody>
      <dsp:txXfrm>
        <a:off x="1635321" y="22213"/>
        <a:ext cx="5970823" cy="444261"/>
      </dsp:txXfrm>
    </dsp:sp>
    <dsp:sp modelId="{4C62722E-9570-49DE-8559-F980F2406BEE}">
      <dsp:nvSpPr>
        <dsp:cNvPr id="0" name=""/>
        <dsp:cNvSpPr/>
      </dsp:nvSpPr>
      <dsp:spPr>
        <a:xfrm>
          <a:off x="1521229" y="466474"/>
          <a:ext cx="6084916"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9A1F8C2-5D52-4E65-9574-B86F8F57C752}">
      <dsp:nvSpPr>
        <dsp:cNvPr id="0" name=""/>
        <dsp:cNvSpPr/>
      </dsp:nvSpPr>
      <dsp:spPr>
        <a:xfrm>
          <a:off x="1635321" y="488687"/>
          <a:ext cx="5970823" cy="4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a:t>Transgender persons with emphasis on transgender women; </a:t>
          </a:r>
          <a:endParaRPr lang="en-US" sz="1200" kern="1200"/>
        </a:p>
      </dsp:txBody>
      <dsp:txXfrm>
        <a:off x="1635321" y="488687"/>
        <a:ext cx="5970823" cy="444261"/>
      </dsp:txXfrm>
    </dsp:sp>
    <dsp:sp modelId="{DB86DD36-0D71-4CA8-9231-BB397102FB35}">
      <dsp:nvSpPr>
        <dsp:cNvPr id="0" name=""/>
        <dsp:cNvSpPr/>
      </dsp:nvSpPr>
      <dsp:spPr>
        <a:xfrm>
          <a:off x="1521229" y="932949"/>
          <a:ext cx="6084916"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9828AA7-ACE3-42F5-B828-25718F523A38}">
      <dsp:nvSpPr>
        <dsp:cNvPr id="0" name=""/>
        <dsp:cNvSpPr/>
      </dsp:nvSpPr>
      <dsp:spPr>
        <a:xfrm>
          <a:off x="1635321" y="955162"/>
          <a:ext cx="5970823" cy="4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a:t>Cis-gender women experiencing homelessness, who use/inject drugs or have experienced intimate partner violence;</a:t>
          </a:r>
          <a:endParaRPr lang="en-US" sz="1200" kern="1200"/>
        </a:p>
      </dsp:txBody>
      <dsp:txXfrm>
        <a:off x="1635321" y="955162"/>
        <a:ext cx="5970823" cy="444261"/>
      </dsp:txXfrm>
    </dsp:sp>
    <dsp:sp modelId="{C588752E-9279-40C3-B8C4-7C70B1047121}">
      <dsp:nvSpPr>
        <dsp:cNvPr id="0" name=""/>
        <dsp:cNvSpPr/>
      </dsp:nvSpPr>
      <dsp:spPr>
        <a:xfrm>
          <a:off x="1521229" y="1399424"/>
          <a:ext cx="6084916"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5CE3AE5-9F66-4F3B-93C7-09A70D442471}">
      <dsp:nvSpPr>
        <dsp:cNvPr id="0" name=""/>
        <dsp:cNvSpPr/>
      </dsp:nvSpPr>
      <dsp:spPr>
        <a:xfrm>
          <a:off x="1635321" y="1421637"/>
          <a:ext cx="5970823" cy="4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a:t>PWUID with emphasis on opioids and/or stimulants; and</a:t>
          </a:r>
          <a:endParaRPr lang="en-US" sz="1200" kern="1200"/>
        </a:p>
      </dsp:txBody>
      <dsp:txXfrm>
        <a:off x="1635321" y="1421637"/>
        <a:ext cx="5970823" cy="444261"/>
      </dsp:txXfrm>
    </dsp:sp>
    <dsp:sp modelId="{796AF436-208F-478E-84C6-145BB4BDC78A}">
      <dsp:nvSpPr>
        <dsp:cNvPr id="0" name=""/>
        <dsp:cNvSpPr/>
      </dsp:nvSpPr>
      <dsp:spPr>
        <a:xfrm>
          <a:off x="1521229" y="1865899"/>
          <a:ext cx="6084916"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B4899EF-4D8A-4C6C-B7F5-3EDAB07CC0AF}">
      <dsp:nvSpPr>
        <dsp:cNvPr id="0" name=""/>
        <dsp:cNvSpPr/>
      </dsp:nvSpPr>
      <dsp:spPr>
        <a:xfrm>
          <a:off x="1635321" y="1888112"/>
          <a:ext cx="5970823" cy="444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0" kern="1200"/>
            <a:t>Youth and young adults (under 30 years of age).</a:t>
          </a:r>
          <a:endParaRPr lang="en-US" sz="1200" kern="1200"/>
        </a:p>
      </dsp:txBody>
      <dsp:txXfrm>
        <a:off x="1635321" y="1888112"/>
        <a:ext cx="5970823" cy="444261"/>
      </dsp:txXfrm>
    </dsp:sp>
    <dsp:sp modelId="{7D3ED201-643A-45B5-A522-CCD8D38ADA83}">
      <dsp:nvSpPr>
        <dsp:cNvPr id="0" name=""/>
        <dsp:cNvSpPr/>
      </dsp:nvSpPr>
      <dsp:spPr>
        <a:xfrm>
          <a:off x="1521229" y="2332373"/>
          <a:ext cx="6084916"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ACE20-201D-4A17-B57E-06B12AB9D016}">
      <dsp:nvSpPr>
        <dsp:cNvPr id="0" name=""/>
        <dsp:cNvSpPr/>
      </dsp:nvSpPr>
      <dsp:spPr>
        <a:xfrm>
          <a:off x="0" y="0"/>
          <a:ext cx="397764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89C1DFE-A2AF-4B17-8BC1-A74D0073893E}">
      <dsp:nvSpPr>
        <dsp:cNvPr id="0" name=""/>
        <dsp:cNvSpPr/>
      </dsp:nvSpPr>
      <dsp:spPr>
        <a:xfrm>
          <a:off x="0" y="0"/>
          <a:ext cx="3977640" cy="226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t>To ensure that services are available and accessible to individuals at high-risk for HIV infection in LAC, DHSP is prioritizing services provided in Health Districts (HD) with high HIV/STD morbidity.  </a:t>
          </a:r>
        </a:p>
      </dsp:txBody>
      <dsp:txXfrm>
        <a:off x="0" y="0"/>
        <a:ext cx="3977640" cy="2263139"/>
      </dsp:txXfrm>
    </dsp:sp>
    <dsp:sp modelId="{B388C9A5-B498-421B-952F-6F573221B1BA}">
      <dsp:nvSpPr>
        <dsp:cNvPr id="0" name=""/>
        <dsp:cNvSpPr/>
      </dsp:nvSpPr>
      <dsp:spPr>
        <a:xfrm>
          <a:off x="0" y="2263139"/>
          <a:ext cx="397764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7A1635E-0671-49E2-B0E7-5987CA55DE9C}">
      <dsp:nvSpPr>
        <dsp:cNvPr id="0" name=""/>
        <dsp:cNvSpPr/>
      </dsp:nvSpPr>
      <dsp:spPr>
        <a:xfrm>
          <a:off x="0" y="2263139"/>
          <a:ext cx="3977640" cy="226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t>Proposers must indicate in the Proposal in which HD and Service Planning Area (SPA) within the County the Proposer’s services will be provided.	</a:t>
          </a:r>
        </a:p>
      </dsp:txBody>
      <dsp:txXfrm>
        <a:off x="0" y="2263139"/>
        <a:ext cx="3977640" cy="22631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6DFA-1A18-444A-83A2-20C92901A44A}">
      <dsp:nvSpPr>
        <dsp:cNvPr id="0" name=""/>
        <dsp:cNvSpPr/>
      </dsp:nvSpPr>
      <dsp:spPr>
        <a:xfrm>
          <a:off x="0" y="213134"/>
          <a:ext cx="8000999" cy="14994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966" tIns="291592" rIns="62096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Hollywood/Wilshire (HD 34)</a:t>
          </a:r>
        </a:p>
        <a:p>
          <a:pPr marL="114300" lvl="1" indent="-114300" algn="l" defTabSz="622300">
            <a:lnSpc>
              <a:spcPct val="90000"/>
            </a:lnSpc>
            <a:spcBef>
              <a:spcPct val="0"/>
            </a:spcBef>
            <a:spcAft>
              <a:spcPct val="15000"/>
            </a:spcAft>
            <a:buChar char="•"/>
          </a:pPr>
          <a:r>
            <a:rPr lang="en-US" sz="1400" kern="1200"/>
            <a:t>Central (HD 9)</a:t>
          </a:r>
        </a:p>
        <a:p>
          <a:pPr marL="114300" lvl="1" indent="-114300" algn="l" defTabSz="622300">
            <a:lnSpc>
              <a:spcPct val="90000"/>
            </a:lnSpc>
            <a:spcBef>
              <a:spcPct val="0"/>
            </a:spcBef>
            <a:spcAft>
              <a:spcPct val="15000"/>
            </a:spcAft>
            <a:buChar char="•"/>
          </a:pPr>
          <a:r>
            <a:rPr lang="en-US" sz="1400" kern="1200"/>
            <a:t>Southeast (HD 72)</a:t>
          </a:r>
        </a:p>
        <a:p>
          <a:pPr marL="114300" lvl="1" indent="-114300" algn="l" defTabSz="622300">
            <a:lnSpc>
              <a:spcPct val="90000"/>
            </a:lnSpc>
            <a:spcBef>
              <a:spcPct val="0"/>
            </a:spcBef>
            <a:spcAft>
              <a:spcPct val="15000"/>
            </a:spcAft>
            <a:buChar char="•"/>
          </a:pPr>
          <a:r>
            <a:rPr lang="en-US" sz="1400" kern="1200"/>
            <a:t>South (HD 69)</a:t>
          </a:r>
        </a:p>
        <a:p>
          <a:pPr marL="114300" lvl="1" indent="-114300" algn="l" defTabSz="622300">
            <a:lnSpc>
              <a:spcPct val="90000"/>
            </a:lnSpc>
            <a:spcBef>
              <a:spcPct val="0"/>
            </a:spcBef>
            <a:spcAft>
              <a:spcPct val="15000"/>
            </a:spcAft>
            <a:buChar char="•"/>
          </a:pPr>
          <a:r>
            <a:rPr lang="en-US" sz="1400" kern="1200"/>
            <a:t>Southwest (HD 75)</a:t>
          </a:r>
        </a:p>
      </dsp:txBody>
      <dsp:txXfrm>
        <a:off x="0" y="213134"/>
        <a:ext cx="8000999" cy="1499400"/>
      </dsp:txXfrm>
    </dsp:sp>
    <dsp:sp modelId="{C1C5BF10-0C28-49EE-8911-441BC2F99907}">
      <dsp:nvSpPr>
        <dsp:cNvPr id="0" name=""/>
        <dsp:cNvSpPr/>
      </dsp:nvSpPr>
      <dsp:spPr>
        <a:xfrm>
          <a:off x="400049" y="6494"/>
          <a:ext cx="560069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622300">
            <a:lnSpc>
              <a:spcPct val="90000"/>
            </a:lnSpc>
            <a:spcBef>
              <a:spcPct val="0"/>
            </a:spcBef>
            <a:spcAft>
              <a:spcPct val="35000"/>
            </a:spcAft>
            <a:buNone/>
          </a:pPr>
          <a:r>
            <a:rPr lang="en-US" sz="1400" b="1" kern="1200"/>
            <a:t>Tier 1 </a:t>
          </a:r>
          <a:r>
            <a:rPr lang="en-US" sz="1400" b="0" kern="1200"/>
            <a:t>- HDs experiencing high HIV and/or syphilis morbidity:</a:t>
          </a:r>
        </a:p>
      </dsp:txBody>
      <dsp:txXfrm>
        <a:off x="420224" y="26669"/>
        <a:ext cx="5560349" cy="372930"/>
      </dsp:txXfrm>
    </dsp:sp>
    <dsp:sp modelId="{67B97674-0927-40CF-819C-FE066AD8DB0E}">
      <dsp:nvSpPr>
        <dsp:cNvPr id="0" name=""/>
        <dsp:cNvSpPr/>
      </dsp:nvSpPr>
      <dsp:spPr>
        <a:xfrm>
          <a:off x="0" y="1994774"/>
          <a:ext cx="8000999" cy="10584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966" tIns="291592" rIns="62096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Northeast (HD 47)</a:t>
          </a:r>
        </a:p>
        <a:p>
          <a:pPr marL="114300" lvl="1" indent="-114300" algn="l" defTabSz="622300">
            <a:lnSpc>
              <a:spcPct val="90000"/>
            </a:lnSpc>
            <a:spcBef>
              <a:spcPct val="0"/>
            </a:spcBef>
            <a:spcAft>
              <a:spcPct val="15000"/>
            </a:spcAft>
            <a:buChar char="•"/>
          </a:pPr>
          <a:r>
            <a:rPr lang="en-US" sz="1400" kern="1200"/>
            <a:t>Inglewood (HD 37) </a:t>
          </a:r>
        </a:p>
        <a:p>
          <a:pPr marL="114300" lvl="1" indent="-114300" algn="l" defTabSz="622300">
            <a:lnSpc>
              <a:spcPct val="90000"/>
            </a:lnSpc>
            <a:spcBef>
              <a:spcPct val="0"/>
            </a:spcBef>
            <a:spcAft>
              <a:spcPct val="15000"/>
            </a:spcAft>
            <a:buChar char="•"/>
          </a:pPr>
          <a:r>
            <a:rPr lang="en-US" sz="1400" kern="1200"/>
            <a:t>East Valley (HD 19)</a:t>
          </a:r>
        </a:p>
      </dsp:txBody>
      <dsp:txXfrm>
        <a:off x="0" y="1994774"/>
        <a:ext cx="8000999" cy="1058400"/>
      </dsp:txXfrm>
    </dsp:sp>
    <dsp:sp modelId="{52043A38-3B8B-48D7-B982-C023A57C43A2}">
      <dsp:nvSpPr>
        <dsp:cNvPr id="0" name=""/>
        <dsp:cNvSpPr/>
      </dsp:nvSpPr>
      <dsp:spPr>
        <a:xfrm>
          <a:off x="400049" y="1788134"/>
          <a:ext cx="5600699"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622300">
            <a:lnSpc>
              <a:spcPct val="90000"/>
            </a:lnSpc>
            <a:spcBef>
              <a:spcPct val="0"/>
            </a:spcBef>
            <a:spcAft>
              <a:spcPct val="35000"/>
            </a:spcAft>
            <a:buNone/>
          </a:pPr>
          <a:r>
            <a:rPr lang="en-US" sz="1400" b="1" kern="1200"/>
            <a:t>Tier 2 </a:t>
          </a:r>
          <a:r>
            <a:rPr lang="en-US" sz="1400" kern="1200"/>
            <a:t>- HDs experiencing high HIV and/or syphilis morbidity:</a:t>
          </a:r>
        </a:p>
      </dsp:txBody>
      <dsp:txXfrm>
        <a:off x="420224" y="1808309"/>
        <a:ext cx="5560349" cy="3729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4F258-3BDD-43C0-8115-7E1CD1EA07F9}">
      <dsp:nvSpPr>
        <dsp:cNvPr id="0" name=""/>
        <dsp:cNvSpPr/>
      </dsp:nvSpPr>
      <dsp:spPr>
        <a:xfrm>
          <a:off x="0" y="756570"/>
          <a:ext cx="8077200" cy="139674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482066A7-0C06-404F-8657-C698273A4A29}">
      <dsp:nvSpPr>
        <dsp:cNvPr id="0" name=""/>
        <dsp:cNvSpPr/>
      </dsp:nvSpPr>
      <dsp:spPr>
        <a:xfrm>
          <a:off x="422515" y="1070838"/>
          <a:ext cx="768210" cy="768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8AF542-A578-439A-A240-EF4C485DD4C3}">
      <dsp:nvSpPr>
        <dsp:cNvPr id="0" name=""/>
        <dsp:cNvSpPr/>
      </dsp:nvSpPr>
      <dsp:spPr>
        <a:xfrm>
          <a:off x="1613241" y="756570"/>
          <a:ext cx="6463958" cy="139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22" tIns="147822" rIns="147822" bIns="147822" numCol="1" spcCol="1270" anchor="ctr" anchorCtr="0">
          <a:noAutofit/>
        </a:bodyPr>
        <a:lstStyle/>
        <a:p>
          <a:pPr marL="0" lvl="0" indent="0" algn="l" defTabSz="889000">
            <a:lnSpc>
              <a:spcPct val="90000"/>
            </a:lnSpc>
            <a:spcBef>
              <a:spcPct val="0"/>
            </a:spcBef>
            <a:spcAft>
              <a:spcPct val="35000"/>
            </a:spcAft>
            <a:buNone/>
          </a:pPr>
          <a:r>
            <a:rPr lang="en-US" sz="2000" kern="1200"/>
            <a:t>To determine Proposer’s health district visit: </a:t>
          </a:r>
          <a:r>
            <a:rPr lang="en-US" sz="2000" u="sng" kern="1200">
              <a:uFillTx/>
              <a:hlinkClick xmlns:r="http://schemas.openxmlformats.org/officeDocument/2006/relationships" r:id="rId3"/>
            </a:rPr>
            <a:t>http://publichealth.lacounty.gov/dhsp/HealthDistricts.htm</a:t>
          </a:r>
          <a:endParaRPr lang="en-US" sz="2000" kern="1200"/>
        </a:p>
      </dsp:txBody>
      <dsp:txXfrm>
        <a:off x="1613241" y="756570"/>
        <a:ext cx="6463958" cy="1396746"/>
      </dsp:txXfrm>
    </dsp:sp>
    <dsp:sp modelId="{D3576605-DCD0-4F78-AD3E-2403CA87E2B8}">
      <dsp:nvSpPr>
        <dsp:cNvPr id="0" name=""/>
        <dsp:cNvSpPr/>
      </dsp:nvSpPr>
      <dsp:spPr>
        <a:xfrm>
          <a:off x="0" y="2502503"/>
          <a:ext cx="8077200" cy="139674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149BA70-EA93-4FE5-91B2-1B2B95FA55FE}">
      <dsp:nvSpPr>
        <dsp:cNvPr id="0" name=""/>
        <dsp:cNvSpPr/>
      </dsp:nvSpPr>
      <dsp:spPr>
        <a:xfrm>
          <a:off x="422515" y="2816771"/>
          <a:ext cx="768210" cy="76821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94B2BE-C6D0-42AC-A68E-263E871482DB}">
      <dsp:nvSpPr>
        <dsp:cNvPr id="0" name=""/>
        <dsp:cNvSpPr/>
      </dsp:nvSpPr>
      <dsp:spPr>
        <a:xfrm>
          <a:off x="1613241" y="2502503"/>
          <a:ext cx="6463958" cy="139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22" tIns="147822" rIns="147822" bIns="147822" numCol="1" spcCol="1270" anchor="ctr" anchorCtr="0">
          <a:noAutofit/>
        </a:bodyPr>
        <a:lstStyle/>
        <a:p>
          <a:pPr marL="0" lvl="0" indent="0" algn="l" defTabSz="889000">
            <a:lnSpc>
              <a:spcPct val="90000"/>
            </a:lnSpc>
            <a:spcBef>
              <a:spcPct val="0"/>
            </a:spcBef>
            <a:spcAft>
              <a:spcPct val="35000"/>
            </a:spcAft>
            <a:buNone/>
          </a:pPr>
          <a:r>
            <a:rPr lang="en-US" sz="2000" kern="1200"/>
            <a:t>To determine which SPA your agency is located in visit: </a:t>
          </a:r>
          <a:r>
            <a:rPr lang="en-US" sz="2000" u="sng" kern="1200">
              <a:uFillTx/>
              <a:hlinkClick xmlns:r="http://schemas.openxmlformats.org/officeDocument/2006/relationships" r:id="rId6"/>
            </a:rPr>
            <a:t>http://gis.lacounty.gov/districtlocator/</a:t>
          </a:r>
          <a:endParaRPr lang="en-US" sz="2000" kern="1200"/>
        </a:p>
      </dsp:txBody>
      <dsp:txXfrm>
        <a:off x="1613241" y="2502503"/>
        <a:ext cx="6463958" cy="1396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16CC2-5F43-47C9-9463-C97C5A679A21}">
      <dsp:nvSpPr>
        <dsp:cNvPr id="0" name=""/>
        <dsp:cNvSpPr/>
      </dsp:nvSpPr>
      <dsp:spPr>
        <a:xfrm>
          <a:off x="0" y="255221"/>
          <a:ext cx="8258728" cy="4063500"/>
        </a:xfrm>
        <a:prstGeom prst="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40969" tIns="312420" rIns="640969" bIns="106680"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Ø"/>
          </a:pPr>
          <a:r>
            <a:rPr lang="en-US" sz="1500" b="1" kern="1200"/>
            <a:t> HIV Testing &amp; Medical Care Linkage</a:t>
          </a:r>
          <a:endParaRPr lang="en-US" sz="1500" kern="1200"/>
        </a:p>
        <a:p>
          <a:pPr marL="228600" lvl="2" indent="-114300" algn="l" defTabSz="666750">
            <a:lnSpc>
              <a:spcPct val="90000"/>
            </a:lnSpc>
            <a:spcBef>
              <a:spcPct val="0"/>
            </a:spcBef>
            <a:spcAft>
              <a:spcPct val="15000"/>
            </a:spcAft>
            <a:buFontTx/>
            <a:buChar char="‒"/>
          </a:pPr>
          <a:r>
            <a:rPr lang="en-US" sz="1500" kern="1200"/>
            <a:t> HIV testing services.</a:t>
          </a:r>
        </a:p>
        <a:p>
          <a:pPr marL="228600" lvl="2" indent="-114300" algn="l" defTabSz="666750">
            <a:lnSpc>
              <a:spcPct val="90000"/>
            </a:lnSpc>
            <a:spcBef>
              <a:spcPct val="0"/>
            </a:spcBef>
            <a:spcAft>
              <a:spcPct val="15000"/>
            </a:spcAft>
            <a:buFontTx/>
            <a:buChar char="‒"/>
          </a:pPr>
          <a:r>
            <a:rPr lang="en-US" sz="1500" kern="1200"/>
            <a:t> Linkage to medical care for individuals diagnosed with HIV.</a:t>
          </a:r>
        </a:p>
        <a:p>
          <a:pPr marL="114300" lvl="1" indent="-114300" algn="l" defTabSz="666750">
            <a:lnSpc>
              <a:spcPct val="90000"/>
            </a:lnSpc>
            <a:spcBef>
              <a:spcPct val="0"/>
            </a:spcBef>
            <a:spcAft>
              <a:spcPct val="15000"/>
            </a:spcAft>
            <a:buFont typeface="Wingdings" panose="05000000000000000000" pitchFamily="2" charset="2"/>
            <a:buChar char="Ø"/>
          </a:pPr>
          <a:r>
            <a:rPr lang="en-US" sz="1500" b="1" kern="1200"/>
            <a:t> STD Testing, Screening, &amp; Treatment</a:t>
          </a:r>
          <a:endParaRPr lang="en-US" sz="1500" kern="1200"/>
        </a:p>
        <a:p>
          <a:pPr marL="228600" lvl="2" indent="-114300" algn="l" defTabSz="666750">
            <a:lnSpc>
              <a:spcPct val="90000"/>
            </a:lnSpc>
            <a:spcBef>
              <a:spcPct val="0"/>
            </a:spcBef>
            <a:spcAft>
              <a:spcPct val="15000"/>
            </a:spcAft>
            <a:buFontTx/>
            <a:buChar char="‒"/>
          </a:pPr>
          <a:r>
            <a:rPr lang="en-US" sz="1500" kern="1200"/>
            <a:t> STD testing and screenings.</a:t>
          </a:r>
        </a:p>
        <a:p>
          <a:pPr marL="228600" lvl="2" indent="-114300" algn="l" defTabSz="666750">
            <a:lnSpc>
              <a:spcPct val="90000"/>
            </a:lnSpc>
            <a:spcBef>
              <a:spcPct val="0"/>
            </a:spcBef>
            <a:spcAft>
              <a:spcPct val="15000"/>
            </a:spcAft>
            <a:buFontTx/>
            <a:buChar char="‒"/>
          </a:pPr>
          <a:r>
            <a:rPr lang="en-US" sz="1500" kern="1200"/>
            <a:t> Treatment for individuals diagnosed with one or more STDs.</a:t>
          </a:r>
        </a:p>
        <a:p>
          <a:pPr marL="114300" lvl="1" indent="-114300" algn="l" defTabSz="666750">
            <a:lnSpc>
              <a:spcPct val="90000"/>
            </a:lnSpc>
            <a:spcBef>
              <a:spcPct val="0"/>
            </a:spcBef>
            <a:spcAft>
              <a:spcPct val="15000"/>
            </a:spcAft>
            <a:buFont typeface="Wingdings" panose="05000000000000000000" pitchFamily="2" charset="2"/>
            <a:buChar char="Ø"/>
          </a:pPr>
          <a:r>
            <a:rPr lang="en-US" sz="1500" b="1" kern="1200"/>
            <a:t> Prevention Navigation Services</a:t>
          </a:r>
          <a:endParaRPr lang="en-US" sz="1500" kern="1200"/>
        </a:p>
        <a:p>
          <a:pPr marL="228600" lvl="2" indent="-114300" algn="l" defTabSz="666750">
            <a:lnSpc>
              <a:spcPct val="90000"/>
            </a:lnSpc>
            <a:spcBef>
              <a:spcPct val="0"/>
            </a:spcBef>
            <a:spcAft>
              <a:spcPct val="15000"/>
            </a:spcAft>
            <a:buFontTx/>
            <a:buChar char="‒"/>
          </a:pPr>
          <a:r>
            <a:rPr lang="en-US" sz="1500" kern="1200"/>
            <a:t> Linkage to resources and care for individuals at high risk of STDs and HIV infection.</a:t>
          </a:r>
        </a:p>
        <a:p>
          <a:pPr marL="114300" lvl="1" indent="-114300" algn="l" defTabSz="666750">
            <a:lnSpc>
              <a:spcPct val="90000"/>
            </a:lnSpc>
            <a:spcBef>
              <a:spcPct val="0"/>
            </a:spcBef>
            <a:spcAft>
              <a:spcPct val="15000"/>
            </a:spcAft>
            <a:buFont typeface="Wingdings" panose="05000000000000000000" pitchFamily="2" charset="2"/>
            <a:buChar char="Ø"/>
          </a:pPr>
          <a:r>
            <a:rPr lang="en-US" sz="1500" b="1" kern="1200"/>
            <a:t> Biomedical Services</a:t>
          </a:r>
          <a:endParaRPr lang="en-US" sz="1500" kern="1200"/>
        </a:p>
        <a:p>
          <a:pPr marL="228600" lvl="2" indent="-114300" algn="l" defTabSz="666750">
            <a:lnSpc>
              <a:spcPct val="90000"/>
            </a:lnSpc>
            <a:spcBef>
              <a:spcPct val="0"/>
            </a:spcBef>
            <a:spcAft>
              <a:spcPct val="15000"/>
            </a:spcAft>
            <a:buFontTx/>
            <a:buChar char="‒"/>
          </a:pPr>
          <a:r>
            <a:rPr lang="en-US" sz="1500" kern="1200"/>
            <a:t> Access to Pre-Exposure Prophylaxis (</a:t>
          </a:r>
          <a:r>
            <a:rPr lang="en-US" sz="1500" kern="1200" err="1"/>
            <a:t>PrEP</a:t>
          </a:r>
          <a:r>
            <a:rPr lang="en-US" sz="1500" kern="1200"/>
            <a:t>), Post-Exposure Prophylaxis (PEP), and</a:t>
          </a:r>
        </a:p>
        <a:p>
          <a:pPr marL="114300" lvl="1" indent="-114300" algn="l" defTabSz="666750">
            <a:lnSpc>
              <a:spcPct val="90000"/>
            </a:lnSpc>
            <a:spcBef>
              <a:spcPct val="0"/>
            </a:spcBef>
            <a:spcAft>
              <a:spcPct val="15000"/>
            </a:spcAft>
            <a:buFontTx/>
            <a:buNone/>
          </a:pPr>
          <a:r>
            <a:rPr lang="en-US" sz="1500" kern="1200"/>
            <a:t> 	   Doxycycline Post-Exposure Prophylaxis (</a:t>
          </a:r>
          <a:r>
            <a:rPr lang="en-US" sz="1500" kern="1200" err="1"/>
            <a:t>DoxyPEP</a:t>
          </a:r>
          <a:r>
            <a:rPr lang="en-US" sz="1500" kern="1200"/>
            <a:t>).</a:t>
          </a:r>
        </a:p>
        <a:p>
          <a:pPr marL="114300" lvl="1" indent="-114300" algn="l" defTabSz="666750">
            <a:lnSpc>
              <a:spcPct val="90000"/>
            </a:lnSpc>
            <a:spcBef>
              <a:spcPct val="0"/>
            </a:spcBef>
            <a:spcAft>
              <a:spcPct val="15000"/>
            </a:spcAft>
            <a:buFont typeface="Wingdings" panose="05000000000000000000" pitchFamily="2" charset="2"/>
            <a:buChar char="Ø"/>
          </a:pPr>
          <a:r>
            <a:rPr lang="en-US" sz="1500" b="1" kern="1200"/>
            <a:t> Patient-Delivered Partner Therapy (PDPT)</a:t>
          </a:r>
          <a:endParaRPr lang="en-US" sz="1500" kern="1200"/>
        </a:p>
        <a:p>
          <a:pPr marL="228600" lvl="2" indent="-114300" algn="l" defTabSz="666750">
            <a:lnSpc>
              <a:spcPct val="90000"/>
            </a:lnSpc>
            <a:spcBef>
              <a:spcPct val="0"/>
            </a:spcBef>
            <a:spcAft>
              <a:spcPct val="15000"/>
            </a:spcAft>
            <a:buFontTx/>
            <a:buChar char="‒"/>
          </a:pPr>
          <a:r>
            <a:rPr lang="en-US" sz="1500" kern="1200"/>
            <a:t> PDPT services for the treatment of STDs.</a:t>
          </a:r>
        </a:p>
        <a:p>
          <a:pPr marL="114300" lvl="1" indent="-114300" algn="l" defTabSz="666750">
            <a:lnSpc>
              <a:spcPct val="90000"/>
            </a:lnSpc>
            <a:spcBef>
              <a:spcPct val="0"/>
            </a:spcBef>
            <a:spcAft>
              <a:spcPct val="15000"/>
            </a:spcAft>
            <a:buFont typeface="Wingdings" panose="05000000000000000000" pitchFamily="2" charset="2"/>
            <a:buChar char="Ø"/>
          </a:pPr>
          <a:r>
            <a:rPr lang="en-US" sz="1500" b="1" kern="1200"/>
            <a:t>Benefits Screening</a:t>
          </a:r>
          <a:endParaRPr lang="en-US" sz="1500" kern="1200"/>
        </a:p>
        <a:p>
          <a:pPr marL="228600" lvl="2" indent="-114300" algn="l" defTabSz="666750">
            <a:lnSpc>
              <a:spcPct val="90000"/>
            </a:lnSpc>
            <a:spcBef>
              <a:spcPct val="0"/>
            </a:spcBef>
            <a:spcAft>
              <a:spcPct val="15000"/>
            </a:spcAft>
            <a:buFontTx/>
            <a:buChar char="‒"/>
          </a:pPr>
          <a:r>
            <a:rPr lang="en-US" sz="1500" kern="1200"/>
            <a:t> Screening to identify available benefits for individuals.</a:t>
          </a:r>
        </a:p>
      </dsp:txBody>
      <dsp:txXfrm>
        <a:off x="0" y="255221"/>
        <a:ext cx="8258728" cy="4063500"/>
      </dsp:txXfrm>
    </dsp:sp>
    <dsp:sp modelId="{F4E24AA0-067B-4022-91EA-FC5A3B1D19D9}">
      <dsp:nvSpPr>
        <dsp:cNvPr id="0" name=""/>
        <dsp:cNvSpPr/>
      </dsp:nvSpPr>
      <dsp:spPr>
        <a:xfrm>
          <a:off x="412936" y="33821"/>
          <a:ext cx="5781109" cy="4428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512" tIns="0" rIns="218512"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n-lt"/>
            </a:rPr>
            <a:t>Services to be Provided</a:t>
          </a:r>
          <a:r>
            <a:rPr lang="en-US" sz="1500" b="1" kern="1200"/>
            <a:t>:</a:t>
          </a:r>
          <a:endParaRPr lang="en-US" sz="1500" kern="1200"/>
        </a:p>
      </dsp:txBody>
      <dsp:txXfrm>
        <a:off x="434552" y="55437"/>
        <a:ext cx="573787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D8F2F-1237-4A04-9AA7-5876BF116BA0}">
      <dsp:nvSpPr>
        <dsp:cNvPr id="0" name=""/>
        <dsp:cNvSpPr/>
      </dsp:nvSpPr>
      <dsp:spPr>
        <a:xfrm>
          <a:off x="0" y="462449"/>
          <a:ext cx="8244165"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502B87-8C12-425F-B5F9-C804D8DD6574}">
      <dsp:nvSpPr>
        <dsp:cNvPr id="0" name=""/>
        <dsp:cNvSpPr/>
      </dsp:nvSpPr>
      <dsp:spPr>
        <a:xfrm>
          <a:off x="412208" y="34409"/>
          <a:ext cx="5770915"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127" tIns="0" rIns="218127" bIns="0" numCol="1" spcCol="1270" anchor="ctr" anchorCtr="0">
          <a:noAutofit/>
        </a:bodyPr>
        <a:lstStyle/>
        <a:p>
          <a:pPr marL="0" lvl="0" indent="0" algn="l" defTabSz="711200">
            <a:lnSpc>
              <a:spcPct val="90000"/>
            </a:lnSpc>
            <a:spcBef>
              <a:spcPct val="0"/>
            </a:spcBef>
            <a:spcAft>
              <a:spcPct val="35000"/>
            </a:spcAft>
            <a:buNone/>
          </a:pPr>
          <a:r>
            <a:rPr lang="en-US" sz="1600" b="0" kern="1200"/>
            <a:t>Services will be provided in licensed medical clinics and affiliated satellite locations convenient to the populations served.  </a:t>
          </a:r>
          <a:endParaRPr lang="en-US" sz="1600" kern="1200"/>
        </a:p>
      </dsp:txBody>
      <dsp:txXfrm>
        <a:off x="453998" y="76199"/>
        <a:ext cx="5687335" cy="772500"/>
      </dsp:txXfrm>
    </dsp:sp>
    <dsp:sp modelId="{0C5D629A-2F50-4E75-9065-8DF6A3AC6222}">
      <dsp:nvSpPr>
        <dsp:cNvPr id="0" name=""/>
        <dsp:cNvSpPr/>
      </dsp:nvSpPr>
      <dsp:spPr>
        <a:xfrm>
          <a:off x="0" y="1777890"/>
          <a:ext cx="8244165" cy="2740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839" tIns="604012" rIns="639839"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a:t>MSM;</a:t>
          </a:r>
        </a:p>
        <a:p>
          <a:pPr marL="114300" lvl="1" indent="-114300" algn="l" defTabSz="622300">
            <a:lnSpc>
              <a:spcPct val="90000"/>
            </a:lnSpc>
            <a:spcBef>
              <a:spcPct val="0"/>
            </a:spcBef>
            <a:spcAft>
              <a:spcPct val="15000"/>
            </a:spcAft>
            <a:buChar char="•"/>
          </a:pPr>
          <a:r>
            <a:rPr lang="en-US" sz="1400" b="0" kern="1200"/>
            <a:t>Transgender persons;</a:t>
          </a:r>
        </a:p>
        <a:p>
          <a:pPr marL="114300" lvl="1" indent="-114300" algn="l" defTabSz="622300">
            <a:lnSpc>
              <a:spcPct val="90000"/>
            </a:lnSpc>
            <a:spcBef>
              <a:spcPct val="0"/>
            </a:spcBef>
            <a:spcAft>
              <a:spcPct val="15000"/>
            </a:spcAft>
            <a:buChar char="•"/>
          </a:pPr>
          <a:r>
            <a:rPr lang="en-US" sz="1400" b="0" kern="1200"/>
            <a:t>Cisgender women of color;</a:t>
          </a:r>
        </a:p>
        <a:p>
          <a:pPr marL="114300" lvl="1" indent="-114300" algn="l" defTabSz="622300">
            <a:lnSpc>
              <a:spcPct val="90000"/>
            </a:lnSpc>
            <a:spcBef>
              <a:spcPct val="0"/>
            </a:spcBef>
            <a:spcAft>
              <a:spcPct val="15000"/>
            </a:spcAft>
            <a:buChar char="•"/>
          </a:pPr>
          <a:r>
            <a:rPr lang="en-US" sz="1400" b="0" kern="1200"/>
            <a:t>African American persons of all ages;</a:t>
          </a:r>
        </a:p>
        <a:p>
          <a:pPr marL="114300" lvl="1" indent="-114300" algn="l" defTabSz="622300">
            <a:lnSpc>
              <a:spcPct val="90000"/>
            </a:lnSpc>
            <a:spcBef>
              <a:spcPct val="0"/>
            </a:spcBef>
            <a:spcAft>
              <a:spcPct val="15000"/>
            </a:spcAft>
            <a:buChar char="•"/>
          </a:pPr>
          <a:r>
            <a:rPr lang="en-US" sz="1400" b="0" kern="1200"/>
            <a:t>Latinx persons of all ages;</a:t>
          </a:r>
        </a:p>
        <a:p>
          <a:pPr marL="114300" lvl="1" indent="-114300" algn="l" defTabSz="622300">
            <a:lnSpc>
              <a:spcPct val="90000"/>
            </a:lnSpc>
            <a:spcBef>
              <a:spcPct val="0"/>
            </a:spcBef>
            <a:spcAft>
              <a:spcPct val="15000"/>
            </a:spcAft>
            <a:buChar char="•"/>
          </a:pPr>
          <a:r>
            <a:rPr lang="en-US" sz="1400" b="0" kern="1200"/>
            <a:t>American Indian/Alaskan Native persons of all ages;</a:t>
          </a:r>
        </a:p>
        <a:p>
          <a:pPr marL="114300" lvl="1" indent="-114300" algn="l" defTabSz="622300">
            <a:lnSpc>
              <a:spcPct val="90000"/>
            </a:lnSpc>
            <a:spcBef>
              <a:spcPct val="0"/>
            </a:spcBef>
            <a:spcAft>
              <a:spcPct val="15000"/>
            </a:spcAft>
            <a:buChar char="•"/>
          </a:pPr>
          <a:r>
            <a:rPr lang="en-US" sz="1400" b="0" kern="1200"/>
            <a:t>Youth and young adults (under 30 years of age);</a:t>
          </a:r>
        </a:p>
        <a:p>
          <a:pPr marL="114300" lvl="1" indent="-114300" algn="l" defTabSz="622300">
            <a:lnSpc>
              <a:spcPct val="90000"/>
            </a:lnSpc>
            <a:spcBef>
              <a:spcPct val="0"/>
            </a:spcBef>
            <a:spcAft>
              <a:spcPct val="15000"/>
            </a:spcAft>
            <a:buChar char="•"/>
          </a:pPr>
          <a:r>
            <a:rPr lang="en-US" sz="1400" b="0" kern="1200"/>
            <a:t>Persons who use/inject drugs (PWUID); and</a:t>
          </a:r>
        </a:p>
        <a:p>
          <a:pPr marL="114300" lvl="1" indent="-114300" algn="l" defTabSz="622300">
            <a:lnSpc>
              <a:spcPct val="90000"/>
            </a:lnSpc>
            <a:spcBef>
              <a:spcPct val="0"/>
            </a:spcBef>
            <a:spcAft>
              <a:spcPct val="15000"/>
            </a:spcAft>
            <a:buChar char="•"/>
          </a:pPr>
          <a:r>
            <a:rPr lang="en-US" sz="1400" b="0" kern="1200"/>
            <a:t>Persons aged 50 and older</a:t>
          </a:r>
        </a:p>
      </dsp:txBody>
      <dsp:txXfrm>
        <a:off x="0" y="1777890"/>
        <a:ext cx="8244165" cy="2740500"/>
      </dsp:txXfrm>
    </dsp:sp>
    <dsp:sp modelId="{C245858E-1DC6-46FC-A6DF-3E8B3C2A776A}">
      <dsp:nvSpPr>
        <dsp:cNvPr id="0" name=""/>
        <dsp:cNvSpPr/>
      </dsp:nvSpPr>
      <dsp:spPr>
        <a:xfrm>
          <a:off x="412208" y="1349849"/>
          <a:ext cx="5770915"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127" tIns="0" rIns="218127" bIns="0" numCol="1" spcCol="1270" anchor="ctr" anchorCtr="0">
          <a:noAutofit/>
        </a:bodyPr>
        <a:lstStyle/>
        <a:p>
          <a:pPr marL="0" lvl="0" indent="0" algn="l" defTabSz="711200">
            <a:lnSpc>
              <a:spcPct val="90000"/>
            </a:lnSpc>
            <a:spcBef>
              <a:spcPct val="0"/>
            </a:spcBef>
            <a:spcAft>
              <a:spcPct val="35000"/>
            </a:spcAft>
            <a:buNone/>
          </a:pPr>
          <a:r>
            <a:rPr lang="en-US" sz="1600" b="0" kern="1200"/>
            <a:t>Services will target individuals at high risk for HIV infection in LAC, with an emphasis on: </a:t>
          </a:r>
          <a:endParaRPr lang="en-US" sz="1600" kern="1200"/>
        </a:p>
      </dsp:txBody>
      <dsp:txXfrm>
        <a:off x="453998" y="1391639"/>
        <a:ext cx="5687335"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0D0F6-3C8C-4E53-A396-84E81A898499}">
      <dsp:nvSpPr>
        <dsp:cNvPr id="0" name=""/>
        <dsp:cNvSpPr/>
      </dsp:nvSpPr>
      <dsp:spPr>
        <a:xfrm>
          <a:off x="0" y="0"/>
          <a:ext cx="8244165" cy="0"/>
        </a:xfrm>
        <a:prstGeom prst="line">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FD718-A650-4AD4-B924-900D1D60751A}">
      <dsp:nvSpPr>
        <dsp:cNvPr id="0" name=""/>
        <dsp:cNvSpPr/>
      </dsp:nvSpPr>
      <dsp:spPr>
        <a:xfrm>
          <a:off x="0" y="0"/>
          <a:ext cx="1648833" cy="226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Community Embedded Disease Intervention Specialist (CEDIS) (when applicable)</a:t>
          </a:r>
        </a:p>
      </dsp:txBody>
      <dsp:txXfrm>
        <a:off x="0" y="0"/>
        <a:ext cx="1648833" cy="2263139"/>
      </dsp:txXfrm>
    </dsp:sp>
    <dsp:sp modelId="{65ADAC61-F12D-48E2-A874-E742505F071D}">
      <dsp:nvSpPr>
        <dsp:cNvPr id="0" name=""/>
        <dsp:cNvSpPr/>
      </dsp:nvSpPr>
      <dsp:spPr>
        <a:xfrm>
          <a:off x="1772495" y="31991"/>
          <a:ext cx="6471669" cy="85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t>Clinics with 40 or more HIV-positive individuals diagnosed over the last five years and 100 syphilis cases diagnosed annually must include a minimum of one CEDIS as part of the Clinic-Based Prevention Services team to facilitate Partner Services, PDPT, and other necessary services, as needed. </a:t>
          </a:r>
        </a:p>
        <a:p>
          <a:pPr marL="0" lvl="0" indent="0" algn="l" defTabSz="622300">
            <a:lnSpc>
              <a:spcPct val="90000"/>
            </a:lnSpc>
            <a:spcBef>
              <a:spcPct val="0"/>
            </a:spcBef>
            <a:spcAft>
              <a:spcPct val="35000"/>
            </a:spcAft>
            <a:buNone/>
          </a:pPr>
          <a:endParaRPr lang="en-US" sz="1000" kern="1200"/>
        </a:p>
      </dsp:txBody>
      <dsp:txXfrm>
        <a:off x="1772495" y="31991"/>
        <a:ext cx="6471669" cy="854176"/>
      </dsp:txXfrm>
    </dsp:sp>
    <dsp:sp modelId="{EC7B0485-2066-4E62-AA87-63F30B721553}">
      <dsp:nvSpPr>
        <dsp:cNvPr id="0" name=""/>
        <dsp:cNvSpPr/>
      </dsp:nvSpPr>
      <dsp:spPr>
        <a:xfrm>
          <a:off x="1648833" y="886168"/>
          <a:ext cx="6595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038FE-B8C6-4307-934D-AD37D471B687}">
      <dsp:nvSpPr>
        <dsp:cNvPr id="0" name=""/>
        <dsp:cNvSpPr/>
      </dsp:nvSpPr>
      <dsp:spPr>
        <a:xfrm>
          <a:off x="1772495" y="918159"/>
          <a:ext cx="6471669" cy="63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t>Clinics diagnosing over 150 syphilis cases per year are required to provide an additional CEDIS to support these services</a:t>
          </a:r>
          <a:r>
            <a:rPr lang="en-US" sz="1000" b="0" kern="1200"/>
            <a:t>. </a:t>
          </a:r>
          <a:endParaRPr lang="en-US" sz="1000" kern="1200"/>
        </a:p>
      </dsp:txBody>
      <dsp:txXfrm>
        <a:off x="1772495" y="918159"/>
        <a:ext cx="6471669" cy="639823"/>
      </dsp:txXfrm>
    </dsp:sp>
    <dsp:sp modelId="{7E5A98F8-D529-494D-BCAB-46FB1FE3AF15}">
      <dsp:nvSpPr>
        <dsp:cNvPr id="0" name=""/>
        <dsp:cNvSpPr/>
      </dsp:nvSpPr>
      <dsp:spPr>
        <a:xfrm>
          <a:off x="1648833" y="1557982"/>
          <a:ext cx="6595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EDA167-03DB-441A-A621-A29417317D49}">
      <dsp:nvSpPr>
        <dsp:cNvPr id="0" name=""/>
        <dsp:cNvSpPr/>
      </dsp:nvSpPr>
      <dsp:spPr>
        <a:xfrm>
          <a:off x="1772495" y="1589973"/>
          <a:ext cx="6471669" cy="639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a:t>The CEDIS must work closely with HIV-positive clients and at-risk populations to prevent the spread of HIV and other STDs. </a:t>
          </a:r>
        </a:p>
        <a:p>
          <a:pPr marL="0" lvl="0" indent="0" algn="l" defTabSz="800100">
            <a:lnSpc>
              <a:spcPct val="90000"/>
            </a:lnSpc>
            <a:spcBef>
              <a:spcPct val="0"/>
            </a:spcBef>
            <a:spcAft>
              <a:spcPct val="35000"/>
            </a:spcAft>
            <a:buNone/>
          </a:pPr>
          <a:endParaRPr lang="en-US" sz="1000" kern="1200"/>
        </a:p>
      </dsp:txBody>
      <dsp:txXfrm>
        <a:off x="1772495" y="1589973"/>
        <a:ext cx="6471669" cy="639823"/>
      </dsp:txXfrm>
    </dsp:sp>
    <dsp:sp modelId="{ADE38C82-18CE-48DE-AD19-BB418B9E3CDE}">
      <dsp:nvSpPr>
        <dsp:cNvPr id="0" name=""/>
        <dsp:cNvSpPr/>
      </dsp:nvSpPr>
      <dsp:spPr>
        <a:xfrm>
          <a:off x="1648833" y="2229796"/>
          <a:ext cx="6595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A89A0-E351-4522-AE8F-A40F54A07BF0}">
      <dsp:nvSpPr>
        <dsp:cNvPr id="0" name=""/>
        <dsp:cNvSpPr/>
      </dsp:nvSpPr>
      <dsp:spPr>
        <a:xfrm>
          <a:off x="0" y="2263139"/>
          <a:ext cx="8244165" cy="0"/>
        </a:xfrm>
        <a:prstGeom prst="line">
          <a:avLst/>
        </a:prstGeom>
        <a:solidFill>
          <a:schemeClr val="accent1">
            <a:shade val="50000"/>
            <a:hueOff val="361436"/>
            <a:satOff val="-7560"/>
            <a:lumOff val="42063"/>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499C5-90C8-4145-8271-E9E811C3DBA6}">
      <dsp:nvSpPr>
        <dsp:cNvPr id="0" name=""/>
        <dsp:cNvSpPr/>
      </dsp:nvSpPr>
      <dsp:spPr>
        <a:xfrm>
          <a:off x="0" y="2263139"/>
          <a:ext cx="1648833" cy="226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a:t>Minimum Qualifications:</a:t>
          </a:r>
          <a:endParaRPr lang="en-US" sz="2000" kern="1200"/>
        </a:p>
      </dsp:txBody>
      <dsp:txXfrm>
        <a:off x="0" y="2263139"/>
        <a:ext cx="1648833" cy="2263139"/>
      </dsp:txXfrm>
    </dsp:sp>
    <dsp:sp modelId="{B4CCD3F7-538E-4BB5-BB96-4A767D0BACF0}">
      <dsp:nvSpPr>
        <dsp:cNvPr id="0" name=""/>
        <dsp:cNvSpPr/>
      </dsp:nvSpPr>
      <dsp:spPr>
        <a:xfrm>
          <a:off x="1772495" y="2365909"/>
          <a:ext cx="6471669" cy="205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Bachelor’s degree in Public Health, Social Work, Nursing, or a related field.  Preferred: Master’s degree in Public Health (MPH), Social Work (MSW), or equivalent.</a:t>
          </a:r>
        </a:p>
      </dsp:txBody>
      <dsp:txXfrm>
        <a:off x="1772495" y="2365909"/>
        <a:ext cx="6471669" cy="2055390"/>
      </dsp:txXfrm>
    </dsp:sp>
    <dsp:sp modelId="{C2AF4666-9BDF-476E-B750-D76F4725BFE9}">
      <dsp:nvSpPr>
        <dsp:cNvPr id="0" name=""/>
        <dsp:cNvSpPr/>
      </dsp:nvSpPr>
      <dsp:spPr>
        <a:xfrm>
          <a:off x="1648833" y="4421300"/>
          <a:ext cx="6595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0D0F6-3C8C-4E53-A396-84E81A898499}">
      <dsp:nvSpPr>
        <dsp:cNvPr id="0" name=""/>
        <dsp:cNvSpPr/>
      </dsp:nvSpPr>
      <dsp:spPr>
        <a:xfrm>
          <a:off x="0" y="0"/>
          <a:ext cx="8244165" cy="0"/>
        </a:xfrm>
        <a:prstGeom prst="line">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FD718-A650-4AD4-B924-900D1D60751A}">
      <dsp:nvSpPr>
        <dsp:cNvPr id="0" name=""/>
        <dsp:cNvSpPr/>
      </dsp:nvSpPr>
      <dsp:spPr>
        <a:xfrm>
          <a:off x="0" y="0"/>
          <a:ext cx="1648833" cy="226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CEDIS Liaison (optional)</a:t>
          </a:r>
        </a:p>
      </dsp:txBody>
      <dsp:txXfrm>
        <a:off x="0" y="0"/>
        <a:ext cx="1648833" cy="2263139"/>
      </dsp:txXfrm>
    </dsp:sp>
    <dsp:sp modelId="{65ADAC61-F12D-48E2-A874-E742505F071D}">
      <dsp:nvSpPr>
        <dsp:cNvPr id="0" name=""/>
        <dsp:cNvSpPr/>
      </dsp:nvSpPr>
      <dsp:spPr>
        <a:xfrm>
          <a:off x="1772495" y="52600"/>
          <a:ext cx="6471669" cy="105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a:t>The CEDIS Liaison is an optional staffing position available if Contractor does not meet the minimum client threshold required for a CEDIS. </a:t>
          </a:r>
          <a:endParaRPr lang="en-US" sz="2100" kern="1200"/>
        </a:p>
      </dsp:txBody>
      <dsp:txXfrm>
        <a:off x="1772495" y="52600"/>
        <a:ext cx="6471669" cy="1052006"/>
      </dsp:txXfrm>
    </dsp:sp>
    <dsp:sp modelId="{EC7B0485-2066-4E62-AA87-63F30B721553}">
      <dsp:nvSpPr>
        <dsp:cNvPr id="0" name=""/>
        <dsp:cNvSpPr/>
      </dsp:nvSpPr>
      <dsp:spPr>
        <a:xfrm>
          <a:off x="1648833" y="1104606"/>
          <a:ext cx="6595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038FE-B8C6-4307-934D-AD37D471B687}">
      <dsp:nvSpPr>
        <dsp:cNvPr id="0" name=""/>
        <dsp:cNvSpPr/>
      </dsp:nvSpPr>
      <dsp:spPr>
        <a:xfrm>
          <a:off x="1772495" y="1157207"/>
          <a:ext cx="6471669" cy="105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a:t>Contractor may hire a CEDIS Liaison to help ensure effective disease intervention and fostering a collaborative approach to public health challenges. </a:t>
          </a:r>
          <a:endParaRPr lang="en-US" sz="2100" kern="1200"/>
        </a:p>
      </dsp:txBody>
      <dsp:txXfrm>
        <a:off x="1772495" y="1157207"/>
        <a:ext cx="6471669" cy="1052006"/>
      </dsp:txXfrm>
    </dsp:sp>
    <dsp:sp modelId="{7E5A98F8-D529-494D-BCAB-46FB1FE3AF15}">
      <dsp:nvSpPr>
        <dsp:cNvPr id="0" name=""/>
        <dsp:cNvSpPr/>
      </dsp:nvSpPr>
      <dsp:spPr>
        <a:xfrm>
          <a:off x="1648833" y="2209213"/>
          <a:ext cx="6595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A89A0-E351-4522-AE8F-A40F54A07BF0}">
      <dsp:nvSpPr>
        <dsp:cNvPr id="0" name=""/>
        <dsp:cNvSpPr/>
      </dsp:nvSpPr>
      <dsp:spPr>
        <a:xfrm>
          <a:off x="0" y="2263139"/>
          <a:ext cx="8244165" cy="0"/>
        </a:xfrm>
        <a:prstGeom prst="line">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499C5-90C8-4145-8271-E9E811C3DBA6}">
      <dsp:nvSpPr>
        <dsp:cNvPr id="0" name=""/>
        <dsp:cNvSpPr/>
      </dsp:nvSpPr>
      <dsp:spPr>
        <a:xfrm>
          <a:off x="0" y="2263139"/>
          <a:ext cx="1648833" cy="226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a:t>Minimum Qualifications:</a:t>
          </a:r>
          <a:endParaRPr lang="en-US" sz="2000" kern="1200"/>
        </a:p>
      </dsp:txBody>
      <dsp:txXfrm>
        <a:off x="0" y="2263139"/>
        <a:ext cx="1648833" cy="2263139"/>
      </dsp:txXfrm>
    </dsp:sp>
    <dsp:sp modelId="{49E9114D-2150-4B32-BE41-C6CB62279C79}">
      <dsp:nvSpPr>
        <dsp:cNvPr id="0" name=""/>
        <dsp:cNvSpPr/>
      </dsp:nvSpPr>
      <dsp:spPr>
        <a:xfrm>
          <a:off x="1772495" y="2365909"/>
          <a:ext cx="6471669" cy="205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a:t>Bachelor’s degree in Public Health, Nursing, Social Work, or a related field.</a:t>
          </a:r>
          <a:endParaRPr lang="en-US" sz="2100" kern="1200"/>
        </a:p>
      </dsp:txBody>
      <dsp:txXfrm>
        <a:off x="1772495" y="2365909"/>
        <a:ext cx="6471669" cy="2055390"/>
      </dsp:txXfrm>
    </dsp:sp>
    <dsp:sp modelId="{4B97C6EC-233C-4034-B70F-57D8F3385852}">
      <dsp:nvSpPr>
        <dsp:cNvPr id="0" name=""/>
        <dsp:cNvSpPr/>
      </dsp:nvSpPr>
      <dsp:spPr>
        <a:xfrm>
          <a:off x="1648833" y="4421300"/>
          <a:ext cx="65953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23480-D23D-4342-8B66-AAA34CB71210}">
      <dsp:nvSpPr>
        <dsp:cNvPr id="0" name=""/>
        <dsp:cNvSpPr/>
      </dsp:nvSpPr>
      <dsp:spPr>
        <a:xfrm>
          <a:off x="0" y="278351"/>
          <a:ext cx="8258728" cy="403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969" tIns="333248" rIns="640969"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a:t>HIV Testing &amp; Linkage to Care</a:t>
          </a:r>
        </a:p>
        <a:p>
          <a:pPr marL="342900" lvl="2" indent="-171450" algn="l" defTabSz="711200">
            <a:lnSpc>
              <a:spcPct val="90000"/>
            </a:lnSpc>
            <a:spcBef>
              <a:spcPct val="0"/>
            </a:spcBef>
            <a:spcAft>
              <a:spcPct val="15000"/>
            </a:spcAft>
            <a:buFontTx/>
            <a:buChar char="–"/>
          </a:pPr>
          <a:r>
            <a:rPr lang="en-US" sz="1600" b="0" kern="1200"/>
            <a:t>Ensuring timely diagnosis and access to medical care for those diagnosed with HIV.</a:t>
          </a:r>
        </a:p>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a:t>Linkage to STD Screening, &amp; Treatment</a:t>
          </a:r>
        </a:p>
        <a:p>
          <a:pPr marL="342900" lvl="2" indent="-171450" algn="l" defTabSz="711200">
            <a:lnSpc>
              <a:spcPct val="90000"/>
            </a:lnSpc>
            <a:spcBef>
              <a:spcPct val="0"/>
            </a:spcBef>
            <a:spcAft>
              <a:spcPct val="15000"/>
            </a:spcAft>
            <a:buFontTx/>
            <a:buChar char="–"/>
          </a:pPr>
          <a:r>
            <a:rPr lang="en-US" sz="1600" b="0" kern="1200"/>
            <a:t>Providing linkage to comprehensive care for individuals diagnosed with one or more STDs</a:t>
          </a:r>
        </a:p>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a:t>Prevention Navigation Services</a:t>
          </a:r>
        </a:p>
        <a:p>
          <a:pPr marL="342900" lvl="2" indent="-171450" algn="l" defTabSz="711200">
            <a:lnSpc>
              <a:spcPct val="90000"/>
            </a:lnSpc>
            <a:spcBef>
              <a:spcPct val="0"/>
            </a:spcBef>
            <a:spcAft>
              <a:spcPct val="15000"/>
            </a:spcAft>
            <a:buFontTx/>
            <a:buChar char="–"/>
          </a:pPr>
          <a:r>
            <a:rPr lang="en-US" sz="1600" b="0" kern="1200"/>
            <a:t>Connecting high-risk individuals to essential resources and care for HIV &amp; STD prevention.</a:t>
          </a:r>
        </a:p>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a:t>Biomedical Services</a:t>
          </a:r>
        </a:p>
        <a:p>
          <a:pPr marL="342900" lvl="2" indent="-171450" algn="l" defTabSz="711200">
            <a:lnSpc>
              <a:spcPct val="90000"/>
            </a:lnSpc>
            <a:spcBef>
              <a:spcPct val="0"/>
            </a:spcBef>
            <a:spcAft>
              <a:spcPct val="15000"/>
            </a:spcAft>
            <a:buFontTx/>
            <a:buChar char="–"/>
          </a:pPr>
          <a:r>
            <a:rPr lang="en-US" sz="1600" b="0" kern="1200"/>
            <a:t>Access to </a:t>
          </a:r>
          <a:r>
            <a:rPr lang="en-US" sz="1600" b="0" kern="1200" err="1"/>
            <a:t>PrEP</a:t>
          </a:r>
          <a:r>
            <a:rPr lang="en-US" sz="1600" b="0" kern="1200"/>
            <a:t>, PEP, and </a:t>
          </a:r>
          <a:r>
            <a:rPr lang="en-US" sz="1600" b="0" kern="1200" err="1"/>
            <a:t>DoxyPEP</a:t>
          </a:r>
          <a:r>
            <a:rPr lang="en-US" sz="1600" b="0" kern="1200"/>
            <a:t> for prevention and treatment.</a:t>
          </a:r>
        </a:p>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a:t>Benefits Screening</a:t>
          </a:r>
        </a:p>
        <a:p>
          <a:pPr marL="342900" lvl="2" indent="-171450" algn="l" defTabSz="711200">
            <a:lnSpc>
              <a:spcPct val="90000"/>
            </a:lnSpc>
            <a:spcBef>
              <a:spcPct val="0"/>
            </a:spcBef>
            <a:spcAft>
              <a:spcPct val="15000"/>
            </a:spcAft>
            <a:buFontTx/>
            <a:buChar char="–"/>
          </a:pPr>
          <a:r>
            <a:rPr lang="en-US" sz="1600" b="0" kern="1200"/>
            <a:t>Helping individuals access available benefits for better health outcomes.</a:t>
          </a:r>
        </a:p>
        <a:p>
          <a:pPr marL="171450" lvl="1" indent="-171450" algn="l" defTabSz="711200">
            <a:lnSpc>
              <a:spcPct val="90000"/>
            </a:lnSpc>
            <a:spcBef>
              <a:spcPct val="0"/>
            </a:spcBef>
            <a:spcAft>
              <a:spcPct val="15000"/>
            </a:spcAft>
            <a:buFont typeface="Wingdings" panose="05000000000000000000" pitchFamily="2" charset="2"/>
            <a:buChar char="Ø"/>
          </a:pPr>
          <a:endParaRPr lang="en-US" sz="1600" b="1" kern="1200"/>
        </a:p>
      </dsp:txBody>
      <dsp:txXfrm>
        <a:off x="0" y="278351"/>
        <a:ext cx="8258728" cy="4032000"/>
      </dsp:txXfrm>
    </dsp:sp>
    <dsp:sp modelId="{9BA91C4E-1365-4FE9-B591-3236C3EB211A}">
      <dsp:nvSpPr>
        <dsp:cNvPr id="0" name=""/>
        <dsp:cNvSpPr/>
      </dsp:nvSpPr>
      <dsp:spPr>
        <a:xfrm>
          <a:off x="412936" y="42191"/>
          <a:ext cx="5781109"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512" tIns="0" rIns="218512" bIns="0" numCol="1" spcCol="1270" anchor="ctr" anchorCtr="0">
          <a:noAutofit/>
        </a:bodyPr>
        <a:lstStyle/>
        <a:p>
          <a:pPr marL="0" lvl="0" indent="0" algn="l" defTabSz="711200">
            <a:lnSpc>
              <a:spcPct val="90000"/>
            </a:lnSpc>
            <a:spcBef>
              <a:spcPct val="0"/>
            </a:spcBef>
            <a:spcAft>
              <a:spcPct val="35000"/>
            </a:spcAft>
            <a:buNone/>
          </a:pPr>
          <a:r>
            <a:rPr lang="en-US" sz="1600" b="1" kern="1200"/>
            <a:t>Services to be Provided:</a:t>
          </a:r>
        </a:p>
      </dsp:txBody>
      <dsp:txXfrm>
        <a:off x="435993" y="65248"/>
        <a:ext cx="5734995"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275EC-A9B4-4EB7-B656-249D4EFFC4B6}">
      <dsp:nvSpPr>
        <dsp:cNvPr id="0" name=""/>
        <dsp:cNvSpPr/>
      </dsp:nvSpPr>
      <dsp:spPr>
        <a:xfrm>
          <a:off x="0" y="410152"/>
          <a:ext cx="8077200"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a:t>Services will be provided in non-clinic-based settings (with drop-in service) convenient to the populations served.  Services will target individuals at high risk for HIV infection in LAC, with an emphasis on: </a:t>
          </a:r>
        </a:p>
      </dsp:txBody>
      <dsp:txXfrm>
        <a:off x="59399" y="469551"/>
        <a:ext cx="7958402" cy="1098002"/>
      </dsp:txXfrm>
    </dsp:sp>
    <dsp:sp modelId="{25C45A9A-E479-42F7-B376-43C8EBB64318}">
      <dsp:nvSpPr>
        <dsp:cNvPr id="0" name=""/>
        <dsp:cNvSpPr/>
      </dsp:nvSpPr>
      <dsp:spPr>
        <a:xfrm>
          <a:off x="0" y="1626952"/>
          <a:ext cx="8077200"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a:t>MSM;</a:t>
          </a:r>
        </a:p>
        <a:p>
          <a:pPr marL="171450" lvl="1" indent="-171450" algn="l" defTabSz="711200">
            <a:lnSpc>
              <a:spcPct val="90000"/>
            </a:lnSpc>
            <a:spcBef>
              <a:spcPct val="0"/>
            </a:spcBef>
            <a:spcAft>
              <a:spcPct val="20000"/>
            </a:spcAft>
            <a:buChar char="•"/>
          </a:pPr>
          <a:r>
            <a:rPr lang="en-US" sz="1600" kern="1200"/>
            <a:t>Transgender persons;</a:t>
          </a:r>
        </a:p>
        <a:p>
          <a:pPr marL="171450" lvl="1" indent="-171450" algn="l" defTabSz="711200">
            <a:lnSpc>
              <a:spcPct val="90000"/>
            </a:lnSpc>
            <a:spcBef>
              <a:spcPct val="0"/>
            </a:spcBef>
            <a:spcAft>
              <a:spcPct val="20000"/>
            </a:spcAft>
            <a:buChar char="•"/>
          </a:pPr>
          <a:r>
            <a:rPr lang="en-US" sz="1600" kern="1200"/>
            <a:t>Cisgender women of color;</a:t>
          </a:r>
        </a:p>
        <a:p>
          <a:pPr marL="171450" lvl="1" indent="-171450" algn="l" defTabSz="711200">
            <a:lnSpc>
              <a:spcPct val="90000"/>
            </a:lnSpc>
            <a:spcBef>
              <a:spcPct val="0"/>
            </a:spcBef>
            <a:spcAft>
              <a:spcPct val="20000"/>
            </a:spcAft>
            <a:buChar char="•"/>
          </a:pPr>
          <a:r>
            <a:rPr lang="en-US" sz="1600" kern="1200"/>
            <a:t>African American persons of all ages;</a:t>
          </a:r>
        </a:p>
        <a:p>
          <a:pPr marL="171450" lvl="1" indent="-171450" algn="l" defTabSz="711200">
            <a:lnSpc>
              <a:spcPct val="90000"/>
            </a:lnSpc>
            <a:spcBef>
              <a:spcPct val="0"/>
            </a:spcBef>
            <a:spcAft>
              <a:spcPct val="20000"/>
            </a:spcAft>
            <a:buChar char="•"/>
          </a:pPr>
          <a:r>
            <a:rPr lang="en-US" sz="1600" kern="1200"/>
            <a:t>Latinx persons of all ages;</a:t>
          </a:r>
        </a:p>
        <a:p>
          <a:pPr marL="171450" lvl="1" indent="-171450" algn="l" defTabSz="711200">
            <a:lnSpc>
              <a:spcPct val="90000"/>
            </a:lnSpc>
            <a:spcBef>
              <a:spcPct val="0"/>
            </a:spcBef>
            <a:spcAft>
              <a:spcPct val="20000"/>
            </a:spcAft>
            <a:buChar char="•"/>
          </a:pPr>
          <a:r>
            <a:rPr lang="en-US" sz="1600" kern="1200"/>
            <a:t>American Indian/Alaskan Native persons of all ages;</a:t>
          </a:r>
        </a:p>
        <a:p>
          <a:pPr marL="171450" lvl="1" indent="-171450" algn="l" defTabSz="711200">
            <a:lnSpc>
              <a:spcPct val="90000"/>
            </a:lnSpc>
            <a:spcBef>
              <a:spcPct val="0"/>
            </a:spcBef>
            <a:spcAft>
              <a:spcPct val="20000"/>
            </a:spcAft>
            <a:buChar char="•"/>
          </a:pPr>
          <a:r>
            <a:rPr lang="en-US" sz="1600" kern="1200"/>
            <a:t>Youth and young adults (under 30 yrs. of age);</a:t>
          </a:r>
        </a:p>
        <a:p>
          <a:pPr marL="171450" lvl="1" indent="-171450" algn="l" defTabSz="711200">
            <a:lnSpc>
              <a:spcPct val="90000"/>
            </a:lnSpc>
            <a:spcBef>
              <a:spcPct val="0"/>
            </a:spcBef>
            <a:spcAft>
              <a:spcPct val="20000"/>
            </a:spcAft>
            <a:buChar char="•"/>
          </a:pPr>
          <a:r>
            <a:rPr lang="en-US" sz="1600" kern="1200"/>
            <a:t>PWUID; and</a:t>
          </a:r>
        </a:p>
        <a:p>
          <a:pPr marL="171450" lvl="1" indent="-171450" algn="l" defTabSz="711200">
            <a:lnSpc>
              <a:spcPct val="90000"/>
            </a:lnSpc>
            <a:spcBef>
              <a:spcPct val="0"/>
            </a:spcBef>
            <a:spcAft>
              <a:spcPct val="20000"/>
            </a:spcAft>
            <a:buChar char="•"/>
          </a:pPr>
          <a:r>
            <a:rPr lang="en-US" sz="1600" kern="1200"/>
            <a:t>Persons aged 50 and older</a:t>
          </a:r>
        </a:p>
      </dsp:txBody>
      <dsp:txXfrm>
        <a:off x="0" y="1626952"/>
        <a:ext cx="8077200" cy="24891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8AF35-3FBA-45A3-B76D-C8019F86401F}">
      <dsp:nvSpPr>
        <dsp:cNvPr id="0" name=""/>
        <dsp:cNvSpPr/>
      </dsp:nvSpPr>
      <dsp:spPr>
        <a:xfrm>
          <a:off x="0" y="596391"/>
          <a:ext cx="82296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ACC80-DC3F-496F-A4DE-B4564F99B053}">
      <dsp:nvSpPr>
        <dsp:cNvPr id="0" name=""/>
        <dsp:cNvSpPr/>
      </dsp:nvSpPr>
      <dsp:spPr>
        <a:xfrm>
          <a:off x="411480" y="18844"/>
          <a:ext cx="6675176" cy="90226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a:solidFill>
                <a:schemeClr val="tx1"/>
              </a:solidFill>
            </a:rPr>
            <a:t>High Impact Prevention Programs (HIPP) are intended to supplement Clinic-Based and Non-Clinic-Based Prevention Services.</a:t>
          </a:r>
        </a:p>
      </dsp:txBody>
      <dsp:txXfrm>
        <a:off x="455525" y="62889"/>
        <a:ext cx="6587086" cy="814176"/>
      </dsp:txXfrm>
    </dsp:sp>
    <dsp:sp modelId="{50434A50-0A1A-4D2F-92AB-7B1E6E7F1470}">
      <dsp:nvSpPr>
        <dsp:cNvPr id="0" name=""/>
        <dsp:cNvSpPr/>
      </dsp:nvSpPr>
      <dsp:spPr>
        <a:xfrm>
          <a:off x="0" y="1885254"/>
          <a:ext cx="8229600" cy="22869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13792"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a:t>Social connectedness: </a:t>
          </a:r>
          <a:r>
            <a:rPr lang="en-US" sz="1600" kern="1200"/>
            <a:t>Facilitate social gatherings or events that promote interpersonal communication and encourage relationship building.</a:t>
          </a:r>
        </a:p>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a:t>Job skills development/job training: </a:t>
          </a:r>
          <a:r>
            <a:rPr lang="en-US" sz="1600" kern="1200"/>
            <a:t>Conduct job skills development and training sessions to equip individuals with essential skills for the workforce.</a:t>
          </a:r>
        </a:p>
        <a:p>
          <a:pPr marL="171450" lvl="1" indent="-171450" algn="l" defTabSz="711200">
            <a:lnSpc>
              <a:spcPct val="90000"/>
            </a:lnSpc>
            <a:spcBef>
              <a:spcPct val="0"/>
            </a:spcBef>
            <a:spcAft>
              <a:spcPct val="15000"/>
            </a:spcAft>
            <a:buFont typeface="Wingdings" panose="05000000000000000000" pitchFamily="2" charset="2"/>
            <a:buChar char="Ø"/>
          </a:pPr>
          <a:r>
            <a:rPr lang="en-US" sz="1600" b="1" kern="1200"/>
            <a:t>Financial literacy: </a:t>
          </a:r>
          <a:r>
            <a:rPr lang="en-US" sz="1600" kern="1200"/>
            <a:t>Educate individuals on financial literacy to help them understand and manage their finances effectively.</a:t>
          </a:r>
        </a:p>
        <a:p>
          <a:pPr marL="114300" lvl="1" indent="-114300" algn="l" defTabSz="622300">
            <a:lnSpc>
              <a:spcPct val="90000"/>
            </a:lnSpc>
            <a:spcBef>
              <a:spcPct val="0"/>
            </a:spcBef>
            <a:spcAft>
              <a:spcPct val="15000"/>
            </a:spcAft>
            <a:buFont typeface="Wingdings" panose="05000000000000000000" pitchFamily="2" charset="2"/>
            <a:buChar char="Ø"/>
          </a:pPr>
          <a:endParaRPr lang="en-US" sz="1400" kern="1200">
            <a:solidFill>
              <a:schemeClr val="tx1"/>
            </a:solidFill>
          </a:endParaRPr>
        </a:p>
      </dsp:txBody>
      <dsp:txXfrm>
        <a:off x="0" y="1885254"/>
        <a:ext cx="8229600" cy="2286900"/>
      </dsp:txXfrm>
    </dsp:sp>
    <dsp:sp modelId="{CFBE4084-DC6A-4B93-8B01-C7B2F5334BD3}">
      <dsp:nvSpPr>
        <dsp:cNvPr id="0" name=""/>
        <dsp:cNvSpPr/>
      </dsp:nvSpPr>
      <dsp:spPr>
        <a:xfrm>
          <a:off x="411480" y="1269591"/>
          <a:ext cx="6675119" cy="9403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a:solidFill>
                <a:schemeClr val="tx1"/>
              </a:solidFill>
            </a:rPr>
            <a:t>Contractor can select </a:t>
          </a:r>
          <a:r>
            <a:rPr lang="en-US" sz="1800" u="sng" kern="1200">
              <a:solidFill>
                <a:schemeClr val="tx1"/>
              </a:solidFill>
            </a:rPr>
            <a:t>up to two </a:t>
          </a:r>
          <a:r>
            <a:rPr lang="en-US" sz="1800" kern="1200">
              <a:solidFill>
                <a:schemeClr val="tx1"/>
              </a:solidFill>
            </a:rPr>
            <a:t>of the following prevention supportive services to enhance prevention activities conducted as a part of Clinic-Based Services or Non-Clinic-Based Services:</a:t>
          </a:r>
        </a:p>
      </dsp:txBody>
      <dsp:txXfrm>
        <a:off x="457386" y="1315497"/>
        <a:ext cx="6583307" cy="8485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8AF35-3FBA-45A3-B76D-C8019F86401F}">
      <dsp:nvSpPr>
        <dsp:cNvPr id="0" name=""/>
        <dsp:cNvSpPr/>
      </dsp:nvSpPr>
      <dsp:spPr>
        <a:xfrm>
          <a:off x="0" y="464429"/>
          <a:ext cx="8229600" cy="35721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ts val="0"/>
            </a:spcAft>
            <a:buFont typeface="Wingdings" panose="05000000000000000000" pitchFamily="2" charset="2"/>
            <a:buNone/>
          </a:pPr>
          <a:endParaRPr lang="en-US" sz="2100" kern="1200"/>
        </a:p>
        <a:p>
          <a:pPr marL="228600" lvl="1" indent="-228600" algn="l" defTabSz="933450">
            <a:lnSpc>
              <a:spcPct val="90000"/>
            </a:lnSpc>
            <a:spcBef>
              <a:spcPct val="0"/>
            </a:spcBef>
            <a:spcAft>
              <a:spcPts val="0"/>
            </a:spcAft>
            <a:buFont typeface="Wingdings" panose="05000000000000000000" pitchFamily="2" charset="2"/>
            <a:buChar char="Ø"/>
          </a:pPr>
          <a:r>
            <a:rPr lang="en-US" sz="2100" b="1" kern="1200"/>
            <a:t>Educational/English as a Second Language classes: </a:t>
          </a:r>
          <a:r>
            <a:rPr lang="en-US" sz="2100" kern="1200"/>
            <a:t>Teach educational classes, including English as a Second Language, to enhance language proficiency and learning opportunities.</a:t>
          </a:r>
        </a:p>
        <a:p>
          <a:pPr marL="228600" lvl="1" indent="-228600" algn="l" defTabSz="933450">
            <a:lnSpc>
              <a:spcPct val="90000"/>
            </a:lnSpc>
            <a:spcBef>
              <a:spcPct val="0"/>
            </a:spcBef>
            <a:spcAft>
              <a:spcPts val="0"/>
            </a:spcAft>
            <a:buFont typeface="Wingdings" panose="05000000000000000000" pitchFamily="2" charset="2"/>
            <a:buChar char="Ø"/>
          </a:pPr>
          <a:r>
            <a:rPr lang="en-US" sz="2100" b="1" kern="1200"/>
            <a:t>Contingency management: </a:t>
          </a:r>
          <a:r>
            <a:rPr lang="en-US" sz="2100" kern="1200"/>
            <a:t>Implement contingency management strategies to motivate positive behavior changes.</a:t>
          </a:r>
        </a:p>
        <a:p>
          <a:pPr marL="228600" lvl="1" indent="-228600" algn="l" defTabSz="933450">
            <a:lnSpc>
              <a:spcPct val="90000"/>
            </a:lnSpc>
            <a:spcBef>
              <a:spcPct val="0"/>
            </a:spcBef>
            <a:spcAft>
              <a:spcPts val="0"/>
            </a:spcAft>
            <a:buFont typeface="Wingdings" panose="05000000000000000000" pitchFamily="2" charset="2"/>
            <a:buChar char="Ø"/>
          </a:pPr>
          <a:r>
            <a:rPr lang="en-US" sz="2100" b="1" kern="1200"/>
            <a:t>Emergency Housing/(hotel) vouchers: </a:t>
          </a:r>
          <a:r>
            <a:rPr lang="en-US" sz="2100" kern="1200"/>
            <a:t>Distribute emergency housing and hotel vouchers to provide immediate shelter for individuals in crisis situations.</a:t>
          </a:r>
        </a:p>
      </dsp:txBody>
      <dsp:txXfrm>
        <a:off x="0" y="464429"/>
        <a:ext cx="8229600" cy="3572100"/>
      </dsp:txXfrm>
    </dsp:sp>
    <dsp:sp modelId="{4C6ACC80-DC3F-496F-A4DE-B4564F99B053}">
      <dsp:nvSpPr>
        <dsp:cNvPr id="0" name=""/>
        <dsp:cNvSpPr/>
      </dsp:nvSpPr>
      <dsp:spPr>
        <a:xfrm>
          <a:off x="411480" y="154469"/>
          <a:ext cx="5760720"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Font typeface="Wingdings" panose="05000000000000000000" pitchFamily="2" charset="2"/>
            <a:buNone/>
          </a:pPr>
          <a:r>
            <a:rPr lang="en-US" sz="2100" kern="1200">
              <a:solidFill>
                <a:schemeClr val="tx1"/>
              </a:solidFill>
            </a:rPr>
            <a:t>Continued… </a:t>
          </a:r>
        </a:p>
      </dsp:txBody>
      <dsp:txXfrm>
        <a:off x="441742" y="184731"/>
        <a:ext cx="5700196" cy="55939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F8189F9-5C61-48D4-AD8D-7EAAEB2FABA5}" type="datetimeFigureOut">
              <a:rPr lang="en-US" smtClean="0"/>
              <a:t>12/17/2024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3A76D56-35AE-4F51-97BC-0E7BD53D73A6}" type="slidenum">
              <a:rPr lang="en-US" smtClean="0"/>
              <a:t>‹#›</a:t>
            </a:fld>
            <a:endParaRPr lang="en-US"/>
          </a:p>
        </p:txBody>
      </p:sp>
    </p:spTree>
    <p:extLst>
      <p:ext uri="{BB962C8B-B14F-4D97-AF65-F5344CB8AC3E}">
        <p14:creationId xmlns:p14="http://schemas.microsoft.com/office/powerpoint/2010/main" val="424492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76D56-35AE-4F51-97BC-0E7BD53D73A6}" type="slidenum">
              <a:rPr lang="en-US" smtClean="0"/>
              <a:t>11</a:t>
            </a:fld>
            <a:endParaRPr lang="en-US"/>
          </a:p>
        </p:txBody>
      </p:sp>
    </p:spTree>
    <p:extLst>
      <p:ext uri="{BB962C8B-B14F-4D97-AF65-F5344CB8AC3E}">
        <p14:creationId xmlns:p14="http://schemas.microsoft.com/office/powerpoint/2010/main" val="140498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snapshot of our EHE Indicators, you’ll see at the top that we have over 59,000 PLWH in our jurisdiction and the linkage to care and viral suppression indicators are highlighted given this is the HRSA RW conference. Our linkage to care is at 76% and VS is 64%, but we know disparities exist when stratified among our priority populations with some of the percentages being much lower.</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E4B6D5DE-0489-4F38-B197-F9B40D468CC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99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DRAFT 1</a:t>
            </a:r>
          </a:p>
        </p:txBody>
      </p:sp>
      <p:sp>
        <p:nvSpPr>
          <p:cNvPr id="5" name="Slide Number Placeholder 4"/>
          <p:cNvSpPr>
            <a:spLocks noGrp="1"/>
          </p:cNvSpPr>
          <p:nvPr>
            <p:ph type="sldNum" sz="quarter" idx="11"/>
          </p:nvPr>
        </p:nvSpPr>
        <p:spPr/>
        <p:txBody>
          <a:bodyPr/>
          <a:lstStyle/>
          <a:p>
            <a:fld id="{F6DAE0CD-D28B-7943-AABC-BE60ED5BE82C}" type="slidenum">
              <a:rPr lang="en-US" smtClean="0"/>
              <a:t>29</a:t>
            </a:fld>
            <a:endParaRPr lang="en-US"/>
          </a:p>
        </p:txBody>
      </p:sp>
    </p:spTree>
    <p:extLst>
      <p:ext uri="{BB962C8B-B14F-4D97-AF65-F5344CB8AC3E}">
        <p14:creationId xmlns:p14="http://schemas.microsoft.com/office/powerpoint/2010/main" val="58267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76D56-35AE-4F51-97BC-0E7BD53D73A6}" type="slidenum">
              <a:rPr lang="en-US" smtClean="0"/>
              <a:t>32</a:t>
            </a:fld>
            <a:endParaRPr lang="en-US"/>
          </a:p>
        </p:txBody>
      </p:sp>
    </p:spTree>
    <p:extLst>
      <p:ext uri="{BB962C8B-B14F-4D97-AF65-F5344CB8AC3E}">
        <p14:creationId xmlns:p14="http://schemas.microsoft.com/office/powerpoint/2010/main" val="357922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4775" y="783957"/>
            <a:ext cx="5415915" cy="452119"/>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15570">
              <a:lnSpc>
                <a:spcPts val="1240"/>
              </a:lnSpc>
            </a:pPr>
            <a:fld id="{81D60167-4931-47E6-BA6A-407CBD079E47}" type="slidenum">
              <a:rPr spc="-50" dirty="0"/>
              <a:t>‹#›</a:t>
            </a:fld>
            <a:endParaRPr spc="-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15570">
              <a:lnSpc>
                <a:spcPts val="1240"/>
              </a:lnSpc>
            </a:pPr>
            <a:fld id="{81D60167-4931-47E6-BA6A-407CBD079E47}" type="slidenum">
              <a:rPr spc="-50" dirty="0"/>
              <a:t>‹#›</a:t>
            </a:fld>
            <a:endParaRPr spc="-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15570">
              <a:lnSpc>
                <a:spcPts val="1240"/>
              </a:lnSpc>
            </a:pPr>
            <a:fld id="{81D60167-4931-47E6-BA6A-407CBD079E47}" type="slidenum">
              <a:rPr spc="-50" dirty="0"/>
              <a:t>‹#›</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5" name="Holder 5"/>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15570">
              <a:lnSpc>
                <a:spcPts val="1240"/>
              </a:lnSpc>
            </a:pPr>
            <a:fld id="{81D60167-4931-47E6-BA6A-407CBD079E47}" type="slidenum">
              <a:rPr spc="-50" dirty="0"/>
              <a:t>‹#›</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4" name="Holder 4"/>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15570">
              <a:lnSpc>
                <a:spcPts val="1240"/>
              </a:lnSpc>
            </a:pPr>
            <a:fld id="{81D60167-4931-47E6-BA6A-407CBD079E47}" type="slidenum">
              <a:rPr spc="-50" dirty="0"/>
              <a:t>‹#›</a:t>
            </a:fld>
            <a:endParaRPr spc="-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97416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4000" cy="696467"/>
          </a:xfrm>
          <a:prstGeom prst="rect">
            <a:avLst/>
          </a:prstGeom>
        </p:spPr>
      </p:pic>
      <p:pic>
        <p:nvPicPr>
          <p:cNvPr id="17" name="bg object 17"/>
          <p:cNvPicPr/>
          <p:nvPr/>
        </p:nvPicPr>
        <p:blipFill>
          <a:blip r:embed="rId9" cstate="print"/>
          <a:stretch>
            <a:fillRect/>
          </a:stretch>
        </p:blipFill>
        <p:spPr>
          <a:xfrm>
            <a:off x="7261859" y="71628"/>
            <a:ext cx="1488946" cy="576071"/>
          </a:xfrm>
          <a:prstGeom prst="rect">
            <a:avLst/>
          </a:prstGeom>
        </p:spPr>
      </p:pic>
      <p:pic>
        <p:nvPicPr>
          <p:cNvPr id="18" name="bg object 18"/>
          <p:cNvPicPr/>
          <p:nvPr/>
        </p:nvPicPr>
        <p:blipFill>
          <a:blip r:embed="rId10" cstate="print"/>
          <a:stretch>
            <a:fillRect/>
          </a:stretch>
        </p:blipFill>
        <p:spPr>
          <a:xfrm>
            <a:off x="7324343" y="134112"/>
            <a:ext cx="1345691" cy="432815"/>
          </a:xfrm>
          <a:prstGeom prst="rect">
            <a:avLst/>
          </a:prstGeom>
        </p:spPr>
      </p:pic>
      <p:pic>
        <p:nvPicPr>
          <p:cNvPr id="19" name="bg object 19"/>
          <p:cNvPicPr/>
          <p:nvPr/>
        </p:nvPicPr>
        <p:blipFill>
          <a:blip r:embed="rId11" cstate="print"/>
          <a:stretch>
            <a:fillRect/>
          </a:stretch>
        </p:blipFill>
        <p:spPr>
          <a:xfrm>
            <a:off x="6612635" y="59435"/>
            <a:ext cx="571499" cy="573023"/>
          </a:xfrm>
          <a:prstGeom prst="rect">
            <a:avLst/>
          </a:prstGeom>
        </p:spPr>
      </p:pic>
      <p:sp>
        <p:nvSpPr>
          <p:cNvPr id="20" name="bg object 20"/>
          <p:cNvSpPr/>
          <p:nvPr/>
        </p:nvSpPr>
        <p:spPr>
          <a:xfrm>
            <a:off x="0" y="691883"/>
            <a:ext cx="3004185" cy="84455"/>
          </a:xfrm>
          <a:custGeom>
            <a:avLst/>
            <a:gdLst/>
            <a:ahLst/>
            <a:cxnLst/>
            <a:rect l="l" t="t" r="r" b="b"/>
            <a:pathLst>
              <a:path w="3004185" h="84454">
                <a:moveTo>
                  <a:pt x="0" y="83832"/>
                </a:moveTo>
                <a:lnTo>
                  <a:pt x="3003804" y="83832"/>
                </a:lnTo>
                <a:lnTo>
                  <a:pt x="3003804" y="0"/>
                </a:lnTo>
                <a:lnTo>
                  <a:pt x="0" y="0"/>
                </a:lnTo>
                <a:lnTo>
                  <a:pt x="0" y="83832"/>
                </a:lnTo>
                <a:close/>
              </a:path>
            </a:pathLst>
          </a:custGeom>
          <a:solidFill>
            <a:srgbClr val="C5B783"/>
          </a:solidFill>
        </p:spPr>
        <p:txBody>
          <a:bodyPr wrap="square" lIns="0" tIns="0" rIns="0" bIns="0" rtlCol="0"/>
          <a:lstStyle/>
          <a:p>
            <a:endParaRPr/>
          </a:p>
        </p:txBody>
      </p:sp>
      <p:sp>
        <p:nvSpPr>
          <p:cNvPr id="21" name="bg object 21"/>
          <p:cNvSpPr/>
          <p:nvPr/>
        </p:nvSpPr>
        <p:spPr>
          <a:xfrm>
            <a:off x="3003804" y="691895"/>
            <a:ext cx="3069590" cy="83820"/>
          </a:xfrm>
          <a:custGeom>
            <a:avLst/>
            <a:gdLst/>
            <a:ahLst/>
            <a:cxnLst/>
            <a:rect l="l" t="t" r="r" b="b"/>
            <a:pathLst>
              <a:path w="3069590" h="83820">
                <a:moveTo>
                  <a:pt x="3069336" y="0"/>
                </a:moveTo>
                <a:lnTo>
                  <a:pt x="0" y="0"/>
                </a:lnTo>
                <a:lnTo>
                  <a:pt x="0" y="83820"/>
                </a:lnTo>
                <a:lnTo>
                  <a:pt x="3069336" y="83820"/>
                </a:lnTo>
                <a:lnTo>
                  <a:pt x="3069336" y="0"/>
                </a:lnTo>
                <a:close/>
              </a:path>
            </a:pathLst>
          </a:custGeom>
          <a:solidFill>
            <a:srgbClr val="CF7F00"/>
          </a:solidFill>
        </p:spPr>
        <p:txBody>
          <a:bodyPr wrap="square" lIns="0" tIns="0" rIns="0" bIns="0" rtlCol="0"/>
          <a:lstStyle/>
          <a:p>
            <a:endParaRPr/>
          </a:p>
        </p:txBody>
      </p:sp>
      <p:sp>
        <p:nvSpPr>
          <p:cNvPr id="22" name="bg object 22"/>
          <p:cNvSpPr/>
          <p:nvPr/>
        </p:nvSpPr>
        <p:spPr>
          <a:xfrm>
            <a:off x="6073140" y="691883"/>
            <a:ext cx="3069590" cy="84455"/>
          </a:xfrm>
          <a:custGeom>
            <a:avLst/>
            <a:gdLst/>
            <a:ahLst/>
            <a:cxnLst/>
            <a:rect l="l" t="t" r="r" b="b"/>
            <a:pathLst>
              <a:path w="3069590" h="84454">
                <a:moveTo>
                  <a:pt x="3069348" y="0"/>
                </a:moveTo>
                <a:lnTo>
                  <a:pt x="0" y="0"/>
                </a:lnTo>
                <a:lnTo>
                  <a:pt x="0" y="83832"/>
                </a:lnTo>
                <a:lnTo>
                  <a:pt x="3069348" y="83832"/>
                </a:lnTo>
                <a:lnTo>
                  <a:pt x="3069348" y="0"/>
                </a:lnTo>
                <a:close/>
              </a:path>
            </a:pathLst>
          </a:custGeom>
          <a:solidFill>
            <a:srgbClr val="789D4A"/>
          </a:solidFill>
        </p:spPr>
        <p:txBody>
          <a:bodyPr wrap="square" lIns="0" tIns="0" rIns="0" bIns="0" rtlCol="0"/>
          <a:lstStyle/>
          <a:p>
            <a:endParaRPr/>
          </a:p>
        </p:txBody>
      </p:sp>
      <p:sp>
        <p:nvSpPr>
          <p:cNvPr id="2" name="Holder 2"/>
          <p:cNvSpPr>
            <a:spLocks noGrp="1"/>
          </p:cNvSpPr>
          <p:nvPr>
            <p:ph type="title"/>
          </p:nvPr>
        </p:nvSpPr>
        <p:spPr>
          <a:xfrm>
            <a:off x="442635" y="793901"/>
            <a:ext cx="8258728" cy="756919"/>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a:xfrm>
            <a:off x="535940" y="1613409"/>
            <a:ext cx="7926705" cy="4561205"/>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12/17/2024</a:t>
            </a:fld>
            <a:endParaRPr lang="en-US"/>
          </a:p>
        </p:txBody>
      </p:sp>
      <p:sp>
        <p:nvSpPr>
          <p:cNvPr id="6" name="Holder 6"/>
          <p:cNvSpPr>
            <a:spLocks noGrp="1"/>
          </p:cNvSpPr>
          <p:nvPr>
            <p:ph type="sldNum" sz="quarter" idx="7"/>
          </p:nvPr>
        </p:nvSpPr>
        <p:spPr>
          <a:xfrm>
            <a:off x="8400288" y="6463728"/>
            <a:ext cx="244475" cy="177800"/>
          </a:xfrm>
          <a:prstGeom prst="rect">
            <a:avLst/>
          </a:prstGeom>
        </p:spPr>
        <p:txBody>
          <a:bodyPr wrap="square" lIns="0" tIns="0" rIns="0" bIns="0">
            <a:spAutoFit/>
          </a:bodyPr>
          <a:lstStyle>
            <a:lvl1pPr>
              <a:defRPr sz="1200" b="0" i="0">
                <a:solidFill>
                  <a:srgbClr val="8A8A8A"/>
                </a:solidFill>
                <a:latin typeface="Calibri"/>
                <a:cs typeface="Calibri"/>
              </a:defRPr>
            </a:lvl1pPr>
          </a:lstStyle>
          <a:p>
            <a:pPr marL="115570">
              <a:lnSpc>
                <a:spcPts val="1240"/>
              </a:lnSpc>
            </a:pPr>
            <a:fld id="{81D60167-4931-47E6-BA6A-407CBD079E47}" type="slidenum">
              <a:rPr spc="-50" dirty="0"/>
              <a:t>‹#›</a:t>
            </a:fld>
            <a:endParaRPr spc="-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2.jpe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publichealth.lacounty.gov/dhsp/HDEpiProfiles.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publichealth.lacounty.gov/dhsp/Mapping.htm"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publichealth.lacounty.gov/cg/index.htm" TargetMode="External"/><Relationship Id="rId1" Type="http://schemas.openxmlformats.org/officeDocument/2006/relationships/slideLayout" Target="../slideLayouts/slideLayout2.xml"/><Relationship Id="rId4" Type="http://schemas.openxmlformats.org/officeDocument/2006/relationships/hyperlink" Target="http://processors.wiki.ti.com/index.php/Keystone_Architecture_Advanced_Debug_Capabilitie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ublichealth.lacounty.gov/cg/index.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publichealth.lacounty.gov/cg/index.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publichealth.lacounty.gov/cg/index.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5838444" y="2456688"/>
              <a:ext cx="3305555" cy="4331207"/>
            </a:xfrm>
            <a:prstGeom prst="rect">
              <a:avLst/>
            </a:prstGeom>
          </p:spPr>
        </p:pic>
        <p:sp>
          <p:nvSpPr>
            <p:cNvPr id="5" name="object 5"/>
            <p:cNvSpPr/>
            <p:nvPr/>
          </p:nvSpPr>
          <p:spPr>
            <a:xfrm>
              <a:off x="12191" y="6787895"/>
              <a:ext cx="3014980" cy="70485"/>
            </a:xfrm>
            <a:custGeom>
              <a:avLst/>
              <a:gdLst/>
              <a:ahLst/>
              <a:cxnLst/>
              <a:rect l="l" t="t" r="r" b="b"/>
              <a:pathLst>
                <a:path w="3014980" h="70484">
                  <a:moveTo>
                    <a:pt x="0" y="70103"/>
                  </a:moveTo>
                  <a:lnTo>
                    <a:pt x="3014472" y="70103"/>
                  </a:lnTo>
                  <a:lnTo>
                    <a:pt x="3014472" y="0"/>
                  </a:lnTo>
                  <a:lnTo>
                    <a:pt x="0" y="0"/>
                  </a:lnTo>
                  <a:lnTo>
                    <a:pt x="0" y="70103"/>
                  </a:lnTo>
                  <a:close/>
                </a:path>
              </a:pathLst>
            </a:custGeom>
            <a:solidFill>
              <a:srgbClr val="C5B783"/>
            </a:solidFill>
          </p:spPr>
          <p:txBody>
            <a:bodyPr wrap="square" lIns="0" tIns="0" rIns="0" bIns="0" rtlCol="0"/>
            <a:lstStyle/>
            <a:p>
              <a:endParaRPr/>
            </a:p>
          </p:txBody>
        </p:sp>
        <p:sp>
          <p:nvSpPr>
            <p:cNvPr id="6" name="object 6"/>
            <p:cNvSpPr/>
            <p:nvPr/>
          </p:nvSpPr>
          <p:spPr>
            <a:xfrm>
              <a:off x="3026664" y="6787895"/>
              <a:ext cx="3069590" cy="70485"/>
            </a:xfrm>
            <a:custGeom>
              <a:avLst/>
              <a:gdLst/>
              <a:ahLst/>
              <a:cxnLst/>
              <a:rect l="l" t="t" r="r" b="b"/>
              <a:pathLst>
                <a:path w="3069590" h="70484">
                  <a:moveTo>
                    <a:pt x="3069336" y="0"/>
                  </a:moveTo>
                  <a:lnTo>
                    <a:pt x="0" y="0"/>
                  </a:lnTo>
                  <a:lnTo>
                    <a:pt x="0" y="70103"/>
                  </a:lnTo>
                  <a:lnTo>
                    <a:pt x="3069336" y="70103"/>
                  </a:lnTo>
                  <a:lnTo>
                    <a:pt x="3069336" y="0"/>
                  </a:lnTo>
                  <a:close/>
                </a:path>
              </a:pathLst>
            </a:custGeom>
            <a:solidFill>
              <a:srgbClr val="CF7F00"/>
            </a:solidFill>
          </p:spPr>
          <p:txBody>
            <a:bodyPr wrap="square" lIns="0" tIns="0" rIns="0" bIns="0" rtlCol="0"/>
            <a:lstStyle/>
            <a:p>
              <a:endParaRPr/>
            </a:p>
          </p:txBody>
        </p:sp>
        <p:sp>
          <p:nvSpPr>
            <p:cNvPr id="7" name="object 7"/>
            <p:cNvSpPr/>
            <p:nvPr/>
          </p:nvSpPr>
          <p:spPr>
            <a:xfrm>
              <a:off x="6096000" y="6787895"/>
              <a:ext cx="3048000" cy="70485"/>
            </a:xfrm>
            <a:custGeom>
              <a:avLst/>
              <a:gdLst/>
              <a:ahLst/>
              <a:cxnLst/>
              <a:rect l="l" t="t" r="r" b="b"/>
              <a:pathLst>
                <a:path w="3048000" h="70484">
                  <a:moveTo>
                    <a:pt x="3048000" y="0"/>
                  </a:moveTo>
                  <a:lnTo>
                    <a:pt x="0" y="0"/>
                  </a:lnTo>
                  <a:lnTo>
                    <a:pt x="0" y="70103"/>
                  </a:lnTo>
                  <a:lnTo>
                    <a:pt x="3048000" y="70103"/>
                  </a:lnTo>
                  <a:lnTo>
                    <a:pt x="3048000" y="0"/>
                  </a:lnTo>
                  <a:close/>
                </a:path>
              </a:pathLst>
            </a:custGeom>
            <a:solidFill>
              <a:srgbClr val="789D4A"/>
            </a:solidFill>
          </p:spPr>
          <p:txBody>
            <a:bodyPr wrap="square" lIns="0" tIns="0" rIns="0" bIns="0" rtlCol="0"/>
            <a:lstStyle/>
            <a:p>
              <a:endParaRPr/>
            </a:p>
          </p:txBody>
        </p:sp>
        <p:sp>
          <p:nvSpPr>
            <p:cNvPr id="8" name="object 8"/>
            <p:cNvSpPr/>
            <p:nvPr/>
          </p:nvSpPr>
          <p:spPr>
            <a:xfrm>
              <a:off x="2819400" y="5145023"/>
              <a:ext cx="0" cy="1143000"/>
            </a:xfrm>
            <a:custGeom>
              <a:avLst/>
              <a:gdLst/>
              <a:ahLst/>
              <a:cxnLst/>
              <a:rect l="l" t="t" r="r" b="b"/>
              <a:pathLst>
                <a:path h="1143000">
                  <a:moveTo>
                    <a:pt x="0" y="0"/>
                  </a:moveTo>
                  <a:lnTo>
                    <a:pt x="0" y="1143000"/>
                  </a:lnTo>
                </a:path>
              </a:pathLst>
            </a:custGeom>
            <a:ln w="12192">
              <a:solidFill>
                <a:srgbClr val="FFFFFF"/>
              </a:solidFill>
            </a:ln>
          </p:spPr>
          <p:txBody>
            <a:bodyPr wrap="square" lIns="0" tIns="0" rIns="0" bIns="0" rtlCol="0"/>
            <a:lstStyle/>
            <a:p>
              <a:endParaRPr/>
            </a:p>
          </p:txBody>
        </p:sp>
        <p:pic>
          <p:nvPicPr>
            <p:cNvPr id="9" name="object 9"/>
            <p:cNvPicPr/>
            <p:nvPr/>
          </p:nvPicPr>
          <p:blipFill>
            <a:blip r:embed="rId4" cstate="print"/>
            <a:stretch>
              <a:fillRect/>
            </a:stretch>
          </p:blipFill>
          <p:spPr>
            <a:xfrm>
              <a:off x="1082039" y="5474208"/>
              <a:ext cx="1487423" cy="577595"/>
            </a:xfrm>
            <a:prstGeom prst="rect">
              <a:avLst/>
            </a:prstGeom>
          </p:spPr>
        </p:pic>
        <p:pic>
          <p:nvPicPr>
            <p:cNvPr id="10" name="object 10"/>
            <p:cNvPicPr/>
            <p:nvPr/>
          </p:nvPicPr>
          <p:blipFill>
            <a:blip r:embed="rId5" cstate="print"/>
            <a:stretch>
              <a:fillRect/>
            </a:stretch>
          </p:blipFill>
          <p:spPr>
            <a:xfrm>
              <a:off x="1144524" y="5536691"/>
              <a:ext cx="1344167" cy="434339"/>
            </a:xfrm>
            <a:prstGeom prst="rect">
              <a:avLst/>
            </a:prstGeom>
          </p:spPr>
        </p:pic>
        <p:pic>
          <p:nvPicPr>
            <p:cNvPr id="11" name="object 11"/>
            <p:cNvPicPr/>
            <p:nvPr/>
          </p:nvPicPr>
          <p:blipFill>
            <a:blip r:embed="rId6" cstate="print"/>
            <a:stretch>
              <a:fillRect/>
            </a:stretch>
          </p:blipFill>
          <p:spPr>
            <a:xfrm>
              <a:off x="423672" y="5463539"/>
              <a:ext cx="580643" cy="580643"/>
            </a:xfrm>
            <a:prstGeom prst="rect">
              <a:avLst/>
            </a:prstGeom>
          </p:spPr>
        </p:pic>
      </p:grpSp>
      <p:sp>
        <p:nvSpPr>
          <p:cNvPr id="12" name="object 12"/>
          <p:cNvSpPr txBox="1"/>
          <p:nvPr/>
        </p:nvSpPr>
        <p:spPr>
          <a:xfrm>
            <a:off x="343044" y="414137"/>
            <a:ext cx="8491220" cy="2897588"/>
          </a:xfrm>
          <a:prstGeom prst="rect">
            <a:avLst/>
          </a:prstGeom>
        </p:spPr>
        <p:txBody>
          <a:bodyPr vert="horz" wrap="square" lIns="0" tIns="104775" rIns="0" bIns="0" rtlCol="0">
            <a:spAutoFit/>
          </a:bodyPr>
          <a:lstStyle/>
          <a:p>
            <a:pPr marL="12700">
              <a:lnSpc>
                <a:spcPts val="3120"/>
              </a:lnSpc>
            </a:pPr>
            <a:r>
              <a:rPr lang="en-US" sz="3200" b="1" spc="50">
                <a:solidFill>
                  <a:srgbClr val="FFFFFF"/>
                </a:solidFill>
                <a:latin typeface="Calibri"/>
                <a:cs typeface="Calibri"/>
              </a:rPr>
              <a:t>COMPREHENSIVE HIV AND STD PREVENTION SERVICES IN LOS ANGELES COUNTY </a:t>
            </a:r>
          </a:p>
          <a:p>
            <a:pPr marL="12700">
              <a:lnSpc>
                <a:spcPts val="3120"/>
              </a:lnSpc>
            </a:pPr>
            <a:r>
              <a:rPr sz="3200" b="1" spc="50">
                <a:solidFill>
                  <a:srgbClr val="FFFFFF"/>
                </a:solidFill>
                <a:latin typeface="Calibri"/>
                <a:cs typeface="Calibri"/>
              </a:rPr>
              <a:t>RFP</a:t>
            </a:r>
            <a:r>
              <a:rPr sz="3200" b="1" spc="204">
                <a:solidFill>
                  <a:srgbClr val="FFFFFF"/>
                </a:solidFill>
                <a:latin typeface="Calibri"/>
                <a:cs typeface="Calibri"/>
              </a:rPr>
              <a:t> </a:t>
            </a:r>
            <a:r>
              <a:rPr sz="3200" b="1" spc="50">
                <a:solidFill>
                  <a:srgbClr val="FFFFFF"/>
                </a:solidFill>
                <a:latin typeface="Calibri"/>
                <a:cs typeface="Calibri"/>
              </a:rPr>
              <a:t>No.</a:t>
            </a:r>
            <a:r>
              <a:rPr sz="3200" b="1" spc="215">
                <a:solidFill>
                  <a:srgbClr val="FFFFFF"/>
                </a:solidFill>
                <a:latin typeface="Calibri"/>
                <a:cs typeface="Calibri"/>
              </a:rPr>
              <a:t> </a:t>
            </a:r>
            <a:r>
              <a:rPr lang="en-US" sz="3200" b="1" spc="215">
                <a:solidFill>
                  <a:srgbClr val="FFFFFF"/>
                </a:solidFill>
                <a:latin typeface="Calibri"/>
                <a:cs typeface="Calibri"/>
              </a:rPr>
              <a:t>2024-014</a:t>
            </a:r>
            <a:endParaRPr sz="3200">
              <a:latin typeface="Calibri"/>
              <a:cs typeface="Calibri"/>
            </a:endParaRPr>
          </a:p>
          <a:p>
            <a:pPr marL="12700" marR="4434205">
              <a:lnSpc>
                <a:spcPts val="3100"/>
              </a:lnSpc>
            </a:pPr>
            <a:endParaRPr lang="en-US" sz="3200" b="1" spc="70">
              <a:solidFill>
                <a:srgbClr val="FFFFFF"/>
              </a:solidFill>
              <a:latin typeface="Calibri"/>
              <a:cs typeface="Calibri"/>
            </a:endParaRPr>
          </a:p>
          <a:p>
            <a:pPr marL="12700" marR="4434205">
              <a:lnSpc>
                <a:spcPts val="3100"/>
              </a:lnSpc>
            </a:pPr>
            <a:endParaRPr lang="en-US" sz="3200" b="1" spc="70">
              <a:solidFill>
                <a:srgbClr val="FFFFFF"/>
              </a:solidFill>
              <a:latin typeface="Calibri"/>
              <a:cs typeface="Calibri"/>
            </a:endParaRPr>
          </a:p>
          <a:p>
            <a:pPr marL="12700" marR="4434205">
              <a:lnSpc>
                <a:spcPts val="3100"/>
              </a:lnSpc>
            </a:pPr>
            <a:r>
              <a:rPr sz="3200" b="1" spc="70">
                <a:solidFill>
                  <a:srgbClr val="FFFFFF"/>
                </a:solidFill>
                <a:latin typeface="Calibri"/>
                <a:cs typeface="Calibri"/>
              </a:rPr>
              <a:t>Proposers</a:t>
            </a:r>
            <a:r>
              <a:rPr lang="en-US" sz="3200" b="1" spc="70">
                <a:solidFill>
                  <a:srgbClr val="FFFFFF"/>
                </a:solidFill>
                <a:latin typeface="Calibri"/>
                <a:cs typeface="Calibri"/>
              </a:rPr>
              <a:t>'</a:t>
            </a:r>
            <a:r>
              <a:rPr sz="3200" b="1" spc="229">
                <a:solidFill>
                  <a:srgbClr val="FFFFFF"/>
                </a:solidFill>
                <a:latin typeface="Calibri"/>
                <a:cs typeface="Calibri"/>
              </a:rPr>
              <a:t> </a:t>
            </a:r>
            <a:r>
              <a:rPr sz="3200" b="1" spc="55">
                <a:solidFill>
                  <a:srgbClr val="FFFFFF"/>
                </a:solidFill>
                <a:latin typeface="Calibri"/>
                <a:cs typeface="Calibri"/>
              </a:rPr>
              <a:t>Conference </a:t>
            </a:r>
            <a:r>
              <a:rPr sz="3200" b="1" spc="280">
                <a:solidFill>
                  <a:srgbClr val="FFFFFF"/>
                </a:solidFill>
                <a:latin typeface="Calibri"/>
                <a:cs typeface="Calibri"/>
              </a:rPr>
              <a:t> </a:t>
            </a:r>
            <a:r>
              <a:rPr lang="en-US" sz="3200" b="1" spc="280">
                <a:solidFill>
                  <a:srgbClr val="FFFFFF"/>
                </a:solidFill>
                <a:latin typeface="Calibri"/>
                <a:cs typeface="Calibri"/>
              </a:rPr>
              <a:t>December </a:t>
            </a:r>
            <a:r>
              <a:rPr sz="3200" b="1">
                <a:solidFill>
                  <a:srgbClr val="FFFFFF"/>
                </a:solidFill>
                <a:latin typeface="Calibri"/>
                <a:cs typeface="Calibri"/>
              </a:rPr>
              <a:t>1</a:t>
            </a:r>
            <a:r>
              <a:rPr lang="en-US" sz="3200" b="1">
                <a:solidFill>
                  <a:srgbClr val="FFFFFF"/>
                </a:solidFill>
                <a:latin typeface="Calibri"/>
                <a:cs typeface="Calibri"/>
              </a:rPr>
              <a:t>7</a:t>
            </a:r>
            <a:r>
              <a:rPr sz="3200" b="1">
                <a:solidFill>
                  <a:srgbClr val="FFFFFF"/>
                </a:solidFill>
                <a:latin typeface="Calibri"/>
                <a:cs typeface="Calibri"/>
              </a:rPr>
              <a:t>,</a:t>
            </a:r>
            <a:r>
              <a:rPr sz="3200" b="1" spc="305">
                <a:solidFill>
                  <a:srgbClr val="FFFFFF"/>
                </a:solidFill>
                <a:latin typeface="Calibri"/>
                <a:cs typeface="Calibri"/>
              </a:rPr>
              <a:t> </a:t>
            </a:r>
            <a:r>
              <a:rPr sz="3200" b="1" spc="50">
                <a:solidFill>
                  <a:srgbClr val="FFFFFF"/>
                </a:solidFill>
                <a:latin typeface="Calibri"/>
                <a:cs typeface="Calibri"/>
              </a:rPr>
              <a:t>20</a:t>
            </a:r>
            <a:r>
              <a:rPr lang="en-US" sz="3200" b="1" spc="50">
                <a:solidFill>
                  <a:srgbClr val="FFFFFF"/>
                </a:solidFill>
                <a:latin typeface="Calibri"/>
                <a:cs typeface="Calibri"/>
              </a:rPr>
              <a:t>24</a:t>
            </a:r>
            <a:endParaRPr sz="32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TSC Registrar's Office - Please note ...">
            <a:extLst>
              <a:ext uri="{FF2B5EF4-FFF2-40B4-BE49-F238E27FC236}">
                <a16:creationId xmlns:a16="http://schemas.microsoft.com/office/drawing/2014/main" id="{2613883A-05C3-E39D-FAFC-19106B501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36125"/>
            <a:ext cx="1981200" cy="1911988"/>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94A2E624-076A-CDEC-2C59-BD71889D75CE}"/>
              </a:ext>
            </a:extLst>
          </p:cNvPr>
          <p:cNvSpPr>
            <a:spLocks noGrp="1"/>
          </p:cNvSpPr>
          <p:nvPr>
            <p:ph type="title"/>
          </p:nvPr>
        </p:nvSpPr>
        <p:spPr/>
        <p:txBody>
          <a:bodyPr/>
          <a:lstStyle/>
          <a:p>
            <a:r>
              <a:rPr lang="en-US"/>
              <a:t>Comprehensive HIV and STD Prevention Services (Prevention Services)</a:t>
            </a:r>
          </a:p>
        </p:txBody>
      </p:sp>
      <p:sp>
        <p:nvSpPr>
          <p:cNvPr id="2" name="Text Placeholder 1">
            <a:extLst>
              <a:ext uri="{FF2B5EF4-FFF2-40B4-BE49-F238E27FC236}">
                <a16:creationId xmlns:a16="http://schemas.microsoft.com/office/drawing/2014/main" id="{32325CE3-42D9-CE64-CB4A-85E9DD6F7113}"/>
              </a:ext>
            </a:extLst>
          </p:cNvPr>
          <p:cNvSpPr>
            <a:spLocks noGrp="1"/>
          </p:cNvSpPr>
          <p:nvPr>
            <p:ph type="body" idx="1"/>
          </p:nvPr>
        </p:nvSpPr>
        <p:spPr>
          <a:xfrm>
            <a:off x="522086" y="1828800"/>
            <a:ext cx="7926705" cy="4561205"/>
          </a:xfrm>
        </p:spPr>
        <p:txBody>
          <a:bodyPr wrap="square">
            <a:normAutofit/>
          </a:bodyPr>
          <a:lstStyle/>
          <a:p>
            <a:pPr>
              <a:spcAft>
                <a:spcPts val="600"/>
              </a:spcAft>
            </a:pPr>
            <a:endParaRPr lang="en-US" b="0">
              <a:latin typeface="+mn-lt"/>
            </a:endParaRPr>
          </a:p>
          <a:p>
            <a:pPr>
              <a:spcAft>
                <a:spcPts val="600"/>
              </a:spcAft>
            </a:pPr>
            <a:br>
              <a:rPr lang="en-US" b="0">
                <a:latin typeface="+mn-lt"/>
              </a:rPr>
            </a:br>
            <a:br>
              <a:rPr lang="en-US" b="0">
                <a:latin typeface="+mn-lt"/>
              </a:rPr>
            </a:br>
            <a:endParaRPr lang="en-US" b="0">
              <a:latin typeface="+mn-lt"/>
            </a:endParaRPr>
          </a:p>
          <a:p>
            <a:pPr marL="342900" indent="-342900">
              <a:spcAft>
                <a:spcPts val="600"/>
              </a:spcAft>
              <a:buFont typeface="Arial" panose="020B0604020202020204" pitchFamily="34" charset="0"/>
              <a:buChar char="•"/>
            </a:pPr>
            <a:r>
              <a:rPr lang="en-US" b="0">
                <a:latin typeface="+mn-lt"/>
              </a:rPr>
              <a:t>PROPOSERS ARE PERMITTED TO APPLY FOR EITHER CATEGORY 1 OR CATEGORY 2, BUT </a:t>
            </a:r>
            <a:r>
              <a:rPr lang="en-US" u="sng">
                <a:latin typeface="+mn-lt"/>
              </a:rPr>
              <a:t>NOT </a:t>
            </a:r>
            <a:r>
              <a:rPr lang="en-US" b="0">
                <a:latin typeface="+mn-lt"/>
              </a:rPr>
              <a:t>BOTH. </a:t>
            </a:r>
          </a:p>
          <a:p>
            <a:pPr marL="342900" indent="-342900">
              <a:spcAft>
                <a:spcPts val="600"/>
              </a:spcAft>
              <a:buFont typeface="Arial" panose="020B0604020202020204" pitchFamily="34" charset="0"/>
              <a:buChar char="•"/>
            </a:pPr>
            <a:endParaRPr lang="en-US" b="0">
              <a:latin typeface="+mn-lt"/>
            </a:endParaRPr>
          </a:p>
          <a:p>
            <a:pPr marL="342900" indent="-342900">
              <a:spcAft>
                <a:spcPts val="600"/>
              </a:spcAft>
              <a:buFont typeface="Arial" panose="020B0604020202020204" pitchFamily="34" charset="0"/>
              <a:buChar char="•"/>
            </a:pPr>
            <a:r>
              <a:rPr lang="en-US" b="0">
                <a:latin typeface="+mn-lt"/>
              </a:rPr>
              <a:t>TO BE ELIGIBLE TO APPLY FOR CATEGORY 3, PROPOSERS </a:t>
            </a:r>
            <a:r>
              <a:rPr lang="en-US" u="sng">
                <a:latin typeface="+mn-lt"/>
              </a:rPr>
              <a:t>MUST</a:t>
            </a:r>
            <a:r>
              <a:rPr lang="en-US" b="0">
                <a:latin typeface="+mn-lt"/>
              </a:rPr>
              <a:t> APPLY AND QUALIFY FOR EITHER CATEGORY 1 OR CATEGORY 2.</a:t>
            </a:r>
          </a:p>
          <a:p>
            <a:pPr>
              <a:spcAft>
                <a:spcPts val="600"/>
              </a:spcAft>
            </a:pPr>
            <a:endParaRPr lang="en-US" b="0">
              <a:latin typeface="+mn-lt"/>
            </a:endParaRPr>
          </a:p>
        </p:txBody>
      </p:sp>
    </p:spTree>
    <p:extLst>
      <p:ext uri="{BB962C8B-B14F-4D97-AF65-F5344CB8AC3E}">
        <p14:creationId xmlns:p14="http://schemas.microsoft.com/office/powerpoint/2010/main" val="243113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vert="horz" wrap="square" lIns="0" tIns="12065" rIns="0" bIns="0" rtlCol="0">
            <a:normAutofit/>
          </a:bodyPr>
          <a:lstStyle/>
          <a:p>
            <a:pPr marL="12700">
              <a:spcBef>
                <a:spcPts val="95"/>
              </a:spcBef>
            </a:pPr>
            <a:r>
              <a:rPr spc="-10"/>
              <a:t>Available</a:t>
            </a:r>
            <a:r>
              <a:rPr spc="-60"/>
              <a:t> </a:t>
            </a:r>
            <a:r>
              <a:t>Annual</a:t>
            </a:r>
            <a:r>
              <a:rPr spc="-80"/>
              <a:t> </a:t>
            </a:r>
            <a:r>
              <a:rPr spc="-10"/>
              <a:t>Funding</a:t>
            </a:r>
            <a:endParaRPr lang="en-US" spc="-10"/>
          </a:p>
        </p:txBody>
      </p:sp>
      <p:sp>
        <p:nvSpPr>
          <p:cNvPr id="37" name="Text Placeholder 36">
            <a:extLst>
              <a:ext uri="{FF2B5EF4-FFF2-40B4-BE49-F238E27FC236}">
                <a16:creationId xmlns:a16="http://schemas.microsoft.com/office/drawing/2014/main" id="{BC080B2D-DDF6-B6EF-6DCB-3C12485D1805}"/>
              </a:ext>
            </a:extLst>
          </p:cNvPr>
          <p:cNvSpPr>
            <a:spLocks noGrp="1"/>
          </p:cNvSpPr>
          <p:nvPr>
            <p:ph type="body" idx="1"/>
          </p:nvPr>
        </p:nvSpPr>
        <p:spPr>
          <a:xfrm>
            <a:off x="535940" y="1613409"/>
            <a:ext cx="7926705" cy="1231106"/>
          </a:xfrm>
        </p:spPr>
        <p:txBody>
          <a:bodyPr/>
          <a:lstStyle/>
          <a:p>
            <a:pPr marL="342900" indent="-342900">
              <a:buFont typeface="Arial" panose="020B0604020202020204" pitchFamily="34" charset="0"/>
              <a:buChar char="•"/>
            </a:pPr>
            <a:r>
              <a:rPr lang="en-US" b="0" dirty="0">
                <a:latin typeface="+mn-lt"/>
              </a:rPr>
              <a:t>The total estimated funding available for Prevention Services under this RFP is </a:t>
            </a:r>
            <a:r>
              <a:rPr lang="en-US" dirty="0">
                <a:latin typeface="+mn-lt"/>
              </a:rPr>
              <a:t>approximately $30 million </a:t>
            </a:r>
            <a:r>
              <a:rPr lang="en-US" b="0" dirty="0">
                <a:latin typeface="+mn-lt"/>
              </a:rPr>
              <a:t>annually which will be distributed across LAC. </a:t>
            </a:r>
          </a:p>
          <a:p>
            <a:pPr marL="342900" indent="-342900">
              <a:buFont typeface="Arial" panose="020B0604020202020204" pitchFamily="34" charset="0"/>
              <a:buChar char="•"/>
            </a:pPr>
            <a:r>
              <a:rPr lang="en-US" b="0" dirty="0">
                <a:latin typeface="+mn-lt"/>
              </a:rPr>
              <a:t>Prevention services are structured as cost reimbursement services.</a:t>
            </a:r>
          </a:p>
        </p:txBody>
      </p:sp>
      <p:sp>
        <p:nvSpPr>
          <p:cNvPr id="5" name="object 5" hidden="1"/>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spcAft>
                <a:spcPts val="600"/>
              </a:spcAft>
            </a:pPr>
            <a:r>
              <a:rPr spc="-25"/>
              <a:t>28</a:t>
            </a:r>
            <a:endParaRPr lang="en-US" spc="-25"/>
          </a:p>
        </p:txBody>
      </p:sp>
      <p:graphicFrame>
        <p:nvGraphicFramePr>
          <p:cNvPr id="27" name="Text Placeholder 24">
            <a:extLst>
              <a:ext uri="{FF2B5EF4-FFF2-40B4-BE49-F238E27FC236}">
                <a16:creationId xmlns:a16="http://schemas.microsoft.com/office/drawing/2014/main" id="{A4F6291F-FAC6-2E99-C3D7-8C6F96A28776}"/>
              </a:ext>
            </a:extLst>
          </p:cNvPr>
          <p:cNvGraphicFramePr/>
          <p:nvPr>
            <p:extLst>
              <p:ext uri="{D42A27DB-BD31-4B8C-83A1-F6EECF244321}">
                <p14:modId xmlns:p14="http://schemas.microsoft.com/office/powerpoint/2010/main" val="1369005526"/>
              </p:ext>
            </p:extLst>
          </p:nvPr>
        </p:nvGraphicFramePr>
        <p:xfrm>
          <a:off x="442635" y="2667000"/>
          <a:ext cx="7924800" cy="360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410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BC99-1DC1-21D7-EDF0-1F05532B7261}"/>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AEBD54AA-95CB-7C87-25DE-4BE5C15A5B79}"/>
              </a:ext>
            </a:extLst>
          </p:cNvPr>
          <p:cNvGrpSpPr/>
          <p:nvPr/>
        </p:nvGrpSpPr>
        <p:grpSpPr>
          <a:xfrm>
            <a:off x="406908" y="1606292"/>
            <a:ext cx="8140065" cy="4185285"/>
            <a:chOff x="406908" y="1606292"/>
            <a:chExt cx="8140065" cy="4185285"/>
          </a:xfrm>
        </p:grpSpPr>
        <p:pic>
          <p:nvPicPr>
            <p:cNvPr id="3" name="object 3">
              <a:extLst>
                <a:ext uri="{FF2B5EF4-FFF2-40B4-BE49-F238E27FC236}">
                  <a16:creationId xmlns:a16="http://schemas.microsoft.com/office/drawing/2014/main" id="{43A5141B-2529-75EE-15B8-5A833E3A01C6}"/>
                </a:ext>
              </a:extLst>
            </p:cNvPr>
            <p:cNvPicPr/>
            <p:nvPr/>
          </p:nvPicPr>
          <p:blipFill>
            <a:blip r:embed="rId2" cstate="print"/>
            <a:stretch>
              <a:fillRect/>
            </a:stretch>
          </p:blipFill>
          <p:spPr>
            <a:xfrm>
              <a:off x="521208" y="4829555"/>
              <a:ext cx="7936992" cy="961644"/>
            </a:xfrm>
            <a:prstGeom prst="rect">
              <a:avLst/>
            </a:prstGeom>
          </p:spPr>
        </p:pic>
        <p:sp>
          <p:nvSpPr>
            <p:cNvPr id="4" name="object 4">
              <a:extLst>
                <a:ext uri="{FF2B5EF4-FFF2-40B4-BE49-F238E27FC236}">
                  <a16:creationId xmlns:a16="http://schemas.microsoft.com/office/drawing/2014/main" id="{33AEB68F-9228-F0AD-D342-A153AB75A253}"/>
                </a:ext>
              </a:extLst>
            </p:cNvPr>
            <p:cNvSpPr/>
            <p:nvPr/>
          </p:nvSpPr>
          <p:spPr>
            <a:xfrm>
              <a:off x="406908" y="1606292"/>
              <a:ext cx="8140065" cy="3956685"/>
            </a:xfrm>
            <a:custGeom>
              <a:avLst/>
              <a:gdLst/>
              <a:ahLst/>
              <a:cxnLst/>
              <a:rect l="l" t="t" r="r" b="b"/>
              <a:pathLst>
                <a:path w="8140065" h="3956685">
                  <a:moveTo>
                    <a:pt x="8047139" y="0"/>
                  </a:moveTo>
                  <a:lnTo>
                    <a:pt x="92544" y="0"/>
                  </a:lnTo>
                  <a:lnTo>
                    <a:pt x="56519" y="7273"/>
                  </a:lnTo>
                  <a:lnTo>
                    <a:pt x="27103" y="27108"/>
                  </a:lnTo>
                  <a:lnTo>
                    <a:pt x="7271" y="56524"/>
                  </a:lnTo>
                  <a:lnTo>
                    <a:pt x="0" y="92544"/>
                  </a:lnTo>
                  <a:lnTo>
                    <a:pt x="0" y="3863771"/>
                  </a:lnTo>
                  <a:lnTo>
                    <a:pt x="7271" y="3899789"/>
                  </a:lnTo>
                  <a:lnTo>
                    <a:pt x="27103" y="3929202"/>
                  </a:lnTo>
                  <a:lnTo>
                    <a:pt x="56519" y="3949032"/>
                  </a:lnTo>
                  <a:lnTo>
                    <a:pt x="92544" y="3956304"/>
                  </a:lnTo>
                  <a:lnTo>
                    <a:pt x="8047139" y="3956304"/>
                  </a:lnTo>
                  <a:lnTo>
                    <a:pt x="8083164" y="3949032"/>
                  </a:lnTo>
                  <a:lnTo>
                    <a:pt x="8112580" y="3929202"/>
                  </a:lnTo>
                  <a:lnTo>
                    <a:pt x="8132412" y="3899789"/>
                  </a:lnTo>
                  <a:lnTo>
                    <a:pt x="8139683" y="3863771"/>
                  </a:lnTo>
                  <a:lnTo>
                    <a:pt x="8139683" y="92544"/>
                  </a:lnTo>
                  <a:lnTo>
                    <a:pt x="8132412" y="56524"/>
                  </a:lnTo>
                  <a:lnTo>
                    <a:pt x="8112580" y="27108"/>
                  </a:lnTo>
                  <a:lnTo>
                    <a:pt x="8083164" y="7273"/>
                  </a:lnTo>
                  <a:lnTo>
                    <a:pt x="8047139" y="0"/>
                  </a:lnTo>
                  <a:close/>
                </a:path>
              </a:pathLst>
            </a:custGeom>
            <a:solidFill>
              <a:srgbClr val="EEECE1"/>
            </a:solidFill>
          </p:spPr>
          <p:txBody>
            <a:bodyPr wrap="square" lIns="0" tIns="0" rIns="0" bIns="0" rtlCol="0"/>
            <a:lstStyle/>
            <a:p>
              <a:endParaRPr/>
            </a:p>
          </p:txBody>
        </p:sp>
      </p:grpSp>
      <p:sp>
        <p:nvSpPr>
          <p:cNvPr id="5" name="object 5">
            <a:extLst>
              <a:ext uri="{FF2B5EF4-FFF2-40B4-BE49-F238E27FC236}">
                <a16:creationId xmlns:a16="http://schemas.microsoft.com/office/drawing/2014/main" id="{8CC0ABEA-9A63-C8AB-2E46-E0B2A00040FD}"/>
              </a:ext>
            </a:extLst>
          </p:cNvPr>
          <p:cNvSpPr txBox="1">
            <a:spLocks noGrp="1"/>
          </p:cNvSpPr>
          <p:nvPr>
            <p:ph type="title"/>
          </p:nvPr>
        </p:nvSpPr>
        <p:spPr>
          <a:xfrm>
            <a:off x="442635" y="793901"/>
            <a:ext cx="8258728" cy="530595"/>
          </a:xfrm>
          <a:prstGeom prst="rect">
            <a:avLst/>
          </a:prstGeom>
        </p:spPr>
        <p:txBody>
          <a:bodyPr vert="horz" wrap="square" lIns="0" tIns="98744" rIns="0" bIns="0" rtlCol="0">
            <a:spAutoFit/>
          </a:bodyPr>
          <a:lstStyle/>
          <a:p>
            <a:pPr marL="105410">
              <a:lnSpc>
                <a:spcPct val="100000"/>
              </a:lnSpc>
              <a:spcBef>
                <a:spcPts val="95"/>
              </a:spcBef>
            </a:pPr>
            <a:endParaRPr spc="-10"/>
          </a:p>
        </p:txBody>
      </p:sp>
      <p:sp>
        <p:nvSpPr>
          <p:cNvPr id="9" name="TextBox 8">
            <a:extLst>
              <a:ext uri="{FF2B5EF4-FFF2-40B4-BE49-F238E27FC236}">
                <a16:creationId xmlns:a16="http://schemas.microsoft.com/office/drawing/2014/main" id="{307A708E-06C9-4D31-3ABC-89285A822E45}"/>
              </a:ext>
            </a:extLst>
          </p:cNvPr>
          <p:cNvSpPr txBox="1"/>
          <p:nvPr/>
        </p:nvSpPr>
        <p:spPr>
          <a:xfrm>
            <a:off x="990600" y="2428726"/>
            <a:ext cx="5867400" cy="1877437"/>
          </a:xfrm>
          <a:prstGeom prst="rect">
            <a:avLst/>
          </a:prstGeom>
          <a:noFill/>
        </p:spPr>
        <p:txBody>
          <a:bodyPr wrap="square" lIns="91440" tIns="45720" rIns="91440" bIns="45720" anchor="t">
            <a:spAutoFit/>
          </a:bodyPr>
          <a:lstStyle/>
          <a:p>
            <a:pPr marL="0" indent="0" algn="just">
              <a:buNone/>
            </a:pPr>
            <a:r>
              <a:rPr lang="en-US" sz="2000" b="1">
                <a:solidFill>
                  <a:schemeClr val="accent1"/>
                </a:solidFill>
                <a:latin typeface="+mn-lt"/>
              </a:rPr>
              <a:t>Julie Tolentino, MPH</a:t>
            </a:r>
          </a:p>
          <a:p>
            <a:pPr algn="just"/>
            <a:r>
              <a:rPr lang="en-US" sz="2000" b="1">
                <a:solidFill>
                  <a:schemeClr val="accent1"/>
                </a:solidFill>
                <a:latin typeface="+mn-lt"/>
                <a:ea typeface="Calibri"/>
                <a:cs typeface="Calibri"/>
              </a:rPr>
              <a:t>Senior Program Manager</a:t>
            </a:r>
          </a:p>
          <a:p>
            <a:pPr algn="just"/>
            <a:r>
              <a:rPr lang="en-US" sz="2000" b="1">
                <a:solidFill>
                  <a:schemeClr val="accent1"/>
                </a:solidFill>
                <a:latin typeface="+mn-lt"/>
                <a:ea typeface="Calibri"/>
                <a:cs typeface="Calibri"/>
              </a:rPr>
              <a:t>Ending the HIV/STI Epidemics</a:t>
            </a:r>
          </a:p>
          <a:p>
            <a:pPr algn="just"/>
            <a:r>
              <a:rPr lang="en-US" sz="2000" b="1">
                <a:solidFill>
                  <a:schemeClr val="accent1"/>
                </a:solidFill>
                <a:latin typeface="+mn-lt"/>
                <a:ea typeface="Calibri"/>
                <a:cs typeface="Calibri"/>
              </a:rPr>
              <a:t>Division</a:t>
            </a:r>
            <a:r>
              <a:rPr lang="en-US" sz="2000" b="1">
                <a:solidFill>
                  <a:schemeClr val="accent1"/>
                </a:solidFill>
                <a:latin typeface="+mn-lt"/>
              </a:rPr>
              <a:t> of HIV and STD Programs (DHSP)</a:t>
            </a:r>
            <a:endParaRPr lang="en-US" sz="2000" b="1">
              <a:solidFill>
                <a:schemeClr val="accent1"/>
              </a:solidFill>
              <a:latin typeface="+mn-lt"/>
              <a:ea typeface="Calibri"/>
              <a:cs typeface="Calibri"/>
            </a:endParaRPr>
          </a:p>
          <a:p>
            <a:pPr marL="0" indent="0" algn="just">
              <a:buNone/>
            </a:pPr>
            <a:r>
              <a:rPr lang="en-US" sz="2000" b="1">
                <a:solidFill>
                  <a:schemeClr val="accent1"/>
                </a:solidFill>
                <a:latin typeface="+mn-lt"/>
              </a:rPr>
              <a:t>County of Los Angeles Department of Public Health</a:t>
            </a:r>
          </a:p>
          <a:p>
            <a:pPr marL="0" indent="0" algn="just">
              <a:buNone/>
            </a:pPr>
            <a:endParaRPr lang="en-US" sz="1600">
              <a:solidFill>
                <a:schemeClr val="accent1"/>
              </a:solidFill>
            </a:endParaRPr>
          </a:p>
        </p:txBody>
      </p:sp>
    </p:spTree>
    <p:extLst>
      <p:ext uri="{BB962C8B-B14F-4D97-AF65-F5344CB8AC3E}">
        <p14:creationId xmlns:p14="http://schemas.microsoft.com/office/powerpoint/2010/main" val="362038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57FA4E-EA57-7B85-5587-70F0E698455E}"/>
              </a:ext>
            </a:extLst>
          </p:cNvPr>
          <p:cNvSpPr/>
          <p:nvPr/>
        </p:nvSpPr>
        <p:spPr>
          <a:xfrm>
            <a:off x="0" y="-9144"/>
            <a:ext cx="9144000" cy="914400"/>
          </a:xfrm>
          <a:prstGeom prst="rect">
            <a:avLst/>
          </a:prstGeom>
          <a:solidFill>
            <a:srgbClr val="1B74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2E2F6F-C85A-6F4D-0C17-A5927D4A0B0E}"/>
              </a:ext>
            </a:extLst>
          </p:cNvPr>
          <p:cNvSpPr/>
          <p:nvPr/>
        </p:nvSpPr>
        <p:spPr>
          <a:xfrm>
            <a:off x="0" y="5943600"/>
            <a:ext cx="9144000" cy="91440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ED2D542-FEA9-84DD-E65D-C27D5B8A1DE8}"/>
              </a:ext>
            </a:extLst>
          </p:cNvPr>
          <p:cNvPicPr>
            <a:picLocks noChangeAspect="1"/>
          </p:cNvPicPr>
          <p:nvPr/>
        </p:nvPicPr>
        <p:blipFill>
          <a:blip r:embed="rId2"/>
          <a:stretch>
            <a:fillRect/>
          </a:stretch>
        </p:blipFill>
        <p:spPr>
          <a:xfrm>
            <a:off x="0" y="334297"/>
            <a:ext cx="9155151" cy="6180263"/>
          </a:xfrm>
          <a:prstGeom prst="rect">
            <a:avLst/>
          </a:prstGeom>
        </p:spPr>
      </p:pic>
    </p:spTree>
    <p:extLst>
      <p:ext uri="{BB962C8B-B14F-4D97-AF65-F5344CB8AC3E}">
        <p14:creationId xmlns:p14="http://schemas.microsoft.com/office/powerpoint/2010/main" val="53436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2074EC-3A18-43B9-07C4-A39960004F07}"/>
              </a:ext>
            </a:extLst>
          </p:cNvPr>
          <p:cNvSpPr/>
          <p:nvPr/>
        </p:nvSpPr>
        <p:spPr>
          <a:xfrm>
            <a:off x="0" y="762000"/>
            <a:ext cx="9144000" cy="91440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8E21E59-931A-27C0-5A7E-8434B43EDAD6}"/>
              </a:ext>
            </a:extLst>
          </p:cNvPr>
          <p:cNvPicPr>
            <a:picLocks noChangeAspect="1"/>
          </p:cNvPicPr>
          <p:nvPr/>
        </p:nvPicPr>
        <p:blipFill>
          <a:blip r:embed="rId2"/>
          <a:stretch>
            <a:fillRect/>
          </a:stretch>
        </p:blipFill>
        <p:spPr>
          <a:xfrm>
            <a:off x="-13312" y="1219200"/>
            <a:ext cx="9157312" cy="4759387"/>
          </a:xfrm>
          <a:prstGeom prst="rect">
            <a:avLst/>
          </a:prstGeom>
        </p:spPr>
      </p:pic>
      <p:sp>
        <p:nvSpPr>
          <p:cNvPr id="4" name="Rectangle 3">
            <a:extLst>
              <a:ext uri="{FF2B5EF4-FFF2-40B4-BE49-F238E27FC236}">
                <a16:creationId xmlns:a16="http://schemas.microsoft.com/office/drawing/2014/main" id="{0AE0B813-DB72-4C2B-F733-043FD70B03DE}"/>
              </a:ext>
            </a:extLst>
          </p:cNvPr>
          <p:cNvSpPr/>
          <p:nvPr/>
        </p:nvSpPr>
        <p:spPr>
          <a:xfrm>
            <a:off x="-13312" y="5943600"/>
            <a:ext cx="9144000" cy="91440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51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A3A5-9F95-B57B-7768-21FC446650C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02C7590-15D9-0F85-63AE-810B1546FCA7}"/>
              </a:ext>
            </a:extLst>
          </p:cNvPr>
          <p:cNvPicPr>
            <a:picLocks noChangeAspect="1"/>
          </p:cNvPicPr>
          <p:nvPr/>
        </p:nvPicPr>
        <p:blipFill>
          <a:blip r:embed="rId2"/>
          <a:stretch>
            <a:fillRect/>
          </a:stretch>
        </p:blipFill>
        <p:spPr>
          <a:xfrm>
            <a:off x="-1" y="0"/>
            <a:ext cx="9144000" cy="4419600"/>
          </a:xfrm>
          <a:prstGeom prst="rect">
            <a:avLst/>
          </a:prstGeom>
        </p:spPr>
      </p:pic>
      <p:pic>
        <p:nvPicPr>
          <p:cNvPr id="4" name="Picture 3">
            <a:extLst>
              <a:ext uri="{FF2B5EF4-FFF2-40B4-BE49-F238E27FC236}">
                <a16:creationId xmlns:a16="http://schemas.microsoft.com/office/drawing/2014/main" id="{BB639443-9F86-6DC8-3EEC-2697B0F83F8D}"/>
              </a:ext>
            </a:extLst>
          </p:cNvPr>
          <p:cNvPicPr>
            <a:picLocks noChangeAspect="1"/>
          </p:cNvPicPr>
          <p:nvPr/>
        </p:nvPicPr>
        <p:blipFill>
          <a:blip r:embed="rId3"/>
          <a:stretch>
            <a:fillRect/>
          </a:stretch>
        </p:blipFill>
        <p:spPr>
          <a:xfrm>
            <a:off x="1" y="4287702"/>
            <a:ext cx="9144000" cy="2573346"/>
          </a:xfrm>
          <a:prstGeom prst="rect">
            <a:avLst/>
          </a:prstGeom>
        </p:spPr>
      </p:pic>
    </p:spTree>
    <p:extLst>
      <p:ext uri="{BB962C8B-B14F-4D97-AF65-F5344CB8AC3E}">
        <p14:creationId xmlns:p14="http://schemas.microsoft.com/office/powerpoint/2010/main" val="65004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AFA3-A9FB-6273-9D43-EEA7C3B568F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7BB4E84-5452-511D-3E59-C7D48B309AD5}"/>
              </a:ext>
            </a:extLst>
          </p:cNvPr>
          <p:cNvPicPr>
            <a:picLocks noChangeAspect="1"/>
          </p:cNvPicPr>
          <p:nvPr/>
        </p:nvPicPr>
        <p:blipFill>
          <a:blip r:embed="rId2"/>
          <a:stretch>
            <a:fillRect/>
          </a:stretch>
        </p:blipFill>
        <p:spPr>
          <a:xfrm>
            <a:off x="145120" y="0"/>
            <a:ext cx="8922680" cy="3726023"/>
          </a:xfrm>
          <a:prstGeom prst="rect">
            <a:avLst/>
          </a:prstGeom>
        </p:spPr>
      </p:pic>
      <p:pic>
        <p:nvPicPr>
          <p:cNvPr id="3" name="Picture 2">
            <a:extLst>
              <a:ext uri="{FF2B5EF4-FFF2-40B4-BE49-F238E27FC236}">
                <a16:creationId xmlns:a16="http://schemas.microsoft.com/office/drawing/2014/main" id="{812E9A1E-24DA-72DF-F6FD-2609845AAE9B}"/>
              </a:ext>
            </a:extLst>
          </p:cNvPr>
          <p:cNvPicPr>
            <a:picLocks noChangeAspect="1"/>
          </p:cNvPicPr>
          <p:nvPr/>
        </p:nvPicPr>
        <p:blipFill>
          <a:blip r:embed="rId3"/>
          <a:stretch>
            <a:fillRect/>
          </a:stretch>
        </p:blipFill>
        <p:spPr>
          <a:xfrm>
            <a:off x="221318" y="3647019"/>
            <a:ext cx="8701363" cy="3287181"/>
          </a:xfrm>
          <a:prstGeom prst="rect">
            <a:avLst/>
          </a:prstGeom>
        </p:spPr>
      </p:pic>
      <p:sp>
        <p:nvSpPr>
          <p:cNvPr id="5" name="Rectangle 4">
            <a:extLst>
              <a:ext uri="{FF2B5EF4-FFF2-40B4-BE49-F238E27FC236}">
                <a16:creationId xmlns:a16="http://schemas.microsoft.com/office/drawing/2014/main" id="{279A951A-E969-6EC6-AA8E-E2046702560C}"/>
              </a:ext>
            </a:extLst>
          </p:cNvPr>
          <p:cNvSpPr/>
          <p:nvPr/>
        </p:nvSpPr>
        <p:spPr>
          <a:xfrm rot="5400000">
            <a:off x="5565345" y="3345223"/>
            <a:ext cx="6943346" cy="234611"/>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1B2D78C-1A7A-1882-ACBE-9DFF8E742DA3}"/>
              </a:ext>
            </a:extLst>
          </p:cNvPr>
          <p:cNvSpPr/>
          <p:nvPr/>
        </p:nvSpPr>
        <p:spPr>
          <a:xfrm rot="5400000">
            <a:off x="-3364692" y="3354367"/>
            <a:ext cx="6943346" cy="234611"/>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4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EB2364-6039-FAA9-4EFB-612D986E460A}"/>
              </a:ext>
            </a:extLst>
          </p:cNvPr>
          <p:cNvSpPr txBox="1">
            <a:spLocks/>
          </p:cNvSpPr>
          <p:nvPr/>
        </p:nvSpPr>
        <p:spPr>
          <a:xfrm>
            <a:off x="287115" y="946719"/>
            <a:ext cx="7494460" cy="476239"/>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Times New Roman" panose="02020603050405020304" pitchFamily="18" charset="0"/>
              </a:defRPr>
            </a:lvl1pPr>
          </a:lstStyle>
          <a:p>
            <a:pPr defTabSz="342900">
              <a:defRPr/>
            </a:pPr>
            <a:r>
              <a:rPr lang="en-US" sz="1800" b="0">
                <a:solidFill>
                  <a:prstClr val="white"/>
                </a:solidFill>
                <a:latin typeface="Franklin Gothic Medium" panose="020B0603020102020204" pitchFamily="34" charset="0"/>
              </a:rPr>
              <a:t>Ending the HIV Epidemic Indicators</a:t>
            </a:r>
          </a:p>
        </p:txBody>
      </p:sp>
      <p:sp>
        <p:nvSpPr>
          <p:cNvPr id="2" name="Title 1">
            <a:extLst>
              <a:ext uri="{FF2B5EF4-FFF2-40B4-BE49-F238E27FC236}">
                <a16:creationId xmlns:a16="http://schemas.microsoft.com/office/drawing/2014/main" id="{0C669E31-63FF-D90E-AD0C-2CDB662F3457}"/>
              </a:ext>
              <a:ext uri="{C183D7F6-B498-43B3-948B-1728B52AA6E4}">
                <adec:decorative xmlns:adec="http://schemas.microsoft.com/office/drawing/2017/decorative" val="1"/>
              </a:ext>
            </a:extLst>
          </p:cNvPr>
          <p:cNvSpPr>
            <a:spLocks noGrp="1"/>
          </p:cNvSpPr>
          <p:nvPr>
            <p:ph type="title"/>
          </p:nvPr>
        </p:nvSpPr>
        <p:spPr>
          <a:xfrm>
            <a:off x="457200" y="1466258"/>
            <a:ext cx="8229600" cy="230832"/>
          </a:xfrm>
        </p:spPr>
        <p:txBody>
          <a:bodyPr/>
          <a:lstStyle/>
          <a:p>
            <a:r>
              <a:rPr lang="en-US" sz="1500">
                <a:solidFill>
                  <a:schemeClr val="bg1"/>
                </a:solidFill>
              </a:rPr>
              <a:t>Ending the HIV Epidemic Indicators</a:t>
            </a:r>
          </a:p>
        </p:txBody>
      </p:sp>
      <p:graphicFrame>
        <p:nvGraphicFramePr>
          <p:cNvPr id="5" name="Table 7">
            <a:extLst>
              <a:ext uri="{FF2B5EF4-FFF2-40B4-BE49-F238E27FC236}">
                <a16:creationId xmlns:a16="http://schemas.microsoft.com/office/drawing/2014/main" id="{A7C5CE96-962A-38A4-49CB-0F7DFED5698C}"/>
              </a:ext>
            </a:extLst>
          </p:cNvPr>
          <p:cNvGraphicFramePr>
            <a:graphicFrameLocks noGrp="1"/>
          </p:cNvGraphicFramePr>
          <p:nvPr>
            <p:ph idx="4294967295"/>
            <p:extLst>
              <p:ext uri="{D42A27DB-BD31-4B8C-83A1-F6EECF244321}">
                <p14:modId xmlns:p14="http://schemas.microsoft.com/office/powerpoint/2010/main" val="534471088"/>
              </p:ext>
            </p:extLst>
          </p:nvPr>
        </p:nvGraphicFramePr>
        <p:xfrm>
          <a:off x="287116" y="959278"/>
          <a:ext cx="8534400" cy="5042596"/>
        </p:xfrm>
        <a:graphic>
          <a:graphicData uri="http://schemas.openxmlformats.org/drawingml/2006/table">
            <a:tbl>
              <a:tblPr firstRow="1" bandRow="1">
                <a:tableStyleId>{5C22544A-7EE6-4342-B048-85BDC9FD1C3A}</a:tableStyleId>
              </a:tblPr>
              <a:tblGrid>
                <a:gridCol w="5701089">
                  <a:extLst>
                    <a:ext uri="{9D8B030D-6E8A-4147-A177-3AD203B41FA5}">
                      <a16:colId xmlns:a16="http://schemas.microsoft.com/office/drawing/2014/main" val="4188964501"/>
                    </a:ext>
                  </a:extLst>
                </a:gridCol>
                <a:gridCol w="1460810">
                  <a:extLst>
                    <a:ext uri="{9D8B030D-6E8A-4147-A177-3AD203B41FA5}">
                      <a16:colId xmlns:a16="http://schemas.microsoft.com/office/drawing/2014/main" val="995628612"/>
                    </a:ext>
                  </a:extLst>
                </a:gridCol>
                <a:gridCol w="1372501">
                  <a:extLst>
                    <a:ext uri="{9D8B030D-6E8A-4147-A177-3AD203B41FA5}">
                      <a16:colId xmlns:a16="http://schemas.microsoft.com/office/drawing/2014/main" val="3438422970"/>
                    </a:ext>
                  </a:extLst>
                </a:gridCol>
              </a:tblGrid>
              <a:tr h="5477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prstClr val="white"/>
                          </a:solidFill>
                          <a:effectLst/>
                          <a:uLnTx/>
                          <a:uFillTx/>
                          <a:latin typeface="Franklin Gothic Medium" panose="020B0603020102020204" pitchFamily="34" charset="0"/>
                          <a:ea typeface="Calibri" panose="020F0502020204030204" pitchFamily="34" charset="0"/>
                          <a:cs typeface="Calibri" panose="020F0502020204030204" pitchFamily="34" charset="0"/>
                        </a:rPr>
                        <a:t>Indicator</a:t>
                      </a:r>
                      <a:endParaRPr lang="en-US" sz="1600" b="0">
                        <a:latin typeface="Franklin Gothic Medium" panose="020B0603020102020204" pitchFamily="34" charset="0"/>
                        <a:ea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a:latin typeface="Franklin Gothic Medium" panose="020B0603020102020204" pitchFamily="34" charset="0"/>
                          <a:ea typeface="Calibri" panose="020F0502020204030204" pitchFamily="34" charset="0"/>
                          <a:cs typeface="Calibri" panose="020F0502020204030204" pitchFamily="34" charset="0"/>
                        </a:rPr>
                        <a:t>LAC current </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a:latin typeface="Franklin Gothic Medium" panose="020B0603020102020204" pitchFamily="34" charset="0"/>
                          <a:ea typeface="Calibri" panose="020F0502020204030204" pitchFamily="34" charset="0"/>
                          <a:cs typeface="Calibri" panose="020F0502020204030204" pitchFamily="34" charset="0"/>
                        </a:rPr>
                        <a:t>EHE Targets for 2025</a:t>
                      </a:r>
                      <a:endParaRPr lang="en-US" sz="1600" b="0">
                        <a:solidFill>
                          <a:srgbClr val="C00000"/>
                        </a:solidFill>
                        <a:latin typeface="Franklin Gothic Medium" panose="020B0603020102020204" pitchFamily="34" charset="0"/>
                        <a:ea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740662853"/>
                  </a:ext>
                </a:extLst>
              </a:tr>
              <a:tr h="759078">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Number of new transmissions</a:t>
                      </a:r>
                      <a:r>
                        <a:rPr lang="en-US" sz="1600" b="0" baseline="30000">
                          <a:latin typeface="Franklin Gothic Medium" panose="020B0603020102020204" pitchFamily="34" charset="0"/>
                          <a:ea typeface="Calibri" panose="020F0502020204030204" pitchFamily="34" charset="0"/>
                          <a:cs typeface="Calibri" panose="020F0502020204030204" pitchFamily="34" charset="0"/>
                        </a:rPr>
                        <a:t>1</a:t>
                      </a: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1,400 </a:t>
                      </a:r>
                      <a:br>
                        <a:rPr lang="en-US" sz="1600" b="0">
                          <a:latin typeface="Franklin Gothic Medium" panose="020B0603020102020204" pitchFamily="34" charset="0"/>
                          <a:ea typeface="Calibri" panose="020F0502020204030204" pitchFamily="34" charset="0"/>
                          <a:cs typeface="Calibri" panose="020F0502020204030204" pitchFamily="34" charset="0"/>
                        </a:rPr>
                      </a:br>
                      <a:r>
                        <a:rPr lang="en-US" sz="1600" b="0">
                          <a:solidFill>
                            <a:schemeClr val="tx1">
                              <a:lumMod val="50000"/>
                              <a:lumOff val="50000"/>
                            </a:schemeClr>
                          </a:solidFill>
                          <a:latin typeface="Franklin Gothic Medium" panose="020B0603020102020204" pitchFamily="34" charset="0"/>
                          <a:ea typeface="Calibri" panose="020F0502020204030204" pitchFamily="34" charset="0"/>
                          <a:cs typeface="Calibri" panose="020F0502020204030204" pitchFamily="34" charset="0"/>
                        </a:rPr>
                        <a:t>[900 – 1,900] (</a:t>
                      </a:r>
                      <a:r>
                        <a:rPr lang="en-US" sz="1600" b="0">
                          <a:solidFill>
                            <a:schemeClr val="bg1">
                              <a:lumMod val="50000"/>
                            </a:schemeClr>
                          </a:solidFill>
                          <a:latin typeface="Franklin Gothic Medium" panose="020B0603020102020204" pitchFamily="34" charset="0"/>
                          <a:ea typeface="Calibri" panose="020F0502020204030204" pitchFamily="34" charset="0"/>
                          <a:cs typeface="Calibri" panose="020F0502020204030204" pitchFamily="34" charset="0"/>
                        </a:rPr>
                        <a:t>2021)</a:t>
                      </a: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380</a:t>
                      </a:r>
                    </a:p>
                  </a:txBody>
                  <a:tcPr marL="68580" marR="68580" marT="34290" marB="34290" anchor="ctr"/>
                </a:tc>
                <a:extLst>
                  <a:ext uri="{0D108BD9-81ED-4DB2-BD59-A6C34878D82A}">
                    <a16:rowId xmlns:a16="http://schemas.microsoft.com/office/drawing/2014/main" val="2290068211"/>
                  </a:ext>
                </a:extLst>
              </a:tr>
              <a:tr h="525618">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Number of new HIV diagnoses</a:t>
                      </a:r>
                      <a:r>
                        <a:rPr lang="en-US" sz="1600" b="0" baseline="30000">
                          <a:latin typeface="Franklin Gothic Medium" panose="020B0603020102020204" pitchFamily="34" charset="0"/>
                          <a:ea typeface="Calibri" panose="020F0502020204030204" pitchFamily="34" charset="0"/>
                          <a:cs typeface="Calibri" panose="020F0502020204030204" pitchFamily="34" charset="0"/>
                        </a:rPr>
                        <a:t>2</a:t>
                      </a:r>
                      <a:endParaRPr lang="en-US" sz="1600" b="0">
                        <a:latin typeface="Franklin Gothic Medium" panose="020B0603020102020204" pitchFamily="34" charset="0"/>
                        <a:ea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1,641 </a:t>
                      </a:r>
                      <a:r>
                        <a:rPr lang="en-US" sz="1600" b="0">
                          <a:solidFill>
                            <a:schemeClr val="bg1">
                              <a:lumMod val="50000"/>
                            </a:schemeClr>
                          </a:solidFill>
                          <a:latin typeface="Franklin Gothic Medium" panose="020B0603020102020204" pitchFamily="34" charset="0"/>
                          <a:ea typeface="Calibri" panose="020F0502020204030204" pitchFamily="34" charset="0"/>
                          <a:cs typeface="Calibri" panose="020F0502020204030204" pitchFamily="34" charset="0"/>
                        </a:rPr>
                        <a:t>(2022)</a:t>
                      </a: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a:t>
                      </a:r>
                    </a:p>
                  </a:txBody>
                  <a:tcPr marL="68580" marR="68580" marT="34290" marB="34290" anchor="ctr"/>
                </a:tc>
                <a:extLst>
                  <a:ext uri="{0D108BD9-81ED-4DB2-BD59-A6C34878D82A}">
                    <a16:rowId xmlns:a16="http://schemas.microsoft.com/office/drawing/2014/main" val="3677160207"/>
                  </a:ext>
                </a:extLst>
              </a:tr>
              <a:tr h="759078">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Knowledge of HIV-status among PLWH</a:t>
                      </a:r>
                      <a:r>
                        <a:rPr lang="en-US" sz="1600" b="0" baseline="30000">
                          <a:latin typeface="Franklin Gothic Medium" panose="020B0603020102020204" pitchFamily="34" charset="0"/>
                          <a:ea typeface="Calibri" panose="020F0502020204030204" pitchFamily="34" charset="0"/>
                          <a:cs typeface="Calibri" panose="020F0502020204030204" pitchFamily="34" charset="0"/>
                        </a:rPr>
                        <a:t>1</a:t>
                      </a:r>
                      <a:endParaRPr lang="en-US" sz="1600" b="0">
                        <a:latin typeface="Franklin Gothic Medium" panose="020B0603020102020204" pitchFamily="34" charset="0"/>
                        <a:ea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89% </a:t>
                      </a:r>
                      <a:br>
                        <a:rPr lang="en-US" sz="1600" b="0">
                          <a:latin typeface="Franklin Gothic Medium" panose="020B0603020102020204" pitchFamily="34" charset="0"/>
                          <a:ea typeface="Calibri" panose="020F0502020204030204" pitchFamily="34" charset="0"/>
                          <a:cs typeface="Calibri" panose="020F0502020204030204" pitchFamily="34" charset="0"/>
                        </a:rPr>
                      </a:br>
                      <a:r>
                        <a:rPr lang="en-US" sz="1600" b="0">
                          <a:solidFill>
                            <a:schemeClr val="tx1">
                              <a:lumMod val="50000"/>
                              <a:lumOff val="50000"/>
                            </a:schemeClr>
                          </a:solidFill>
                          <a:latin typeface="Franklin Gothic Medium" panose="020B0603020102020204" pitchFamily="34" charset="0"/>
                          <a:ea typeface="Calibri" panose="020F0502020204030204" pitchFamily="34" charset="0"/>
                          <a:cs typeface="Calibri" panose="020F0502020204030204" pitchFamily="34" charset="0"/>
                        </a:rPr>
                        <a:t>[85%-91%] (</a:t>
                      </a:r>
                      <a:r>
                        <a:rPr lang="en-US" sz="1600" b="0">
                          <a:solidFill>
                            <a:schemeClr val="bg1">
                              <a:lumMod val="50000"/>
                            </a:schemeClr>
                          </a:solidFill>
                          <a:latin typeface="Franklin Gothic Medium" panose="020B0603020102020204" pitchFamily="34" charset="0"/>
                          <a:ea typeface="Calibri" panose="020F0502020204030204" pitchFamily="34" charset="0"/>
                          <a:cs typeface="Calibri" panose="020F0502020204030204" pitchFamily="34" charset="0"/>
                        </a:rPr>
                        <a:t>2021)</a:t>
                      </a: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95%</a:t>
                      </a:r>
                    </a:p>
                  </a:txBody>
                  <a:tcPr marL="68580" marR="68580" marT="34290" marB="34290" anchor="ctr"/>
                </a:tc>
                <a:extLst>
                  <a:ext uri="{0D108BD9-81ED-4DB2-BD59-A6C34878D82A}">
                    <a16:rowId xmlns:a16="http://schemas.microsoft.com/office/drawing/2014/main" val="1936700336"/>
                  </a:ext>
                </a:extLst>
              </a:tr>
              <a:tr h="525618">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Linkage to HIV care among PLWDH</a:t>
                      </a:r>
                      <a:r>
                        <a:rPr lang="en-US" sz="1600" b="0" baseline="30000">
                          <a:latin typeface="Franklin Gothic Medium" panose="020B0603020102020204" pitchFamily="34" charset="0"/>
                          <a:ea typeface="Calibri" panose="020F0502020204030204" pitchFamily="34" charset="0"/>
                          <a:cs typeface="Calibri" panose="020F0502020204030204" pitchFamily="34" charset="0"/>
                        </a:rPr>
                        <a:t>2</a:t>
                      </a:r>
                      <a:endParaRPr lang="en-US" sz="1600" b="0">
                        <a:latin typeface="Franklin Gothic Medium" panose="020B0603020102020204" pitchFamily="34" charset="0"/>
                        <a:ea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76% </a:t>
                      </a:r>
                      <a:r>
                        <a:rPr lang="en-US" sz="1600" b="0">
                          <a:solidFill>
                            <a:schemeClr val="bg1">
                              <a:lumMod val="50000"/>
                            </a:schemeClr>
                          </a:solidFill>
                          <a:latin typeface="Franklin Gothic Medium" panose="020B0603020102020204" pitchFamily="34" charset="0"/>
                          <a:ea typeface="Calibri" panose="020F0502020204030204" pitchFamily="34" charset="0"/>
                          <a:cs typeface="Calibri" panose="020F0502020204030204" pitchFamily="34" charset="0"/>
                        </a:rPr>
                        <a:t>(2022)</a:t>
                      </a: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95%</a:t>
                      </a:r>
                    </a:p>
                  </a:txBody>
                  <a:tcPr marL="68580" marR="68580" marT="34290" marB="34290" anchor="ctr"/>
                </a:tc>
                <a:extLst>
                  <a:ext uri="{0D108BD9-81ED-4DB2-BD59-A6C34878D82A}">
                    <a16:rowId xmlns:a16="http://schemas.microsoft.com/office/drawing/2014/main" val="1706942553"/>
                  </a:ext>
                </a:extLst>
              </a:tr>
              <a:tr h="525618">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Viral Suppression among PLWDH</a:t>
                      </a:r>
                      <a:r>
                        <a:rPr lang="en-US" sz="1600" b="0" baseline="30000">
                          <a:latin typeface="Franklin Gothic Medium" panose="020B0603020102020204" pitchFamily="34" charset="0"/>
                          <a:ea typeface="Calibri" panose="020F0502020204030204" pitchFamily="34" charset="0"/>
                          <a:cs typeface="Calibri" panose="020F0502020204030204" pitchFamily="34" charset="0"/>
                        </a:rPr>
                        <a:t>2</a:t>
                      </a:r>
                      <a:endParaRPr lang="en-US" sz="1600" b="0">
                        <a:latin typeface="Franklin Gothic Medium" panose="020B0603020102020204" pitchFamily="34" charset="0"/>
                        <a:ea typeface="Calibri" panose="020F0502020204030204" pitchFamily="34" charset="0"/>
                        <a:cs typeface="Calibri" panose="020F0502020204030204" pitchFamily="34" charset="0"/>
                      </a:endParaRP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64% </a:t>
                      </a:r>
                      <a:r>
                        <a:rPr lang="en-US" sz="1600" b="0">
                          <a:solidFill>
                            <a:schemeClr val="bg1">
                              <a:lumMod val="50000"/>
                            </a:schemeClr>
                          </a:solidFill>
                          <a:latin typeface="Franklin Gothic Medium" panose="020B0603020102020204" pitchFamily="34" charset="0"/>
                          <a:ea typeface="Calibri" panose="020F0502020204030204" pitchFamily="34" charset="0"/>
                          <a:cs typeface="Calibri" panose="020F0502020204030204" pitchFamily="34" charset="0"/>
                        </a:rPr>
                        <a:t>(2023)</a:t>
                      </a: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95%</a:t>
                      </a:r>
                    </a:p>
                  </a:txBody>
                  <a:tcPr marL="68580" marR="68580" marT="34290" marB="34290" anchor="ctr"/>
                </a:tc>
                <a:extLst>
                  <a:ext uri="{0D108BD9-81ED-4DB2-BD59-A6C34878D82A}">
                    <a16:rowId xmlns:a16="http://schemas.microsoft.com/office/drawing/2014/main" val="1624173786"/>
                  </a:ext>
                </a:extLst>
              </a:tr>
              <a:tr h="130928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0">
                          <a:latin typeface="Franklin Gothic Medium" panose="020B0603020102020204" pitchFamily="34" charset="0"/>
                          <a:ea typeface="Calibri" panose="020F0502020204030204" pitchFamily="34" charset="0"/>
                          <a:cs typeface="Calibri" panose="020F0502020204030204" pitchFamily="34" charset="0"/>
                        </a:rPr>
                        <a:t>Percentage of persons in priority populations prescribed PrEP</a:t>
                      </a:r>
                      <a:r>
                        <a:rPr lang="en-US" sz="1600" b="0" baseline="30000">
                          <a:latin typeface="Franklin Gothic Medium" panose="020B0603020102020204" pitchFamily="34" charset="0"/>
                          <a:ea typeface="Calibri" panose="020F0502020204030204" pitchFamily="34" charset="0"/>
                          <a:cs typeface="Calibri" panose="020F0502020204030204" pitchFamily="34" charset="0"/>
                        </a:rPr>
                        <a:t>3</a:t>
                      </a:r>
                    </a:p>
                    <a:p>
                      <a:pPr marL="7429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a:latin typeface="Franklin Gothic Medium" panose="020B0603020102020204" pitchFamily="34" charset="0"/>
                          <a:ea typeface="Calibri" panose="020F0502020204030204" pitchFamily="34" charset="0"/>
                          <a:cs typeface="Calibri" panose="020F0502020204030204" pitchFamily="34" charset="0"/>
                        </a:rPr>
                        <a:t>Latinx MSM   50%              Cisgender Women          17%</a:t>
                      </a:r>
                    </a:p>
                    <a:p>
                      <a:pPr marL="7429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a:latin typeface="Franklin Gothic Medium" panose="020B0603020102020204" pitchFamily="34" charset="0"/>
                          <a:ea typeface="Calibri" panose="020F0502020204030204" pitchFamily="34" charset="0"/>
                          <a:cs typeface="Calibri" panose="020F0502020204030204" pitchFamily="34" charset="0"/>
                        </a:rPr>
                        <a:t>Black MSM    32%              Transgender Persons      12%</a:t>
                      </a:r>
                    </a:p>
                  </a:txBody>
                  <a:tcPr marL="68580" marR="68580" marT="34290" marB="34290" anchor="ctr"/>
                </a:tc>
                <a:tc>
                  <a:txBody>
                    <a:bodyPr/>
                    <a:lstStyle/>
                    <a:p>
                      <a:pPr algn="ctr"/>
                      <a:r>
                        <a:rPr lang="en-US" sz="1600" b="0">
                          <a:latin typeface="Franklin Gothic Medium" panose="020B0603020102020204" pitchFamily="34" charset="0"/>
                          <a:ea typeface="Calibri" panose="020F0502020204030204" pitchFamily="34" charset="0"/>
                          <a:cs typeface="Calibri" panose="020F0502020204030204" pitchFamily="34" charset="0"/>
                        </a:rPr>
                        <a:t>35% </a:t>
                      </a:r>
                      <a:r>
                        <a:rPr lang="en-US" sz="1600" b="0" baseline="0">
                          <a:solidFill>
                            <a:schemeClr val="tx1">
                              <a:lumMod val="50000"/>
                              <a:lumOff val="50000"/>
                            </a:schemeClr>
                          </a:solidFill>
                          <a:latin typeface="Franklin Gothic Medium" panose="020B0603020102020204" pitchFamily="34" charset="0"/>
                          <a:ea typeface="Calibri" panose="020F0502020204030204" pitchFamily="34" charset="0"/>
                          <a:cs typeface="Calibri" panose="020F0502020204030204" pitchFamily="34" charset="0"/>
                        </a:rPr>
                        <a:t>(2021)</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a:latin typeface="Franklin Gothic Medium" panose="020B0603020102020204" pitchFamily="34" charset="0"/>
                          <a:ea typeface="Calibri" panose="020F0502020204030204" pitchFamily="34" charset="0"/>
                          <a:cs typeface="Calibri" panose="020F0502020204030204" pitchFamily="34" charset="0"/>
                        </a:rPr>
                        <a:t>50%</a:t>
                      </a:r>
                    </a:p>
                  </a:txBody>
                  <a:tcPr marL="68580" marR="68580" marT="34290" marB="34290" anchor="ctr"/>
                </a:tc>
                <a:extLst>
                  <a:ext uri="{0D108BD9-81ED-4DB2-BD59-A6C34878D82A}">
                    <a16:rowId xmlns:a16="http://schemas.microsoft.com/office/drawing/2014/main" val="2547735641"/>
                  </a:ext>
                </a:extLst>
              </a:tr>
            </a:tbl>
          </a:graphicData>
        </a:graphic>
      </p:graphicFrame>
      <p:sp>
        <p:nvSpPr>
          <p:cNvPr id="9" name="TextBox 8">
            <a:extLst>
              <a:ext uri="{FF2B5EF4-FFF2-40B4-BE49-F238E27FC236}">
                <a16:creationId xmlns:a16="http://schemas.microsoft.com/office/drawing/2014/main" id="{D7231D69-B20A-0EE4-2E9F-B53B76F41447}"/>
              </a:ext>
            </a:extLst>
          </p:cNvPr>
          <p:cNvSpPr txBox="1"/>
          <p:nvPr/>
        </p:nvSpPr>
        <p:spPr>
          <a:xfrm>
            <a:off x="287115" y="6248400"/>
            <a:ext cx="6555306" cy="415498"/>
          </a:xfrm>
          <a:prstGeom prst="rect">
            <a:avLst/>
          </a:prstGeom>
          <a:noFill/>
        </p:spPr>
        <p:txBody>
          <a:bodyPr wrap="square" rtlCol="0">
            <a:spAutoFit/>
          </a:bodyPr>
          <a:lstStyle/>
          <a:p>
            <a:pPr algn="l" defTabSz="685800" rtl="0">
              <a:defRPr/>
            </a:pPr>
            <a:r>
              <a:rPr lang="en-US" sz="525" kern="1200">
                <a:solidFill>
                  <a:prstClr val="white">
                    <a:lumMod val="50000"/>
                  </a:prstClr>
                </a:solidFill>
                <a:latin typeface="Calibri"/>
                <a:ea typeface="+mn-ea"/>
                <a:cs typeface="+mn-cs"/>
              </a:rPr>
              <a:t>PLWH= People living with HIV (includes those unaware of HIV infection); PLWDH= People living with diagnosed HIV</a:t>
            </a:r>
          </a:p>
          <a:p>
            <a:pPr marL="171450" indent="-171450" algn="l" defTabSz="685800" rtl="0">
              <a:buFont typeface="+mj-lt"/>
              <a:buAutoNum type="arabicPeriod"/>
              <a:defRPr/>
            </a:pPr>
            <a:r>
              <a:rPr lang="en-US" sz="525" kern="1200">
                <a:solidFill>
                  <a:prstClr val="white">
                    <a:lumMod val="50000"/>
                  </a:prstClr>
                </a:solidFill>
                <a:latin typeface="Calibri"/>
                <a:ea typeface="+mn-ea"/>
                <a:cs typeface="+mn-cs"/>
              </a:rPr>
              <a:t>Using Los Angeles County HIV surveillance data in the CDC Enhanced HIV/AIDS Reporting system (eHARS).</a:t>
            </a:r>
          </a:p>
          <a:p>
            <a:pPr marL="171450" indent="-171450" algn="l" defTabSz="685800" rtl="0">
              <a:buFont typeface="+mj-lt"/>
              <a:buAutoNum type="arabicPeriod"/>
              <a:defRPr/>
            </a:pPr>
            <a:r>
              <a:rPr lang="en-US" sz="525" kern="1200">
                <a:solidFill>
                  <a:prstClr val="white">
                    <a:lumMod val="50000"/>
                  </a:prstClr>
                </a:solidFill>
                <a:latin typeface="Calibri"/>
                <a:ea typeface="Calibri" panose="020F0502020204030204" pitchFamily="34" charset="0"/>
                <a:cs typeface="Times New Roman" panose="02020603050405020304" pitchFamily="18" charset="0"/>
              </a:rPr>
              <a:t>Using the CD4-based model developed by the Centers for Disease Control and Prevention, modified for use by Los Angeles County. </a:t>
            </a:r>
          </a:p>
          <a:p>
            <a:pPr marL="171450" indent="-171450" algn="l" defTabSz="685800" rtl="0">
              <a:buFont typeface="+mj-lt"/>
              <a:buAutoNum type="arabicPeriod"/>
              <a:defRPr/>
            </a:pPr>
            <a:r>
              <a:rPr lang="en-US" sz="525" kern="1200">
                <a:solidFill>
                  <a:prstClr val="white">
                    <a:lumMod val="50000"/>
                  </a:prstClr>
                </a:solidFill>
                <a:latin typeface="Calibri"/>
                <a:ea typeface="+mn-ea"/>
                <a:cs typeface="Times New Roman" panose="02020603050405020304" pitchFamily="18" charset="0"/>
              </a:rPr>
              <a:t>Using Los Angeles County data from the National HIV Behavioral Surveillance system, STD clinic data, online Apps survey, COE program data, and AHEAD dashboard.</a:t>
            </a:r>
            <a:endParaRPr lang="en-US" sz="525" kern="1200">
              <a:solidFill>
                <a:prstClr val="white">
                  <a:lumMod val="50000"/>
                </a:prstClr>
              </a:solidFill>
              <a:latin typeface="Calibri"/>
              <a:ea typeface="+mn-ea"/>
              <a:cs typeface="+mn-cs"/>
            </a:endParaRPr>
          </a:p>
        </p:txBody>
      </p:sp>
      <p:sp>
        <p:nvSpPr>
          <p:cNvPr id="4" name="Title 1">
            <a:extLst>
              <a:ext uri="{FF2B5EF4-FFF2-40B4-BE49-F238E27FC236}">
                <a16:creationId xmlns:a16="http://schemas.microsoft.com/office/drawing/2014/main" id="{D5C02528-B4C7-5D90-5007-D400AD6BBB6A}"/>
              </a:ext>
            </a:extLst>
          </p:cNvPr>
          <p:cNvSpPr txBox="1">
            <a:spLocks/>
          </p:cNvSpPr>
          <p:nvPr/>
        </p:nvSpPr>
        <p:spPr>
          <a:xfrm>
            <a:off x="382819" y="119291"/>
            <a:ext cx="9992613" cy="634985"/>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Times New Roman" panose="02020603050405020304" pitchFamily="18"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anklin Gothic Medium" panose="020B0603020102020204" pitchFamily="34" charset="0"/>
                <a:ea typeface="+mj-ea"/>
                <a:cs typeface="Times New Roman" panose="02020603050405020304" pitchFamily="18" charset="0"/>
              </a:rPr>
              <a:t>Ending the HIV Epidemic Indicators</a:t>
            </a:r>
          </a:p>
        </p:txBody>
      </p:sp>
      <p:sp>
        <p:nvSpPr>
          <p:cNvPr id="7" name="Rectangle: Rounded Corners 6">
            <a:extLst>
              <a:ext uri="{FF2B5EF4-FFF2-40B4-BE49-F238E27FC236}">
                <a16:creationId xmlns:a16="http://schemas.microsoft.com/office/drawing/2014/main" id="{D762E576-FDA9-18F1-9128-68FDEDC67447}"/>
              </a:ext>
              <a:ext uri="{C183D7F6-B498-43B3-948B-1728B52AA6E4}">
                <adec:decorative xmlns:adec="http://schemas.microsoft.com/office/drawing/2017/decorative" val="0"/>
              </a:ext>
            </a:extLst>
          </p:cNvPr>
          <p:cNvSpPr/>
          <p:nvPr/>
        </p:nvSpPr>
        <p:spPr>
          <a:xfrm>
            <a:off x="311333" y="1499711"/>
            <a:ext cx="8534400" cy="2090419"/>
          </a:xfrm>
          <a:prstGeom prst="round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AF960838-D1E1-379D-2BCF-0FA07400A210}"/>
              </a:ext>
              <a:ext uri="{C183D7F6-B498-43B3-948B-1728B52AA6E4}">
                <adec:decorative xmlns:adec="http://schemas.microsoft.com/office/drawing/2017/decorative" val="0"/>
              </a:ext>
            </a:extLst>
          </p:cNvPr>
          <p:cNvSpPr/>
          <p:nvPr/>
        </p:nvSpPr>
        <p:spPr>
          <a:xfrm>
            <a:off x="287115" y="4683513"/>
            <a:ext cx="8534400" cy="1318362"/>
          </a:xfrm>
          <a:prstGeom prst="roundRect">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9003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304800" y="974729"/>
            <a:ext cx="6306026" cy="332303"/>
          </a:xfrm>
          <a:prstGeom prst="rect">
            <a:avLst/>
          </a:prstGeom>
        </p:spPr>
        <p:txBody>
          <a:bodyPr vert="horz" wrap="square" lIns="0" tIns="9049" rIns="0" bIns="0" rtlCol="0">
            <a:spAutoFit/>
          </a:bodyPr>
          <a:lstStyle/>
          <a:p>
            <a:pPr marL="9525">
              <a:spcBef>
                <a:spcPts val="71"/>
              </a:spcBef>
            </a:pPr>
            <a:r>
              <a:rPr sz="2100"/>
              <a:t>Current</a:t>
            </a:r>
            <a:r>
              <a:rPr sz="2100" spc="-38"/>
              <a:t> </a:t>
            </a:r>
            <a:r>
              <a:rPr sz="2100"/>
              <a:t>LA</a:t>
            </a:r>
            <a:r>
              <a:rPr sz="2100" spc="-56"/>
              <a:t> </a:t>
            </a:r>
            <a:r>
              <a:rPr sz="2100"/>
              <a:t>County</a:t>
            </a:r>
            <a:r>
              <a:rPr sz="2100" spc="-56"/>
              <a:t> </a:t>
            </a:r>
            <a:r>
              <a:rPr sz="2100"/>
              <a:t>STD</a:t>
            </a:r>
            <a:r>
              <a:rPr sz="2100" spc="-53"/>
              <a:t> </a:t>
            </a:r>
            <a:r>
              <a:rPr sz="2100" spc="-8"/>
              <a:t>Prevention</a:t>
            </a:r>
            <a:r>
              <a:rPr sz="2100" spc="-41"/>
              <a:t> </a:t>
            </a:r>
            <a:r>
              <a:rPr sz="2100"/>
              <a:t>and</a:t>
            </a:r>
            <a:r>
              <a:rPr sz="2100" spc="-64"/>
              <a:t> </a:t>
            </a:r>
            <a:r>
              <a:rPr sz="2100"/>
              <a:t>Control</a:t>
            </a:r>
            <a:r>
              <a:rPr sz="2100" spc="-45"/>
              <a:t> </a:t>
            </a:r>
            <a:r>
              <a:rPr sz="2100" spc="-8"/>
              <a:t>Strategies</a:t>
            </a:r>
            <a:endParaRPr sz="2100"/>
          </a:p>
        </p:txBody>
      </p:sp>
      <p:sp>
        <p:nvSpPr>
          <p:cNvPr id="9" name="object 9"/>
          <p:cNvSpPr/>
          <p:nvPr/>
        </p:nvSpPr>
        <p:spPr>
          <a:xfrm>
            <a:off x="4666667" y="5064026"/>
            <a:ext cx="4259580" cy="1225391"/>
          </a:xfrm>
          <a:custGeom>
            <a:avLst/>
            <a:gdLst/>
            <a:ahLst/>
            <a:cxnLst/>
            <a:rect l="l" t="t" r="r" b="b"/>
            <a:pathLst>
              <a:path w="6559550" h="1633854">
                <a:moveTo>
                  <a:pt x="6559296" y="0"/>
                </a:moveTo>
                <a:lnTo>
                  <a:pt x="1452372" y="0"/>
                </a:lnTo>
                <a:lnTo>
                  <a:pt x="1452372" y="1524"/>
                </a:lnTo>
                <a:lnTo>
                  <a:pt x="0" y="1524"/>
                </a:lnTo>
                <a:lnTo>
                  <a:pt x="0" y="1633728"/>
                </a:lnTo>
                <a:lnTo>
                  <a:pt x="1452372" y="1633728"/>
                </a:lnTo>
                <a:lnTo>
                  <a:pt x="1805940" y="1633728"/>
                </a:lnTo>
                <a:lnTo>
                  <a:pt x="6559296" y="1633728"/>
                </a:lnTo>
                <a:lnTo>
                  <a:pt x="6559296" y="0"/>
                </a:lnTo>
                <a:close/>
              </a:path>
            </a:pathLst>
          </a:custGeom>
          <a:solidFill>
            <a:srgbClr val="4AACC5"/>
          </a:solidFill>
        </p:spPr>
        <p:txBody>
          <a:bodyPr wrap="square" lIns="0" tIns="0" rIns="0" bIns="0" rtlCol="0"/>
          <a:lstStyle/>
          <a:p>
            <a:endParaRPr/>
          </a:p>
        </p:txBody>
      </p:sp>
      <p:sp>
        <p:nvSpPr>
          <p:cNvPr id="10" name="object 10"/>
          <p:cNvSpPr/>
          <p:nvPr/>
        </p:nvSpPr>
        <p:spPr>
          <a:xfrm>
            <a:off x="346908" y="1623669"/>
            <a:ext cx="4063793" cy="1335404"/>
          </a:xfrm>
          <a:custGeom>
            <a:avLst/>
            <a:gdLst/>
            <a:ahLst/>
            <a:cxnLst/>
            <a:rect l="l" t="t" r="r" b="b"/>
            <a:pathLst>
              <a:path w="5318760" h="1780539">
                <a:moveTo>
                  <a:pt x="5318760" y="0"/>
                </a:moveTo>
                <a:lnTo>
                  <a:pt x="0" y="0"/>
                </a:lnTo>
                <a:lnTo>
                  <a:pt x="0" y="1780032"/>
                </a:lnTo>
                <a:lnTo>
                  <a:pt x="5318760" y="1780032"/>
                </a:lnTo>
                <a:lnTo>
                  <a:pt x="5318760" y="0"/>
                </a:lnTo>
                <a:close/>
              </a:path>
            </a:pathLst>
          </a:custGeom>
          <a:solidFill>
            <a:srgbClr val="05798B"/>
          </a:solidFill>
        </p:spPr>
        <p:txBody>
          <a:bodyPr wrap="square" lIns="0" tIns="0" rIns="0" bIns="0" rtlCol="0"/>
          <a:lstStyle/>
          <a:p>
            <a:endParaRPr/>
          </a:p>
        </p:txBody>
      </p:sp>
      <p:sp>
        <p:nvSpPr>
          <p:cNvPr id="11" name="object 11"/>
          <p:cNvSpPr txBox="1"/>
          <p:nvPr/>
        </p:nvSpPr>
        <p:spPr>
          <a:xfrm>
            <a:off x="317375" y="1623669"/>
            <a:ext cx="3989070" cy="1256691"/>
          </a:xfrm>
          <a:prstGeom prst="rect">
            <a:avLst/>
          </a:prstGeom>
        </p:spPr>
        <p:txBody>
          <a:bodyPr vert="horz" wrap="square" lIns="0" tIns="126683" rIns="0" bIns="0" rtlCol="0">
            <a:spAutoFit/>
          </a:bodyPr>
          <a:lstStyle/>
          <a:p>
            <a:pPr marL="1327309" indent="-171450">
              <a:spcBef>
                <a:spcPts val="998"/>
              </a:spcBef>
              <a:buFont typeface="Calibri"/>
              <a:buChar char="•"/>
              <a:tabLst>
                <a:tab pos="1327309" algn="l"/>
              </a:tabLst>
            </a:pPr>
            <a:r>
              <a:rPr sz="1050" b="1">
                <a:solidFill>
                  <a:srgbClr val="FFFFFF"/>
                </a:solidFill>
                <a:latin typeface="Calibri"/>
                <a:cs typeface="Calibri"/>
              </a:rPr>
              <a:t>Range</a:t>
            </a:r>
            <a:r>
              <a:rPr sz="1050" b="1" spc="-34">
                <a:solidFill>
                  <a:srgbClr val="FFFFFF"/>
                </a:solidFill>
                <a:latin typeface="Calibri"/>
                <a:cs typeface="Calibri"/>
              </a:rPr>
              <a:t> </a:t>
            </a:r>
            <a:r>
              <a:rPr sz="1050" b="1">
                <a:solidFill>
                  <a:srgbClr val="FFFFFF"/>
                </a:solidFill>
                <a:latin typeface="Calibri"/>
                <a:cs typeface="Calibri"/>
              </a:rPr>
              <a:t>of</a:t>
            </a:r>
            <a:r>
              <a:rPr sz="1050" b="1" spc="-26">
                <a:solidFill>
                  <a:srgbClr val="FFFFFF"/>
                </a:solidFill>
                <a:latin typeface="Calibri"/>
                <a:cs typeface="Calibri"/>
              </a:rPr>
              <a:t> </a:t>
            </a:r>
            <a:r>
              <a:rPr sz="1050" b="1">
                <a:solidFill>
                  <a:srgbClr val="FFFFFF"/>
                </a:solidFill>
                <a:latin typeface="Calibri"/>
                <a:cs typeface="Calibri"/>
              </a:rPr>
              <a:t>STD</a:t>
            </a:r>
            <a:r>
              <a:rPr sz="1050" b="1" spc="-26">
                <a:solidFill>
                  <a:srgbClr val="FFFFFF"/>
                </a:solidFill>
                <a:latin typeface="Calibri"/>
                <a:cs typeface="Calibri"/>
              </a:rPr>
              <a:t> </a:t>
            </a:r>
            <a:r>
              <a:rPr sz="1050" b="1">
                <a:solidFill>
                  <a:srgbClr val="FFFFFF"/>
                </a:solidFill>
                <a:latin typeface="Calibri"/>
                <a:cs typeface="Calibri"/>
              </a:rPr>
              <a:t>Screening</a:t>
            </a:r>
            <a:r>
              <a:rPr lang="en-US" sz="1050" b="1">
                <a:solidFill>
                  <a:srgbClr val="FFFFFF"/>
                </a:solidFill>
                <a:latin typeface="Calibri"/>
                <a:cs typeface="Calibri"/>
              </a:rPr>
              <a:t> and Testing </a:t>
            </a:r>
            <a:r>
              <a:rPr sz="1050" b="1" spc="-8">
                <a:solidFill>
                  <a:srgbClr val="FFFFFF"/>
                </a:solidFill>
                <a:latin typeface="Calibri"/>
                <a:cs typeface="Calibri"/>
              </a:rPr>
              <a:t>Service</a:t>
            </a:r>
            <a:r>
              <a:rPr lang="en-US" sz="1050" b="1" spc="-8">
                <a:solidFill>
                  <a:srgbClr val="FFFFFF"/>
                </a:solidFill>
                <a:latin typeface="Calibri"/>
                <a:cs typeface="Calibri"/>
              </a:rPr>
              <a:t>s  </a:t>
            </a:r>
            <a:r>
              <a:rPr lang="en-US" sz="1050" spc="-8">
                <a:solidFill>
                  <a:srgbClr val="FFFFFF"/>
                </a:solidFill>
                <a:latin typeface="Calibri"/>
                <a:cs typeface="Calibri"/>
              </a:rPr>
              <a:t>Emergency</a:t>
            </a:r>
            <a:r>
              <a:rPr lang="en-US" sz="1050" spc="-19">
                <a:solidFill>
                  <a:srgbClr val="FFFFFF"/>
                </a:solidFill>
                <a:latin typeface="Calibri"/>
                <a:cs typeface="Calibri"/>
              </a:rPr>
              <a:t> </a:t>
            </a:r>
            <a:r>
              <a:rPr lang="en-US" sz="1050" spc="-8">
                <a:solidFill>
                  <a:srgbClr val="FFFFFF"/>
                </a:solidFill>
                <a:latin typeface="Calibri"/>
                <a:cs typeface="Calibri"/>
              </a:rPr>
              <a:t>Departments, non-traditional settings such as syringe service programs, jails, street-based</a:t>
            </a:r>
            <a:endParaRPr lang="en-US" sz="1050">
              <a:latin typeface="Calibri"/>
              <a:cs typeface="Calibri"/>
            </a:endParaRPr>
          </a:p>
          <a:p>
            <a:pPr marL="1327309" indent="-171450">
              <a:spcBef>
                <a:spcPts val="64"/>
              </a:spcBef>
              <a:buFont typeface="Calibri"/>
              <a:buChar char="•"/>
              <a:tabLst>
                <a:tab pos="1327309" algn="l"/>
              </a:tabLst>
            </a:pPr>
            <a:r>
              <a:rPr sz="1050" b="1">
                <a:solidFill>
                  <a:srgbClr val="FFFFFF"/>
                </a:solidFill>
                <a:latin typeface="Calibri"/>
                <a:cs typeface="Calibri"/>
              </a:rPr>
              <a:t>School</a:t>
            </a:r>
            <a:r>
              <a:rPr sz="1050" b="1" spc="-8">
                <a:solidFill>
                  <a:srgbClr val="FFFFFF"/>
                </a:solidFill>
                <a:latin typeface="Calibri"/>
                <a:cs typeface="Calibri"/>
              </a:rPr>
              <a:t> Wellbeing</a:t>
            </a:r>
            <a:r>
              <a:rPr sz="1050" b="1" spc="-23">
                <a:solidFill>
                  <a:srgbClr val="FFFFFF"/>
                </a:solidFill>
                <a:latin typeface="Calibri"/>
                <a:cs typeface="Calibri"/>
              </a:rPr>
              <a:t> </a:t>
            </a:r>
            <a:r>
              <a:rPr sz="1050" b="1" spc="-8">
                <a:solidFill>
                  <a:srgbClr val="FFFFFF"/>
                </a:solidFill>
                <a:latin typeface="Calibri"/>
                <a:cs typeface="Calibri"/>
              </a:rPr>
              <a:t>Center-</a:t>
            </a:r>
            <a:r>
              <a:rPr sz="1050" b="1">
                <a:solidFill>
                  <a:srgbClr val="FFFFFF"/>
                </a:solidFill>
                <a:latin typeface="Calibri"/>
                <a:cs typeface="Calibri"/>
              </a:rPr>
              <a:t>based</a:t>
            </a:r>
            <a:r>
              <a:rPr sz="1050" b="1" spc="-26">
                <a:solidFill>
                  <a:srgbClr val="FFFFFF"/>
                </a:solidFill>
                <a:latin typeface="Calibri"/>
                <a:cs typeface="Calibri"/>
              </a:rPr>
              <a:t> </a:t>
            </a:r>
            <a:r>
              <a:rPr sz="1050" b="1" spc="-8">
                <a:solidFill>
                  <a:srgbClr val="FFFFFF"/>
                </a:solidFill>
                <a:latin typeface="Calibri"/>
                <a:cs typeface="Calibri"/>
              </a:rPr>
              <a:t>Services</a:t>
            </a:r>
            <a:endParaRPr sz="1050">
              <a:latin typeface="Calibri"/>
              <a:cs typeface="Calibri"/>
            </a:endParaRPr>
          </a:p>
          <a:p>
            <a:pPr marL="1327309" marR="340043" indent="-171450">
              <a:lnSpc>
                <a:spcPts val="1140"/>
              </a:lnSpc>
              <a:spcBef>
                <a:spcPts val="191"/>
              </a:spcBef>
              <a:buFont typeface="Calibri"/>
              <a:buChar char="•"/>
              <a:tabLst>
                <a:tab pos="1327309" algn="l"/>
              </a:tabLst>
            </a:pPr>
            <a:r>
              <a:rPr sz="1050" b="1">
                <a:solidFill>
                  <a:srgbClr val="FFFFFF"/>
                </a:solidFill>
                <a:latin typeface="Calibri"/>
                <a:cs typeface="Calibri"/>
              </a:rPr>
              <a:t>Syphilis</a:t>
            </a:r>
            <a:r>
              <a:rPr sz="1050" b="1" spc="-15">
                <a:solidFill>
                  <a:srgbClr val="FFFFFF"/>
                </a:solidFill>
                <a:latin typeface="Calibri"/>
                <a:cs typeface="Calibri"/>
              </a:rPr>
              <a:t> </a:t>
            </a:r>
            <a:r>
              <a:rPr sz="1050" b="1">
                <a:solidFill>
                  <a:srgbClr val="FFFFFF"/>
                </a:solidFill>
                <a:latin typeface="Calibri"/>
                <a:cs typeface="Calibri"/>
              </a:rPr>
              <a:t>Screening</a:t>
            </a:r>
            <a:r>
              <a:rPr sz="1050" b="1" spc="-34">
                <a:solidFill>
                  <a:srgbClr val="FFFFFF"/>
                </a:solidFill>
                <a:latin typeface="Calibri"/>
                <a:cs typeface="Calibri"/>
              </a:rPr>
              <a:t> </a:t>
            </a:r>
            <a:r>
              <a:rPr sz="1050" b="1">
                <a:solidFill>
                  <a:srgbClr val="FFFFFF"/>
                </a:solidFill>
                <a:latin typeface="Calibri"/>
                <a:cs typeface="Calibri"/>
              </a:rPr>
              <a:t>as</a:t>
            </a:r>
            <a:r>
              <a:rPr sz="1050" b="1" spc="-19">
                <a:solidFill>
                  <a:srgbClr val="FFFFFF"/>
                </a:solidFill>
                <a:latin typeface="Calibri"/>
                <a:cs typeface="Calibri"/>
              </a:rPr>
              <a:t> </a:t>
            </a:r>
            <a:r>
              <a:rPr sz="1050" b="1">
                <a:solidFill>
                  <a:srgbClr val="FFFFFF"/>
                </a:solidFill>
                <a:latin typeface="Calibri"/>
                <a:cs typeface="Calibri"/>
              </a:rPr>
              <a:t>part</a:t>
            </a:r>
            <a:r>
              <a:rPr sz="1050" b="1" spc="-26">
                <a:solidFill>
                  <a:srgbClr val="FFFFFF"/>
                </a:solidFill>
                <a:latin typeface="Calibri"/>
                <a:cs typeface="Calibri"/>
              </a:rPr>
              <a:t> </a:t>
            </a:r>
            <a:r>
              <a:rPr sz="1050" b="1">
                <a:solidFill>
                  <a:srgbClr val="FFFFFF"/>
                </a:solidFill>
                <a:latin typeface="Calibri"/>
                <a:cs typeface="Calibri"/>
              </a:rPr>
              <a:t>of</a:t>
            </a:r>
            <a:r>
              <a:rPr sz="1050" b="1" spc="-26">
                <a:solidFill>
                  <a:srgbClr val="FFFFFF"/>
                </a:solidFill>
                <a:latin typeface="Calibri"/>
                <a:cs typeface="Calibri"/>
              </a:rPr>
              <a:t> </a:t>
            </a:r>
            <a:r>
              <a:rPr sz="1050" b="1" spc="-8">
                <a:solidFill>
                  <a:srgbClr val="FFFFFF"/>
                </a:solidFill>
                <a:latin typeface="Calibri"/>
                <a:cs typeface="Calibri"/>
              </a:rPr>
              <a:t>Prenatal</a:t>
            </a:r>
            <a:r>
              <a:rPr sz="1050" b="1" spc="-38">
                <a:solidFill>
                  <a:srgbClr val="FFFFFF"/>
                </a:solidFill>
                <a:latin typeface="Calibri"/>
                <a:cs typeface="Calibri"/>
              </a:rPr>
              <a:t> </a:t>
            </a:r>
            <a:r>
              <a:rPr sz="1050" b="1" spc="-15">
                <a:solidFill>
                  <a:srgbClr val="FFFFFF"/>
                </a:solidFill>
                <a:latin typeface="Calibri"/>
                <a:cs typeface="Calibri"/>
              </a:rPr>
              <a:t>Care </a:t>
            </a:r>
            <a:r>
              <a:rPr sz="1050" b="1">
                <a:solidFill>
                  <a:srgbClr val="FFFFFF"/>
                </a:solidFill>
                <a:latin typeface="Calibri"/>
                <a:cs typeface="Calibri"/>
              </a:rPr>
              <a:t>and</a:t>
            </a:r>
            <a:r>
              <a:rPr sz="1050" b="1" spc="-30">
                <a:solidFill>
                  <a:srgbClr val="FFFFFF"/>
                </a:solidFill>
                <a:latin typeface="Calibri"/>
                <a:cs typeface="Calibri"/>
              </a:rPr>
              <a:t> </a:t>
            </a:r>
            <a:r>
              <a:rPr sz="1050" b="1">
                <a:solidFill>
                  <a:srgbClr val="FFFFFF"/>
                </a:solidFill>
                <a:latin typeface="Calibri"/>
                <a:cs typeface="Calibri"/>
              </a:rPr>
              <a:t>During</a:t>
            </a:r>
            <a:r>
              <a:rPr sz="1050" b="1" spc="-23">
                <a:solidFill>
                  <a:srgbClr val="FFFFFF"/>
                </a:solidFill>
                <a:latin typeface="Calibri"/>
                <a:cs typeface="Calibri"/>
              </a:rPr>
              <a:t> </a:t>
            </a:r>
            <a:r>
              <a:rPr sz="1050" b="1" spc="-8">
                <a:solidFill>
                  <a:srgbClr val="FFFFFF"/>
                </a:solidFill>
                <a:latin typeface="Calibri"/>
                <a:cs typeface="Calibri"/>
              </a:rPr>
              <a:t>Delivery</a:t>
            </a:r>
            <a:endParaRPr sz="1050">
              <a:latin typeface="Calibri"/>
              <a:cs typeface="Calibri"/>
            </a:endParaRPr>
          </a:p>
        </p:txBody>
      </p:sp>
      <p:sp>
        <p:nvSpPr>
          <p:cNvPr id="12" name="object 12"/>
          <p:cNvSpPr/>
          <p:nvPr/>
        </p:nvSpPr>
        <p:spPr>
          <a:xfrm>
            <a:off x="4646722" y="1618144"/>
            <a:ext cx="4251009" cy="1347788"/>
          </a:xfrm>
          <a:custGeom>
            <a:avLst/>
            <a:gdLst/>
            <a:ahLst/>
            <a:cxnLst/>
            <a:rect l="l" t="t" r="r" b="b"/>
            <a:pathLst>
              <a:path w="5668009" h="1797050">
                <a:moveTo>
                  <a:pt x="5667755" y="0"/>
                </a:moveTo>
                <a:lnTo>
                  <a:pt x="0" y="0"/>
                </a:lnTo>
                <a:lnTo>
                  <a:pt x="0" y="1796795"/>
                </a:lnTo>
                <a:lnTo>
                  <a:pt x="5667755" y="1796795"/>
                </a:lnTo>
                <a:lnTo>
                  <a:pt x="5667755" y="0"/>
                </a:lnTo>
                <a:close/>
              </a:path>
            </a:pathLst>
          </a:custGeom>
          <a:solidFill>
            <a:srgbClr val="995DA9"/>
          </a:solidFill>
        </p:spPr>
        <p:txBody>
          <a:bodyPr wrap="square" lIns="0" tIns="0" rIns="0" bIns="0" rtlCol="0"/>
          <a:lstStyle/>
          <a:p>
            <a:endParaRPr/>
          </a:p>
        </p:txBody>
      </p:sp>
      <p:sp>
        <p:nvSpPr>
          <p:cNvPr id="13" name="object 13"/>
          <p:cNvSpPr txBox="1"/>
          <p:nvPr/>
        </p:nvSpPr>
        <p:spPr>
          <a:xfrm>
            <a:off x="4646723" y="1532830"/>
            <a:ext cx="4251008" cy="1325843"/>
          </a:xfrm>
          <a:prstGeom prst="rect">
            <a:avLst/>
          </a:prstGeom>
        </p:spPr>
        <p:txBody>
          <a:bodyPr vert="horz" wrap="square" lIns="0" tIns="10001" rIns="0" bIns="0" rtlCol="0">
            <a:spAutoFit/>
          </a:bodyPr>
          <a:lstStyle/>
          <a:p>
            <a:pPr>
              <a:spcBef>
                <a:spcPts val="79"/>
              </a:spcBef>
            </a:pPr>
            <a:endParaRPr sz="1050">
              <a:latin typeface="Times New Roman"/>
              <a:cs typeface="Times New Roman"/>
            </a:endParaRPr>
          </a:p>
          <a:p>
            <a:pPr marL="1316831" indent="-171450">
              <a:spcBef>
                <a:spcPts val="64"/>
              </a:spcBef>
              <a:buFont typeface="Arial"/>
              <a:buChar char="•"/>
              <a:tabLst>
                <a:tab pos="1316831" algn="l"/>
              </a:tabLst>
            </a:pPr>
            <a:r>
              <a:rPr sz="1050" b="1" spc="-15">
                <a:solidFill>
                  <a:srgbClr val="FFFFFF"/>
                </a:solidFill>
                <a:latin typeface="Calibri"/>
                <a:cs typeface="Calibri"/>
              </a:rPr>
              <a:t>Treatment</a:t>
            </a:r>
            <a:r>
              <a:rPr sz="1050" b="1" spc="-26">
                <a:solidFill>
                  <a:srgbClr val="FFFFFF"/>
                </a:solidFill>
                <a:latin typeface="Calibri"/>
                <a:cs typeface="Calibri"/>
              </a:rPr>
              <a:t> </a:t>
            </a:r>
            <a:r>
              <a:rPr sz="1050" b="1" spc="-8">
                <a:solidFill>
                  <a:srgbClr val="FFFFFF"/>
                </a:solidFill>
                <a:latin typeface="Calibri"/>
                <a:cs typeface="Calibri"/>
              </a:rPr>
              <a:t>Verification</a:t>
            </a:r>
            <a:endParaRPr sz="1050">
              <a:latin typeface="Calibri"/>
              <a:cs typeface="Calibri"/>
            </a:endParaRPr>
          </a:p>
          <a:p>
            <a:pPr marL="1316831" indent="-171450">
              <a:spcBef>
                <a:spcPts val="64"/>
              </a:spcBef>
              <a:buFont typeface="Arial"/>
              <a:buChar char="•"/>
              <a:tabLst>
                <a:tab pos="1316831" algn="l"/>
              </a:tabLst>
            </a:pPr>
            <a:r>
              <a:rPr sz="1050" b="1">
                <a:solidFill>
                  <a:srgbClr val="FFFFFF"/>
                </a:solidFill>
                <a:latin typeface="Calibri"/>
                <a:cs typeface="Calibri"/>
              </a:rPr>
              <a:t>Bicillin</a:t>
            </a:r>
            <a:r>
              <a:rPr sz="1050" b="1" spc="-23">
                <a:solidFill>
                  <a:srgbClr val="FFFFFF"/>
                </a:solidFill>
                <a:latin typeface="Calibri"/>
                <a:cs typeface="Calibri"/>
              </a:rPr>
              <a:t> </a:t>
            </a:r>
            <a:r>
              <a:rPr sz="1050" b="1">
                <a:solidFill>
                  <a:srgbClr val="FFFFFF"/>
                </a:solidFill>
                <a:latin typeface="Calibri"/>
                <a:cs typeface="Calibri"/>
              </a:rPr>
              <a:t>Delivery</a:t>
            </a:r>
            <a:r>
              <a:rPr sz="1050" b="1" spc="-30">
                <a:solidFill>
                  <a:srgbClr val="FFFFFF"/>
                </a:solidFill>
                <a:latin typeface="Calibri"/>
                <a:cs typeface="Calibri"/>
              </a:rPr>
              <a:t> </a:t>
            </a:r>
            <a:r>
              <a:rPr sz="1050" b="1" spc="-8">
                <a:solidFill>
                  <a:srgbClr val="FFFFFF"/>
                </a:solidFill>
                <a:latin typeface="Calibri"/>
                <a:cs typeface="Calibri"/>
              </a:rPr>
              <a:t>Program</a:t>
            </a:r>
            <a:r>
              <a:rPr sz="1050" b="1" spc="-30">
                <a:solidFill>
                  <a:srgbClr val="FFFFFF"/>
                </a:solidFill>
                <a:latin typeface="Calibri"/>
                <a:cs typeface="Calibri"/>
              </a:rPr>
              <a:t> </a:t>
            </a:r>
            <a:r>
              <a:rPr sz="1050" b="1">
                <a:solidFill>
                  <a:srgbClr val="FFFFFF"/>
                </a:solidFill>
                <a:latin typeface="Calibri"/>
                <a:cs typeface="Calibri"/>
              </a:rPr>
              <a:t>for</a:t>
            </a:r>
            <a:r>
              <a:rPr sz="1050" b="1" spc="-26">
                <a:solidFill>
                  <a:srgbClr val="FFFFFF"/>
                </a:solidFill>
                <a:latin typeface="Calibri"/>
                <a:cs typeface="Calibri"/>
              </a:rPr>
              <a:t> </a:t>
            </a:r>
            <a:r>
              <a:rPr lang="en-US" sz="1050" b="1">
                <a:solidFill>
                  <a:srgbClr val="FFFFFF"/>
                </a:solidFill>
                <a:latin typeface="Calibri"/>
                <a:cs typeface="Calibri"/>
              </a:rPr>
              <a:t>Congenital Syphilis</a:t>
            </a:r>
            <a:r>
              <a:rPr sz="1050" b="1" spc="-23">
                <a:solidFill>
                  <a:srgbClr val="FFFFFF"/>
                </a:solidFill>
                <a:latin typeface="Calibri"/>
                <a:cs typeface="Calibri"/>
              </a:rPr>
              <a:t> </a:t>
            </a:r>
            <a:r>
              <a:rPr sz="1050" b="1" spc="-8">
                <a:solidFill>
                  <a:srgbClr val="FFFFFF"/>
                </a:solidFill>
                <a:latin typeface="Calibri"/>
                <a:cs typeface="Calibri"/>
              </a:rPr>
              <a:t>Control</a:t>
            </a:r>
            <a:endParaRPr sz="1050">
              <a:latin typeface="Calibri"/>
              <a:cs typeface="Calibri"/>
            </a:endParaRPr>
          </a:p>
          <a:p>
            <a:pPr marL="1316831" marR="186214" indent="-171450">
              <a:lnSpc>
                <a:spcPts val="1133"/>
              </a:lnSpc>
              <a:spcBef>
                <a:spcPts val="206"/>
              </a:spcBef>
              <a:buFont typeface="Calibri"/>
              <a:buChar char="•"/>
              <a:tabLst>
                <a:tab pos="1316831" algn="l"/>
              </a:tabLst>
            </a:pPr>
            <a:r>
              <a:rPr sz="1050" b="1" spc="-8">
                <a:solidFill>
                  <a:srgbClr val="FFFFFF"/>
                </a:solidFill>
                <a:latin typeface="Calibri"/>
                <a:cs typeface="Calibri"/>
              </a:rPr>
              <a:t>Intensive</a:t>
            </a:r>
            <a:r>
              <a:rPr sz="1050" b="1" spc="-23">
                <a:solidFill>
                  <a:srgbClr val="FFFFFF"/>
                </a:solidFill>
                <a:latin typeface="Calibri"/>
                <a:cs typeface="Calibri"/>
              </a:rPr>
              <a:t> </a:t>
            </a:r>
            <a:r>
              <a:rPr sz="1050" b="1">
                <a:solidFill>
                  <a:srgbClr val="FFFFFF"/>
                </a:solidFill>
                <a:latin typeface="Calibri"/>
                <a:cs typeface="Calibri"/>
              </a:rPr>
              <a:t>Case</a:t>
            </a:r>
            <a:r>
              <a:rPr sz="1050" b="1" spc="-15">
                <a:solidFill>
                  <a:srgbClr val="FFFFFF"/>
                </a:solidFill>
                <a:latin typeface="Calibri"/>
                <a:cs typeface="Calibri"/>
              </a:rPr>
              <a:t> </a:t>
            </a:r>
            <a:r>
              <a:rPr sz="1050" b="1" spc="-8">
                <a:solidFill>
                  <a:srgbClr val="FFFFFF"/>
                </a:solidFill>
                <a:latin typeface="Calibri"/>
                <a:cs typeface="Calibri"/>
              </a:rPr>
              <a:t>Management</a:t>
            </a:r>
            <a:r>
              <a:rPr sz="1050" b="1" spc="-19">
                <a:solidFill>
                  <a:srgbClr val="FFFFFF"/>
                </a:solidFill>
                <a:latin typeface="Calibri"/>
                <a:cs typeface="Calibri"/>
              </a:rPr>
              <a:t> </a:t>
            </a:r>
            <a:r>
              <a:rPr sz="1050" b="1">
                <a:solidFill>
                  <a:srgbClr val="FFFFFF"/>
                </a:solidFill>
                <a:latin typeface="Calibri"/>
                <a:cs typeface="Calibri"/>
              </a:rPr>
              <a:t>for</a:t>
            </a:r>
            <a:r>
              <a:rPr sz="1050" b="1" spc="-4">
                <a:solidFill>
                  <a:srgbClr val="FFFFFF"/>
                </a:solidFill>
                <a:latin typeface="Calibri"/>
                <a:cs typeface="Calibri"/>
              </a:rPr>
              <a:t> </a:t>
            </a:r>
            <a:r>
              <a:rPr sz="1050" b="1" spc="-8">
                <a:solidFill>
                  <a:srgbClr val="FFFFFF"/>
                </a:solidFill>
                <a:latin typeface="Calibri"/>
                <a:cs typeface="Calibri"/>
              </a:rPr>
              <a:t>Pregnant</a:t>
            </a:r>
            <a:r>
              <a:rPr sz="1050" b="1" spc="-19">
                <a:solidFill>
                  <a:srgbClr val="FFFFFF"/>
                </a:solidFill>
                <a:latin typeface="Calibri"/>
                <a:cs typeface="Calibri"/>
              </a:rPr>
              <a:t> </a:t>
            </a:r>
            <a:r>
              <a:rPr sz="1050" b="1" spc="-8">
                <a:solidFill>
                  <a:srgbClr val="FFFFFF"/>
                </a:solidFill>
                <a:latin typeface="Calibri"/>
                <a:cs typeface="Calibri"/>
              </a:rPr>
              <a:t>Persons </a:t>
            </a:r>
            <a:r>
              <a:rPr sz="1050" b="1">
                <a:solidFill>
                  <a:srgbClr val="FFFFFF"/>
                </a:solidFill>
                <a:latin typeface="Calibri"/>
                <a:cs typeface="Calibri"/>
              </a:rPr>
              <a:t>with</a:t>
            </a:r>
            <a:r>
              <a:rPr sz="1050" b="1" spc="-19">
                <a:solidFill>
                  <a:srgbClr val="FFFFFF"/>
                </a:solidFill>
                <a:latin typeface="Calibri"/>
                <a:cs typeface="Calibri"/>
              </a:rPr>
              <a:t> </a:t>
            </a:r>
            <a:r>
              <a:rPr sz="1050" b="1" spc="-8">
                <a:solidFill>
                  <a:srgbClr val="FFFFFF"/>
                </a:solidFill>
                <a:latin typeface="Calibri"/>
                <a:cs typeface="Calibri"/>
              </a:rPr>
              <a:t>Syphilis</a:t>
            </a:r>
            <a:endParaRPr sz="1050">
              <a:latin typeface="Calibri"/>
              <a:cs typeface="Calibri"/>
            </a:endParaRPr>
          </a:p>
          <a:p>
            <a:pPr marL="1316831" indent="-171450">
              <a:spcBef>
                <a:spcPts val="45"/>
              </a:spcBef>
              <a:buFont typeface="Calibri"/>
              <a:buChar char="•"/>
              <a:tabLst>
                <a:tab pos="1316831" algn="l"/>
              </a:tabLst>
            </a:pPr>
            <a:r>
              <a:rPr sz="1050" b="1">
                <a:solidFill>
                  <a:srgbClr val="FFFFFF"/>
                </a:solidFill>
                <a:latin typeface="Calibri"/>
                <a:cs typeface="Calibri"/>
              </a:rPr>
              <a:t>Street</a:t>
            </a:r>
            <a:r>
              <a:rPr sz="1050" b="1" spc="-41">
                <a:solidFill>
                  <a:srgbClr val="FFFFFF"/>
                </a:solidFill>
                <a:latin typeface="Calibri"/>
                <a:cs typeface="Calibri"/>
              </a:rPr>
              <a:t> </a:t>
            </a:r>
            <a:r>
              <a:rPr sz="1050" b="1">
                <a:solidFill>
                  <a:srgbClr val="FFFFFF"/>
                </a:solidFill>
                <a:latin typeface="Calibri"/>
                <a:cs typeface="Calibri"/>
              </a:rPr>
              <a:t>Medicine</a:t>
            </a:r>
            <a:r>
              <a:rPr sz="1050" b="1" spc="-41">
                <a:solidFill>
                  <a:srgbClr val="FFFFFF"/>
                </a:solidFill>
                <a:latin typeface="Calibri"/>
                <a:cs typeface="Calibri"/>
              </a:rPr>
              <a:t> </a:t>
            </a:r>
            <a:r>
              <a:rPr sz="1050" b="1" spc="-8">
                <a:solidFill>
                  <a:srgbClr val="FFFFFF"/>
                </a:solidFill>
                <a:latin typeface="Calibri"/>
                <a:cs typeface="Calibri"/>
              </a:rPr>
              <a:t>efforts</a:t>
            </a:r>
            <a:endParaRPr sz="1050">
              <a:latin typeface="Calibri"/>
              <a:cs typeface="Calibri"/>
            </a:endParaRPr>
          </a:p>
          <a:p>
            <a:pPr marL="1316831" indent="-171450">
              <a:spcBef>
                <a:spcPts val="64"/>
              </a:spcBef>
              <a:buFont typeface="Calibri"/>
              <a:buChar char="•"/>
              <a:tabLst>
                <a:tab pos="1316831" algn="l"/>
              </a:tabLst>
            </a:pPr>
            <a:r>
              <a:rPr sz="1050" b="1" spc="-8">
                <a:solidFill>
                  <a:srgbClr val="FFFFFF"/>
                </a:solidFill>
                <a:latin typeface="Calibri"/>
                <a:cs typeface="Calibri"/>
              </a:rPr>
              <a:t>Expedited</a:t>
            </a:r>
            <a:r>
              <a:rPr sz="1050" b="1" spc="-30">
                <a:solidFill>
                  <a:srgbClr val="FFFFFF"/>
                </a:solidFill>
                <a:latin typeface="Calibri"/>
                <a:cs typeface="Calibri"/>
              </a:rPr>
              <a:t> </a:t>
            </a:r>
            <a:r>
              <a:rPr sz="1050" b="1">
                <a:solidFill>
                  <a:srgbClr val="FFFFFF"/>
                </a:solidFill>
                <a:latin typeface="Calibri"/>
                <a:cs typeface="Calibri"/>
              </a:rPr>
              <a:t>Partner</a:t>
            </a:r>
            <a:r>
              <a:rPr sz="1050" b="1" spc="-23">
                <a:solidFill>
                  <a:srgbClr val="FFFFFF"/>
                </a:solidFill>
                <a:latin typeface="Calibri"/>
                <a:cs typeface="Calibri"/>
              </a:rPr>
              <a:t> </a:t>
            </a:r>
            <a:r>
              <a:rPr sz="1050" b="1" spc="-8">
                <a:solidFill>
                  <a:srgbClr val="FFFFFF"/>
                </a:solidFill>
                <a:latin typeface="Calibri"/>
                <a:cs typeface="Calibri"/>
              </a:rPr>
              <a:t>Therapy</a:t>
            </a:r>
            <a:endParaRPr sz="1050">
              <a:latin typeface="Calibri"/>
              <a:cs typeface="Calibri"/>
            </a:endParaRPr>
          </a:p>
        </p:txBody>
      </p:sp>
      <p:sp>
        <p:nvSpPr>
          <p:cNvPr id="14" name="object 14"/>
          <p:cNvSpPr/>
          <p:nvPr/>
        </p:nvSpPr>
        <p:spPr>
          <a:xfrm>
            <a:off x="346908" y="3364677"/>
            <a:ext cx="4057178" cy="1313498"/>
          </a:xfrm>
          <a:custGeom>
            <a:avLst/>
            <a:gdLst/>
            <a:ahLst/>
            <a:cxnLst/>
            <a:rect l="l" t="t" r="r" b="b"/>
            <a:pathLst>
              <a:path w="5318760" h="1751329">
                <a:moveTo>
                  <a:pt x="5318760" y="0"/>
                </a:moveTo>
                <a:lnTo>
                  <a:pt x="0" y="0"/>
                </a:lnTo>
                <a:lnTo>
                  <a:pt x="0" y="1751076"/>
                </a:lnTo>
                <a:lnTo>
                  <a:pt x="5318760" y="1751076"/>
                </a:lnTo>
                <a:lnTo>
                  <a:pt x="5318760" y="0"/>
                </a:lnTo>
                <a:close/>
              </a:path>
            </a:pathLst>
          </a:custGeom>
          <a:solidFill>
            <a:srgbClr val="F19321"/>
          </a:solidFill>
        </p:spPr>
        <p:txBody>
          <a:bodyPr wrap="square" lIns="0" tIns="0" rIns="0" bIns="0" rtlCol="0"/>
          <a:lstStyle/>
          <a:p>
            <a:endParaRPr/>
          </a:p>
        </p:txBody>
      </p:sp>
      <p:sp>
        <p:nvSpPr>
          <p:cNvPr id="15" name="object 15"/>
          <p:cNvSpPr txBox="1"/>
          <p:nvPr/>
        </p:nvSpPr>
        <p:spPr>
          <a:xfrm>
            <a:off x="413768" y="3493642"/>
            <a:ext cx="3989070" cy="979275"/>
          </a:xfrm>
          <a:prstGeom prst="rect">
            <a:avLst/>
          </a:prstGeom>
        </p:spPr>
        <p:txBody>
          <a:bodyPr vert="horz" wrap="square" lIns="0" tIns="144304" rIns="0" bIns="0" rtlCol="0">
            <a:spAutoFit/>
          </a:bodyPr>
          <a:lstStyle/>
          <a:p>
            <a:pPr marL="1281589" indent="-171450">
              <a:buFont typeface="Calibri"/>
              <a:buChar char="•"/>
              <a:tabLst>
                <a:tab pos="1281589" algn="l"/>
              </a:tabLst>
            </a:pPr>
            <a:r>
              <a:rPr lang="en-US" sz="1050" b="1">
                <a:solidFill>
                  <a:srgbClr val="FFFFFF"/>
                </a:solidFill>
                <a:latin typeface="Calibri"/>
                <a:cs typeface="Calibri"/>
              </a:rPr>
              <a:t>Biomedical Prevention (DoxyPEP)</a:t>
            </a:r>
          </a:p>
          <a:p>
            <a:pPr marL="1281589" indent="-171450">
              <a:buFont typeface="Calibri"/>
              <a:buChar char="•"/>
              <a:tabLst>
                <a:tab pos="1281589" algn="l"/>
              </a:tabLst>
            </a:pPr>
            <a:r>
              <a:rPr sz="1050" b="1">
                <a:solidFill>
                  <a:srgbClr val="FFFFFF"/>
                </a:solidFill>
                <a:latin typeface="Calibri"/>
                <a:cs typeface="Calibri"/>
              </a:rPr>
              <a:t>Provider</a:t>
            </a:r>
            <a:r>
              <a:rPr sz="1050" b="1" spc="-41">
                <a:solidFill>
                  <a:srgbClr val="FFFFFF"/>
                </a:solidFill>
                <a:latin typeface="Calibri"/>
                <a:cs typeface="Calibri"/>
              </a:rPr>
              <a:t> </a:t>
            </a:r>
            <a:r>
              <a:rPr sz="1050" b="1">
                <a:solidFill>
                  <a:srgbClr val="FFFFFF"/>
                </a:solidFill>
                <a:latin typeface="Calibri"/>
                <a:cs typeface="Calibri"/>
              </a:rPr>
              <a:t>Outreach</a:t>
            </a:r>
            <a:r>
              <a:rPr sz="1050" b="1" spc="-49">
                <a:solidFill>
                  <a:srgbClr val="FFFFFF"/>
                </a:solidFill>
                <a:latin typeface="Calibri"/>
                <a:cs typeface="Calibri"/>
              </a:rPr>
              <a:t> </a:t>
            </a:r>
            <a:r>
              <a:rPr sz="1050" b="1">
                <a:solidFill>
                  <a:srgbClr val="FFFFFF"/>
                </a:solidFill>
                <a:latin typeface="Calibri"/>
                <a:cs typeface="Calibri"/>
              </a:rPr>
              <a:t>and</a:t>
            </a:r>
            <a:r>
              <a:rPr sz="1050" b="1" spc="-41">
                <a:solidFill>
                  <a:srgbClr val="FFFFFF"/>
                </a:solidFill>
                <a:latin typeface="Calibri"/>
                <a:cs typeface="Calibri"/>
              </a:rPr>
              <a:t> </a:t>
            </a:r>
            <a:r>
              <a:rPr sz="1050" b="1" spc="-8">
                <a:solidFill>
                  <a:srgbClr val="FFFFFF"/>
                </a:solidFill>
                <a:latin typeface="Calibri"/>
                <a:cs typeface="Calibri"/>
              </a:rPr>
              <a:t>Education</a:t>
            </a:r>
            <a:endParaRPr sz="1050">
              <a:latin typeface="Calibri"/>
              <a:cs typeface="Calibri"/>
            </a:endParaRPr>
          </a:p>
          <a:p>
            <a:pPr marL="1281589" indent="-171450">
              <a:spcBef>
                <a:spcPts val="64"/>
              </a:spcBef>
              <a:buFont typeface="Calibri"/>
              <a:buChar char="•"/>
              <a:tabLst>
                <a:tab pos="1281589" algn="l"/>
              </a:tabLst>
            </a:pPr>
            <a:r>
              <a:rPr sz="1050" b="1">
                <a:solidFill>
                  <a:srgbClr val="FFFFFF"/>
                </a:solidFill>
                <a:latin typeface="Calibri"/>
                <a:cs typeface="Calibri"/>
              </a:rPr>
              <a:t>Condom</a:t>
            </a:r>
            <a:r>
              <a:rPr sz="1050" b="1" spc="-34">
                <a:solidFill>
                  <a:srgbClr val="FFFFFF"/>
                </a:solidFill>
                <a:latin typeface="Calibri"/>
                <a:cs typeface="Calibri"/>
              </a:rPr>
              <a:t> </a:t>
            </a:r>
            <a:r>
              <a:rPr sz="1050" b="1" spc="-8">
                <a:solidFill>
                  <a:srgbClr val="FFFFFF"/>
                </a:solidFill>
                <a:latin typeface="Calibri"/>
                <a:cs typeface="Calibri"/>
              </a:rPr>
              <a:t>Distribution</a:t>
            </a:r>
            <a:endParaRPr sz="1050">
              <a:latin typeface="Calibri"/>
              <a:cs typeface="Calibri"/>
            </a:endParaRPr>
          </a:p>
          <a:p>
            <a:pPr marL="1281589" indent="-171450">
              <a:spcBef>
                <a:spcPts val="64"/>
              </a:spcBef>
              <a:buFont typeface="Calibri"/>
              <a:buChar char="•"/>
              <a:tabLst>
                <a:tab pos="1281589" algn="l"/>
              </a:tabLst>
            </a:pPr>
            <a:r>
              <a:rPr lang="en-US" sz="1050" b="1" spc="-8">
                <a:solidFill>
                  <a:srgbClr val="FFFFFF"/>
                </a:solidFill>
                <a:latin typeface="Calibri"/>
                <a:cs typeface="Calibri"/>
              </a:rPr>
              <a:t>Community and </a:t>
            </a:r>
            <a:r>
              <a:rPr sz="1050" b="1" spc="-8">
                <a:solidFill>
                  <a:srgbClr val="FFFFFF"/>
                </a:solidFill>
                <a:latin typeface="Calibri"/>
                <a:cs typeface="Calibri"/>
              </a:rPr>
              <a:t>School-</a:t>
            </a:r>
            <a:r>
              <a:rPr sz="1050" b="1">
                <a:solidFill>
                  <a:srgbClr val="FFFFFF"/>
                </a:solidFill>
                <a:latin typeface="Calibri"/>
                <a:cs typeface="Calibri"/>
              </a:rPr>
              <a:t>Based</a:t>
            </a:r>
            <a:r>
              <a:rPr sz="1050" b="1" spc="-34">
                <a:solidFill>
                  <a:srgbClr val="FFFFFF"/>
                </a:solidFill>
                <a:latin typeface="Calibri"/>
                <a:cs typeface="Calibri"/>
              </a:rPr>
              <a:t> </a:t>
            </a:r>
            <a:r>
              <a:rPr sz="1050" b="1">
                <a:solidFill>
                  <a:srgbClr val="FFFFFF"/>
                </a:solidFill>
                <a:latin typeface="Calibri"/>
                <a:cs typeface="Calibri"/>
              </a:rPr>
              <a:t>Sexual</a:t>
            </a:r>
            <a:r>
              <a:rPr sz="1050" b="1" spc="-26">
                <a:solidFill>
                  <a:srgbClr val="FFFFFF"/>
                </a:solidFill>
                <a:latin typeface="Calibri"/>
                <a:cs typeface="Calibri"/>
              </a:rPr>
              <a:t> </a:t>
            </a:r>
            <a:r>
              <a:rPr sz="1050" b="1">
                <a:solidFill>
                  <a:srgbClr val="FFFFFF"/>
                </a:solidFill>
                <a:latin typeface="Calibri"/>
                <a:cs typeface="Calibri"/>
              </a:rPr>
              <a:t>Health</a:t>
            </a:r>
            <a:r>
              <a:rPr sz="1050" b="1" spc="-23">
                <a:solidFill>
                  <a:srgbClr val="FFFFFF"/>
                </a:solidFill>
                <a:latin typeface="Calibri"/>
                <a:cs typeface="Calibri"/>
              </a:rPr>
              <a:t> </a:t>
            </a:r>
            <a:r>
              <a:rPr sz="1050" b="1" spc="-8">
                <a:solidFill>
                  <a:srgbClr val="FFFFFF"/>
                </a:solidFill>
                <a:latin typeface="Calibri"/>
                <a:cs typeface="Calibri"/>
              </a:rPr>
              <a:t>Education</a:t>
            </a:r>
            <a:endParaRPr sz="1050">
              <a:latin typeface="Calibri"/>
              <a:cs typeface="Calibri"/>
            </a:endParaRPr>
          </a:p>
        </p:txBody>
      </p:sp>
      <p:sp>
        <p:nvSpPr>
          <p:cNvPr id="16" name="object 16"/>
          <p:cNvSpPr/>
          <p:nvPr/>
        </p:nvSpPr>
        <p:spPr>
          <a:xfrm>
            <a:off x="4666667" y="3388871"/>
            <a:ext cx="4259580" cy="1320165"/>
          </a:xfrm>
          <a:custGeom>
            <a:avLst/>
            <a:gdLst/>
            <a:ahLst/>
            <a:cxnLst/>
            <a:rect l="l" t="t" r="r" b="b"/>
            <a:pathLst>
              <a:path w="5659120" h="1760220">
                <a:moveTo>
                  <a:pt x="5658612" y="0"/>
                </a:moveTo>
                <a:lnTo>
                  <a:pt x="0" y="0"/>
                </a:lnTo>
                <a:lnTo>
                  <a:pt x="0" y="1760220"/>
                </a:lnTo>
                <a:lnTo>
                  <a:pt x="5658612" y="1760220"/>
                </a:lnTo>
                <a:lnTo>
                  <a:pt x="5658612" y="0"/>
                </a:lnTo>
                <a:close/>
              </a:path>
            </a:pathLst>
          </a:custGeom>
          <a:solidFill>
            <a:srgbClr val="1F67A6"/>
          </a:solidFill>
        </p:spPr>
        <p:txBody>
          <a:bodyPr wrap="square" lIns="0" tIns="0" rIns="0" bIns="0" rtlCol="0"/>
          <a:lstStyle/>
          <a:p>
            <a:endParaRPr/>
          </a:p>
        </p:txBody>
      </p:sp>
      <p:sp>
        <p:nvSpPr>
          <p:cNvPr id="17" name="object 17"/>
          <p:cNvSpPr txBox="1"/>
          <p:nvPr/>
        </p:nvSpPr>
        <p:spPr>
          <a:xfrm>
            <a:off x="4538472" y="3389692"/>
            <a:ext cx="4919663" cy="1130759"/>
          </a:xfrm>
          <a:prstGeom prst="rect">
            <a:avLst/>
          </a:prstGeom>
        </p:spPr>
        <p:txBody>
          <a:bodyPr vert="horz" wrap="square" lIns="0" tIns="35243" rIns="0" bIns="0" rtlCol="0">
            <a:spAutoFit/>
          </a:bodyPr>
          <a:lstStyle/>
          <a:p>
            <a:pPr>
              <a:spcBef>
                <a:spcPts val="278"/>
              </a:spcBef>
            </a:pPr>
            <a:endParaRPr sz="1050">
              <a:latin typeface="Times New Roman"/>
              <a:cs typeface="Times New Roman"/>
            </a:endParaRPr>
          </a:p>
          <a:p>
            <a:pPr marL="1320165" marR="550069" indent="-171450">
              <a:lnSpc>
                <a:spcPts val="1133"/>
              </a:lnSpc>
              <a:buFont typeface="Arial"/>
              <a:buChar char="•"/>
              <a:tabLst>
                <a:tab pos="1320165" algn="l"/>
              </a:tabLst>
            </a:pPr>
            <a:r>
              <a:rPr sz="1050" b="1">
                <a:solidFill>
                  <a:srgbClr val="FFFFFF"/>
                </a:solidFill>
                <a:latin typeface="Calibri"/>
                <a:cs typeface="Calibri"/>
              </a:rPr>
              <a:t>Partner</a:t>
            </a:r>
            <a:r>
              <a:rPr sz="1050" b="1" spc="-34">
                <a:solidFill>
                  <a:srgbClr val="FFFFFF"/>
                </a:solidFill>
                <a:latin typeface="Calibri"/>
                <a:cs typeface="Calibri"/>
              </a:rPr>
              <a:t> </a:t>
            </a:r>
            <a:r>
              <a:rPr sz="1050" b="1" spc="-8">
                <a:solidFill>
                  <a:srgbClr val="FFFFFF"/>
                </a:solidFill>
                <a:latin typeface="Calibri"/>
                <a:cs typeface="Calibri"/>
              </a:rPr>
              <a:t>Elicitation</a:t>
            </a:r>
            <a:r>
              <a:rPr sz="1050" b="1" spc="-19">
                <a:solidFill>
                  <a:srgbClr val="FFFFFF"/>
                </a:solidFill>
                <a:latin typeface="Calibri"/>
                <a:cs typeface="Calibri"/>
              </a:rPr>
              <a:t> </a:t>
            </a:r>
            <a:r>
              <a:rPr sz="1050" b="1">
                <a:solidFill>
                  <a:srgbClr val="FFFFFF"/>
                </a:solidFill>
                <a:latin typeface="Calibri"/>
                <a:cs typeface="Calibri"/>
              </a:rPr>
              <a:t>and</a:t>
            </a:r>
            <a:r>
              <a:rPr sz="1050" b="1" spc="-30">
                <a:solidFill>
                  <a:srgbClr val="FFFFFF"/>
                </a:solidFill>
                <a:latin typeface="Calibri"/>
                <a:cs typeface="Calibri"/>
              </a:rPr>
              <a:t> </a:t>
            </a:r>
            <a:r>
              <a:rPr sz="1050" b="1" spc="-8">
                <a:solidFill>
                  <a:srgbClr val="FFFFFF"/>
                </a:solidFill>
                <a:latin typeface="Calibri"/>
                <a:cs typeface="Calibri"/>
              </a:rPr>
              <a:t>Notification </a:t>
            </a:r>
            <a:r>
              <a:rPr sz="1050" b="1">
                <a:solidFill>
                  <a:srgbClr val="FFFFFF"/>
                </a:solidFill>
                <a:latin typeface="Calibri"/>
                <a:cs typeface="Calibri"/>
              </a:rPr>
              <a:t>through</a:t>
            </a:r>
            <a:r>
              <a:rPr sz="1050" b="1" spc="-49">
                <a:solidFill>
                  <a:srgbClr val="FFFFFF"/>
                </a:solidFill>
                <a:latin typeface="Calibri"/>
                <a:cs typeface="Calibri"/>
              </a:rPr>
              <a:t> </a:t>
            </a:r>
            <a:r>
              <a:rPr sz="1050" b="1">
                <a:solidFill>
                  <a:srgbClr val="FFFFFF"/>
                </a:solidFill>
                <a:latin typeface="Calibri"/>
                <a:cs typeface="Calibri"/>
              </a:rPr>
              <a:t>Public</a:t>
            </a:r>
            <a:r>
              <a:rPr sz="1050" b="1" spc="-23">
                <a:solidFill>
                  <a:srgbClr val="FFFFFF"/>
                </a:solidFill>
                <a:latin typeface="Calibri"/>
                <a:cs typeface="Calibri"/>
              </a:rPr>
              <a:t> </a:t>
            </a:r>
            <a:r>
              <a:rPr sz="1050" b="1">
                <a:solidFill>
                  <a:srgbClr val="FFFFFF"/>
                </a:solidFill>
                <a:latin typeface="Calibri"/>
                <a:cs typeface="Calibri"/>
              </a:rPr>
              <a:t>Health</a:t>
            </a:r>
            <a:r>
              <a:rPr sz="1050" b="1" spc="-38">
                <a:solidFill>
                  <a:srgbClr val="FFFFFF"/>
                </a:solidFill>
                <a:latin typeface="Calibri"/>
                <a:cs typeface="Calibri"/>
              </a:rPr>
              <a:t> </a:t>
            </a:r>
            <a:r>
              <a:rPr sz="1050" b="1" spc="-8">
                <a:solidFill>
                  <a:srgbClr val="FFFFFF"/>
                </a:solidFill>
                <a:latin typeface="Calibri"/>
                <a:cs typeface="Calibri"/>
              </a:rPr>
              <a:t>Investigators</a:t>
            </a:r>
            <a:endParaRPr lang="en-US" sz="1050" b="1" spc="-8">
              <a:solidFill>
                <a:srgbClr val="FFFFFF"/>
              </a:solidFill>
              <a:latin typeface="Calibri"/>
              <a:cs typeface="Calibri"/>
            </a:endParaRPr>
          </a:p>
          <a:p>
            <a:pPr marL="1320165" marR="550069" indent="-171450">
              <a:lnSpc>
                <a:spcPts val="1133"/>
              </a:lnSpc>
              <a:buFont typeface="Arial"/>
              <a:buChar char="•"/>
              <a:tabLst>
                <a:tab pos="1320165" algn="l"/>
              </a:tabLst>
            </a:pPr>
            <a:r>
              <a:rPr lang="en-US" sz="1050" b="1" spc="-8">
                <a:solidFill>
                  <a:srgbClr val="FFFFFF"/>
                </a:solidFill>
                <a:latin typeface="Calibri"/>
                <a:cs typeface="Calibri"/>
              </a:rPr>
              <a:t>Specialized Investigation Team for Congenital Syphilis</a:t>
            </a:r>
            <a:endParaRPr sz="1050">
              <a:latin typeface="Calibri"/>
              <a:cs typeface="Calibri"/>
            </a:endParaRPr>
          </a:p>
          <a:p>
            <a:pPr marL="1320165" indent="-171450">
              <a:spcBef>
                <a:spcPts val="49"/>
              </a:spcBef>
              <a:buFont typeface="Arial"/>
              <a:buChar char="•"/>
              <a:tabLst>
                <a:tab pos="1320165" algn="l"/>
              </a:tabLst>
            </a:pPr>
            <a:r>
              <a:rPr sz="1050" b="1">
                <a:solidFill>
                  <a:srgbClr val="FFFFFF"/>
                </a:solidFill>
                <a:latin typeface="Calibri"/>
                <a:cs typeface="Calibri"/>
              </a:rPr>
              <a:t>Community</a:t>
            </a:r>
            <a:r>
              <a:rPr sz="1050" b="1" spc="-41">
                <a:solidFill>
                  <a:srgbClr val="FFFFFF"/>
                </a:solidFill>
                <a:latin typeface="Calibri"/>
                <a:cs typeface="Calibri"/>
              </a:rPr>
              <a:t> </a:t>
            </a:r>
            <a:r>
              <a:rPr sz="1050" b="1">
                <a:solidFill>
                  <a:srgbClr val="FFFFFF"/>
                </a:solidFill>
                <a:latin typeface="Calibri"/>
                <a:cs typeface="Calibri"/>
              </a:rPr>
              <a:t>Embedded</a:t>
            </a:r>
            <a:r>
              <a:rPr sz="1050" b="1" spc="-49">
                <a:solidFill>
                  <a:srgbClr val="FFFFFF"/>
                </a:solidFill>
                <a:latin typeface="Calibri"/>
                <a:cs typeface="Calibri"/>
              </a:rPr>
              <a:t> </a:t>
            </a:r>
            <a:r>
              <a:rPr sz="1050" b="1" spc="-19">
                <a:solidFill>
                  <a:srgbClr val="FFFFFF"/>
                </a:solidFill>
                <a:latin typeface="Calibri"/>
                <a:cs typeface="Calibri"/>
              </a:rPr>
              <a:t>D</a:t>
            </a:r>
            <a:r>
              <a:rPr lang="en-US" sz="1050" b="1" spc="-19">
                <a:solidFill>
                  <a:srgbClr val="FFFFFF"/>
                </a:solidFill>
                <a:latin typeface="Calibri"/>
                <a:cs typeface="Calibri"/>
              </a:rPr>
              <a:t>isease </a:t>
            </a:r>
            <a:r>
              <a:rPr sz="1050" b="1" spc="-19">
                <a:solidFill>
                  <a:srgbClr val="FFFFFF"/>
                </a:solidFill>
                <a:latin typeface="Calibri"/>
                <a:cs typeface="Calibri"/>
              </a:rPr>
              <a:t>I</a:t>
            </a:r>
            <a:r>
              <a:rPr lang="en-US" sz="1050" b="1" spc="-19">
                <a:solidFill>
                  <a:srgbClr val="FFFFFF"/>
                </a:solidFill>
                <a:latin typeface="Calibri"/>
                <a:cs typeface="Calibri"/>
              </a:rPr>
              <a:t>nvestigation </a:t>
            </a:r>
            <a:r>
              <a:rPr sz="1050" b="1" spc="-19">
                <a:solidFill>
                  <a:srgbClr val="FFFFFF"/>
                </a:solidFill>
                <a:latin typeface="Calibri"/>
                <a:cs typeface="Calibri"/>
              </a:rPr>
              <a:t>S</a:t>
            </a:r>
            <a:r>
              <a:rPr lang="en-US" sz="1050" b="1" spc="-19">
                <a:solidFill>
                  <a:srgbClr val="FFFFFF"/>
                </a:solidFill>
                <a:latin typeface="Calibri"/>
                <a:cs typeface="Calibri"/>
              </a:rPr>
              <a:t>pecialists</a:t>
            </a:r>
            <a:endParaRPr sz="1050">
              <a:latin typeface="Calibri"/>
              <a:cs typeface="Calibri"/>
            </a:endParaRPr>
          </a:p>
          <a:p>
            <a:pPr marL="1320165" indent="-171450">
              <a:spcBef>
                <a:spcPts val="64"/>
              </a:spcBef>
              <a:buFont typeface="Calibri"/>
              <a:buChar char="•"/>
              <a:tabLst>
                <a:tab pos="1320165" algn="l"/>
              </a:tabLst>
            </a:pPr>
            <a:r>
              <a:rPr sz="1050" b="1">
                <a:solidFill>
                  <a:srgbClr val="FFFFFF"/>
                </a:solidFill>
                <a:latin typeface="Calibri"/>
                <a:cs typeface="Calibri"/>
              </a:rPr>
              <a:t>Data</a:t>
            </a:r>
            <a:r>
              <a:rPr sz="1050" b="1" spc="-38">
                <a:solidFill>
                  <a:srgbClr val="FFFFFF"/>
                </a:solidFill>
                <a:latin typeface="Calibri"/>
                <a:cs typeface="Calibri"/>
              </a:rPr>
              <a:t> </a:t>
            </a:r>
            <a:r>
              <a:rPr sz="1050" b="1">
                <a:solidFill>
                  <a:srgbClr val="FFFFFF"/>
                </a:solidFill>
                <a:latin typeface="Calibri"/>
                <a:cs typeface="Calibri"/>
              </a:rPr>
              <a:t>to</a:t>
            </a:r>
            <a:r>
              <a:rPr sz="1050" b="1" spc="-26">
                <a:solidFill>
                  <a:srgbClr val="FFFFFF"/>
                </a:solidFill>
                <a:latin typeface="Calibri"/>
                <a:cs typeface="Calibri"/>
              </a:rPr>
              <a:t> </a:t>
            </a:r>
            <a:r>
              <a:rPr sz="1050" b="1">
                <a:solidFill>
                  <a:srgbClr val="FFFFFF"/>
                </a:solidFill>
                <a:latin typeface="Calibri"/>
                <a:cs typeface="Calibri"/>
              </a:rPr>
              <a:t>Action</a:t>
            </a:r>
            <a:r>
              <a:rPr sz="1050" b="1" spc="-26">
                <a:solidFill>
                  <a:srgbClr val="FFFFFF"/>
                </a:solidFill>
                <a:latin typeface="Calibri"/>
                <a:cs typeface="Calibri"/>
              </a:rPr>
              <a:t> </a:t>
            </a:r>
            <a:r>
              <a:rPr sz="1050" b="1" spc="-8">
                <a:solidFill>
                  <a:srgbClr val="FFFFFF"/>
                </a:solidFill>
                <a:latin typeface="Calibri"/>
                <a:cs typeface="Calibri"/>
              </a:rPr>
              <a:t>Efforts</a:t>
            </a:r>
            <a:endParaRPr sz="1050">
              <a:latin typeface="Calibri"/>
              <a:cs typeface="Calibri"/>
            </a:endParaRPr>
          </a:p>
          <a:p>
            <a:pPr marL="1320165" indent="-171450">
              <a:spcBef>
                <a:spcPts val="64"/>
              </a:spcBef>
              <a:buFont typeface="Calibri"/>
              <a:buChar char="•"/>
              <a:tabLst>
                <a:tab pos="1320165" algn="l"/>
              </a:tabLst>
            </a:pPr>
            <a:r>
              <a:rPr sz="1050" b="1">
                <a:solidFill>
                  <a:srgbClr val="FFFFFF"/>
                </a:solidFill>
                <a:latin typeface="Calibri"/>
                <a:cs typeface="Calibri"/>
              </a:rPr>
              <a:t>Health</a:t>
            </a:r>
            <a:r>
              <a:rPr sz="1050" b="1" spc="-38">
                <a:solidFill>
                  <a:srgbClr val="FFFFFF"/>
                </a:solidFill>
                <a:latin typeface="Calibri"/>
                <a:cs typeface="Calibri"/>
              </a:rPr>
              <a:t> </a:t>
            </a:r>
            <a:r>
              <a:rPr sz="1050" b="1">
                <a:solidFill>
                  <a:srgbClr val="FFFFFF"/>
                </a:solidFill>
                <a:latin typeface="Calibri"/>
                <a:cs typeface="Calibri"/>
              </a:rPr>
              <a:t>Plan</a:t>
            </a:r>
            <a:r>
              <a:rPr sz="1050" b="1" spc="-23">
                <a:solidFill>
                  <a:srgbClr val="FFFFFF"/>
                </a:solidFill>
                <a:latin typeface="Calibri"/>
                <a:cs typeface="Calibri"/>
              </a:rPr>
              <a:t> </a:t>
            </a:r>
            <a:r>
              <a:rPr lang="en-US" sz="1050" b="1" spc="-23">
                <a:solidFill>
                  <a:srgbClr val="FFFFFF"/>
                </a:solidFill>
                <a:latin typeface="Calibri"/>
                <a:cs typeface="Calibri"/>
              </a:rPr>
              <a:t>and FQHC </a:t>
            </a:r>
            <a:r>
              <a:rPr sz="1050" b="1" spc="-8">
                <a:solidFill>
                  <a:srgbClr val="FFFFFF"/>
                </a:solidFill>
                <a:latin typeface="Calibri"/>
                <a:cs typeface="Calibri"/>
              </a:rPr>
              <a:t>Engagement</a:t>
            </a:r>
            <a:endParaRPr sz="1050">
              <a:latin typeface="Calibri"/>
              <a:cs typeface="Calibri"/>
            </a:endParaRPr>
          </a:p>
        </p:txBody>
      </p:sp>
      <p:pic>
        <p:nvPicPr>
          <p:cNvPr id="18" name="object 18"/>
          <p:cNvPicPr/>
          <p:nvPr/>
        </p:nvPicPr>
        <p:blipFill>
          <a:blip r:embed="rId2" cstate="print"/>
          <a:stretch>
            <a:fillRect/>
          </a:stretch>
        </p:blipFill>
        <p:spPr>
          <a:xfrm>
            <a:off x="459683" y="1689354"/>
            <a:ext cx="906399" cy="1191006"/>
          </a:xfrm>
          <a:prstGeom prst="rect">
            <a:avLst/>
          </a:prstGeom>
        </p:spPr>
      </p:pic>
      <p:pic>
        <p:nvPicPr>
          <p:cNvPr id="19" name="object 19"/>
          <p:cNvPicPr/>
          <p:nvPr/>
        </p:nvPicPr>
        <p:blipFill>
          <a:blip r:embed="rId3" cstate="print"/>
          <a:stretch>
            <a:fillRect/>
          </a:stretch>
        </p:blipFill>
        <p:spPr>
          <a:xfrm>
            <a:off x="4724400" y="1725931"/>
            <a:ext cx="888111" cy="1139570"/>
          </a:xfrm>
          <a:prstGeom prst="rect">
            <a:avLst/>
          </a:prstGeom>
        </p:spPr>
      </p:pic>
      <p:pic>
        <p:nvPicPr>
          <p:cNvPr id="20" name="object 20"/>
          <p:cNvPicPr/>
          <p:nvPr/>
        </p:nvPicPr>
        <p:blipFill>
          <a:blip r:embed="rId4" cstate="print"/>
          <a:stretch>
            <a:fillRect/>
          </a:stretch>
        </p:blipFill>
        <p:spPr>
          <a:xfrm>
            <a:off x="4766309" y="3471343"/>
            <a:ext cx="846202" cy="1142990"/>
          </a:xfrm>
          <a:prstGeom prst="rect">
            <a:avLst/>
          </a:prstGeom>
        </p:spPr>
      </p:pic>
      <p:pic>
        <p:nvPicPr>
          <p:cNvPr id="21" name="object 21"/>
          <p:cNvPicPr/>
          <p:nvPr/>
        </p:nvPicPr>
        <p:blipFill>
          <a:blip r:embed="rId5" cstate="print"/>
          <a:stretch>
            <a:fillRect/>
          </a:stretch>
        </p:blipFill>
        <p:spPr>
          <a:xfrm>
            <a:off x="462348" y="3439639"/>
            <a:ext cx="917829" cy="1163574"/>
          </a:xfrm>
          <a:prstGeom prst="rect">
            <a:avLst/>
          </a:prstGeom>
        </p:spPr>
      </p:pic>
      <p:sp>
        <p:nvSpPr>
          <p:cNvPr id="22" name="object 22"/>
          <p:cNvSpPr txBox="1"/>
          <p:nvPr/>
        </p:nvSpPr>
        <p:spPr>
          <a:xfrm>
            <a:off x="4594323" y="5175254"/>
            <a:ext cx="4228148" cy="967092"/>
          </a:xfrm>
          <a:prstGeom prst="rect">
            <a:avLst/>
          </a:prstGeom>
        </p:spPr>
        <p:txBody>
          <a:bodyPr vert="horz" wrap="square" lIns="0" tIns="43339" rIns="0" bIns="0" rtlCol="0">
            <a:spAutoFit/>
          </a:bodyPr>
          <a:lstStyle/>
          <a:p>
            <a:pPr marL="1372076" indent="-214789">
              <a:spcBef>
                <a:spcPts val="341"/>
              </a:spcBef>
              <a:buFont typeface="Arial"/>
              <a:buChar char="•"/>
              <a:tabLst>
                <a:tab pos="1372076" algn="l"/>
              </a:tabLst>
            </a:pPr>
            <a:r>
              <a:rPr lang="en-US" sz="1050" b="1">
                <a:solidFill>
                  <a:srgbClr val="FFFFFF"/>
                </a:solidFill>
                <a:latin typeface="Calibri"/>
                <a:cs typeface="Calibri"/>
              </a:rPr>
              <a:t>Workforce Development </a:t>
            </a:r>
          </a:p>
          <a:p>
            <a:pPr marL="1372076" indent="-214789">
              <a:spcBef>
                <a:spcPts val="341"/>
              </a:spcBef>
              <a:buFont typeface="Arial"/>
              <a:buChar char="•"/>
              <a:tabLst>
                <a:tab pos="1372076" algn="l"/>
              </a:tabLst>
            </a:pPr>
            <a:r>
              <a:rPr lang="en-US" sz="1050" b="1" err="1">
                <a:solidFill>
                  <a:srgbClr val="FFFFFF"/>
                </a:solidFill>
                <a:latin typeface="Calibri"/>
                <a:cs typeface="Calibri"/>
              </a:rPr>
              <a:t>Syndemics</a:t>
            </a:r>
            <a:r>
              <a:rPr lang="en-US" sz="1050" b="1">
                <a:solidFill>
                  <a:srgbClr val="FFFFFF"/>
                </a:solidFill>
                <a:latin typeface="Calibri"/>
                <a:cs typeface="Calibri"/>
              </a:rPr>
              <a:t> planning with County Partners  </a:t>
            </a:r>
          </a:p>
          <a:p>
            <a:pPr marL="1372076" indent="-214789">
              <a:spcBef>
                <a:spcPts val="341"/>
              </a:spcBef>
              <a:buFont typeface="Arial"/>
              <a:buChar char="•"/>
              <a:tabLst>
                <a:tab pos="1372076" algn="l"/>
              </a:tabLst>
            </a:pPr>
            <a:r>
              <a:rPr lang="en-US" sz="1050" b="1">
                <a:solidFill>
                  <a:srgbClr val="FFFFFF"/>
                </a:solidFill>
                <a:latin typeface="Calibri"/>
                <a:cs typeface="Calibri"/>
              </a:rPr>
              <a:t>Policy and Leadership </a:t>
            </a:r>
          </a:p>
          <a:p>
            <a:pPr marL="1372076" indent="-214789">
              <a:spcBef>
                <a:spcPts val="341"/>
              </a:spcBef>
              <a:buFont typeface="Arial"/>
              <a:buChar char="•"/>
              <a:tabLst>
                <a:tab pos="1372076" algn="l"/>
              </a:tabLst>
            </a:pPr>
            <a:r>
              <a:rPr sz="1050" b="1" spc="-19">
                <a:solidFill>
                  <a:srgbClr val="FFFFFF"/>
                </a:solidFill>
                <a:latin typeface="Calibri"/>
                <a:cs typeface="Calibri"/>
              </a:rPr>
              <a:t>HIV,</a:t>
            </a:r>
            <a:r>
              <a:rPr sz="1050" b="1" spc="-45">
                <a:solidFill>
                  <a:srgbClr val="FFFFFF"/>
                </a:solidFill>
                <a:latin typeface="Calibri"/>
                <a:cs typeface="Calibri"/>
              </a:rPr>
              <a:t> </a:t>
            </a:r>
            <a:r>
              <a:rPr sz="1050" b="1">
                <a:solidFill>
                  <a:srgbClr val="FFFFFF"/>
                </a:solidFill>
                <a:latin typeface="Calibri"/>
                <a:cs typeface="Calibri"/>
              </a:rPr>
              <a:t>Syphilis,</a:t>
            </a:r>
            <a:r>
              <a:rPr sz="1050" b="1" spc="-26">
                <a:solidFill>
                  <a:srgbClr val="FFFFFF"/>
                </a:solidFill>
                <a:latin typeface="Calibri"/>
                <a:cs typeface="Calibri"/>
              </a:rPr>
              <a:t> </a:t>
            </a:r>
            <a:r>
              <a:rPr sz="1050" b="1">
                <a:solidFill>
                  <a:srgbClr val="FFFFFF"/>
                </a:solidFill>
                <a:latin typeface="Calibri"/>
                <a:cs typeface="Calibri"/>
              </a:rPr>
              <a:t>Meth</a:t>
            </a:r>
            <a:r>
              <a:rPr sz="1050" b="1" spc="-49">
                <a:solidFill>
                  <a:srgbClr val="FFFFFF"/>
                </a:solidFill>
                <a:latin typeface="Calibri"/>
                <a:cs typeface="Calibri"/>
              </a:rPr>
              <a:t> </a:t>
            </a:r>
            <a:r>
              <a:rPr sz="1050" b="1">
                <a:solidFill>
                  <a:srgbClr val="FFFFFF"/>
                </a:solidFill>
                <a:latin typeface="Calibri"/>
                <a:cs typeface="Calibri"/>
              </a:rPr>
              <a:t>Use</a:t>
            </a:r>
            <a:r>
              <a:rPr sz="1050" b="1" spc="-34">
                <a:solidFill>
                  <a:srgbClr val="FFFFFF"/>
                </a:solidFill>
                <a:latin typeface="Calibri"/>
                <a:cs typeface="Calibri"/>
              </a:rPr>
              <a:t> </a:t>
            </a:r>
            <a:r>
              <a:rPr sz="1050" b="1">
                <a:solidFill>
                  <a:srgbClr val="FFFFFF"/>
                </a:solidFill>
                <a:latin typeface="Calibri"/>
                <a:cs typeface="Calibri"/>
              </a:rPr>
              <a:t>Disorder</a:t>
            </a:r>
            <a:r>
              <a:rPr sz="1050" b="1" spc="-53">
                <a:solidFill>
                  <a:srgbClr val="FFFFFF"/>
                </a:solidFill>
                <a:latin typeface="Calibri"/>
                <a:cs typeface="Calibri"/>
              </a:rPr>
              <a:t> </a:t>
            </a:r>
            <a:r>
              <a:rPr sz="1050" b="1">
                <a:solidFill>
                  <a:srgbClr val="FFFFFF"/>
                </a:solidFill>
                <a:latin typeface="Calibri"/>
                <a:cs typeface="Calibri"/>
              </a:rPr>
              <a:t>Syndemic</a:t>
            </a:r>
            <a:r>
              <a:rPr sz="1050" b="1" spc="-38">
                <a:solidFill>
                  <a:srgbClr val="FFFFFF"/>
                </a:solidFill>
                <a:latin typeface="Calibri"/>
                <a:cs typeface="Calibri"/>
              </a:rPr>
              <a:t> </a:t>
            </a:r>
            <a:r>
              <a:rPr sz="1050" b="1" spc="-8">
                <a:solidFill>
                  <a:srgbClr val="FFFFFF"/>
                </a:solidFill>
                <a:latin typeface="Calibri"/>
                <a:cs typeface="Calibri"/>
              </a:rPr>
              <a:t>Programming</a:t>
            </a:r>
            <a:endParaRPr sz="1050">
              <a:latin typeface="Calibri"/>
              <a:cs typeface="Calibri"/>
            </a:endParaRPr>
          </a:p>
        </p:txBody>
      </p:sp>
      <p:grpSp>
        <p:nvGrpSpPr>
          <p:cNvPr id="23" name="object 23"/>
          <p:cNvGrpSpPr/>
          <p:nvPr/>
        </p:nvGrpSpPr>
        <p:grpSpPr>
          <a:xfrm>
            <a:off x="4729520" y="5141444"/>
            <a:ext cx="888111" cy="1057561"/>
            <a:chOff x="3800855" y="5190744"/>
            <a:chExt cx="1301750" cy="1434465"/>
          </a:xfrm>
        </p:grpSpPr>
        <p:sp>
          <p:nvSpPr>
            <p:cNvPr id="24" name="object 24"/>
            <p:cNvSpPr/>
            <p:nvPr/>
          </p:nvSpPr>
          <p:spPr>
            <a:xfrm>
              <a:off x="3800855" y="5190744"/>
              <a:ext cx="1301750" cy="1434465"/>
            </a:xfrm>
            <a:custGeom>
              <a:avLst/>
              <a:gdLst/>
              <a:ahLst/>
              <a:cxnLst/>
              <a:rect l="l" t="t" r="r" b="b"/>
              <a:pathLst>
                <a:path w="1301750" h="1434465">
                  <a:moveTo>
                    <a:pt x="1301496" y="0"/>
                  </a:moveTo>
                  <a:lnTo>
                    <a:pt x="0" y="0"/>
                  </a:lnTo>
                  <a:lnTo>
                    <a:pt x="0" y="1434083"/>
                  </a:lnTo>
                  <a:lnTo>
                    <a:pt x="1301496" y="1434083"/>
                  </a:lnTo>
                  <a:lnTo>
                    <a:pt x="1301496" y="0"/>
                  </a:lnTo>
                  <a:close/>
                </a:path>
              </a:pathLst>
            </a:custGeom>
            <a:solidFill>
              <a:srgbClr val="FFFFFF"/>
            </a:solidFill>
          </p:spPr>
          <p:txBody>
            <a:bodyPr wrap="square" lIns="0" tIns="0" rIns="0" bIns="0" rtlCol="0"/>
            <a:lstStyle/>
            <a:p>
              <a:endParaRPr/>
            </a:p>
          </p:txBody>
        </p:sp>
        <p:sp>
          <p:nvSpPr>
            <p:cNvPr id="25" name="object 25"/>
            <p:cNvSpPr/>
            <p:nvPr/>
          </p:nvSpPr>
          <p:spPr>
            <a:xfrm>
              <a:off x="3868906" y="5318677"/>
              <a:ext cx="1165647" cy="1189976"/>
            </a:xfrm>
            <a:custGeom>
              <a:avLst/>
              <a:gdLst/>
              <a:ahLst/>
              <a:cxnLst/>
              <a:rect l="l" t="t" r="r" b="b"/>
              <a:pathLst>
                <a:path w="1104900" h="1091565">
                  <a:moveTo>
                    <a:pt x="828675" y="0"/>
                  </a:moveTo>
                  <a:lnTo>
                    <a:pt x="276225" y="0"/>
                  </a:lnTo>
                  <a:lnTo>
                    <a:pt x="276225" y="766902"/>
                  </a:lnTo>
                  <a:lnTo>
                    <a:pt x="0" y="766902"/>
                  </a:lnTo>
                  <a:lnTo>
                    <a:pt x="552450" y="1091184"/>
                  </a:lnTo>
                  <a:lnTo>
                    <a:pt x="1104900" y="766902"/>
                  </a:lnTo>
                  <a:lnTo>
                    <a:pt x="828675" y="766902"/>
                  </a:lnTo>
                  <a:lnTo>
                    <a:pt x="828675" y="0"/>
                  </a:lnTo>
                  <a:close/>
                </a:path>
              </a:pathLst>
            </a:custGeom>
            <a:solidFill>
              <a:srgbClr val="4AACC5"/>
            </a:solidFill>
          </p:spPr>
          <p:txBody>
            <a:bodyPr wrap="square" lIns="0" tIns="0" rIns="0" bIns="0" rtlCol="0"/>
            <a:lstStyle/>
            <a:p>
              <a:endParaRPr/>
            </a:p>
          </p:txBody>
        </p:sp>
      </p:grpSp>
      <p:sp>
        <p:nvSpPr>
          <p:cNvPr id="8" name="Rectangle 7">
            <a:extLst>
              <a:ext uri="{FF2B5EF4-FFF2-40B4-BE49-F238E27FC236}">
                <a16:creationId xmlns:a16="http://schemas.microsoft.com/office/drawing/2014/main" id="{88099E62-6555-08BB-C93F-2FDA4E6F450F}"/>
              </a:ext>
            </a:extLst>
          </p:cNvPr>
          <p:cNvSpPr/>
          <p:nvPr/>
        </p:nvSpPr>
        <p:spPr>
          <a:xfrm>
            <a:off x="346908" y="5046105"/>
            <a:ext cx="4000316" cy="1225391"/>
          </a:xfrm>
          <a:prstGeom prst="rect">
            <a:avLst/>
          </a:prstGeom>
          <a:solidFill>
            <a:srgbClr val="5482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E72CBD76-C6C2-B2B4-C693-44A7CA3AB320}"/>
              </a:ext>
            </a:extLst>
          </p:cNvPr>
          <p:cNvPicPr>
            <a:picLocks noChangeAspect="1"/>
          </p:cNvPicPr>
          <p:nvPr/>
        </p:nvPicPr>
        <p:blipFill>
          <a:blip r:embed="rId6"/>
          <a:stretch>
            <a:fillRect/>
          </a:stretch>
        </p:blipFill>
        <p:spPr>
          <a:xfrm>
            <a:off x="462348" y="5121959"/>
            <a:ext cx="984307" cy="1085837"/>
          </a:xfrm>
          <a:prstGeom prst="rect">
            <a:avLst/>
          </a:prstGeom>
        </p:spPr>
      </p:pic>
      <p:pic>
        <p:nvPicPr>
          <p:cNvPr id="30" name="Picture 29">
            <a:extLst>
              <a:ext uri="{FF2B5EF4-FFF2-40B4-BE49-F238E27FC236}">
                <a16:creationId xmlns:a16="http://schemas.microsoft.com/office/drawing/2014/main" id="{9E317FE6-5AA2-F5FA-09F8-3FC09D451FF7}"/>
              </a:ext>
            </a:extLst>
          </p:cNvPr>
          <p:cNvPicPr>
            <a:picLocks noChangeAspect="1"/>
          </p:cNvPicPr>
          <p:nvPr/>
        </p:nvPicPr>
        <p:blipFill>
          <a:blip r:embed="rId7"/>
          <a:stretch>
            <a:fillRect/>
          </a:stretch>
        </p:blipFill>
        <p:spPr>
          <a:xfrm>
            <a:off x="571682" y="5259095"/>
            <a:ext cx="804290" cy="600075"/>
          </a:xfrm>
          <a:prstGeom prst="rect">
            <a:avLst/>
          </a:prstGeom>
        </p:spPr>
      </p:pic>
      <p:sp>
        <p:nvSpPr>
          <p:cNvPr id="33" name="object 15">
            <a:extLst>
              <a:ext uri="{FF2B5EF4-FFF2-40B4-BE49-F238E27FC236}">
                <a16:creationId xmlns:a16="http://schemas.microsoft.com/office/drawing/2014/main" id="{1A60EF29-50A6-0165-BDE8-672C7B21DCF9}"/>
              </a:ext>
            </a:extLst>
          </p:cNvPr>
          <p:cNvSpPr txBox="1"/>
          <p:nvPr/>
        </p:nvSpPr>
        <p:spPr>
          <a:xfrm>
            <a:off x="454485" y="5137839"/>
            <a:ext cx="3948353" cy="953627"/>
          </a:xfrm>
          <a:prstGeom prst="rect">
            <a:avLst/>
          </a:prstGeom>
        </p:spPr>
        <p:txBody>
          <a:bodyPr vert="horz" wrap="square" lIns="0" tIns="144304" rIns="0" bIns="0" rtlCol="0">
            <a:spAutoFit/>
          </a:bodyPr>
          <a:lstStyle/>
          <a:p>
            <a:pPr marL="1281589" indent="-171450">
              <a:buFont typeface="Calibri"/>
              <a:buChar char="•"/>
              <a:tabLst>
                <a:tab pos="1281589" algn="l"/>
              </a:tabLst>
            </a:pPr>
            <a:r>
              <a:rPr lang="en-US" sz="1050" b="1">
                <a:solidFill>
                  <a:srgbClr val="FFFFFF"/>
                </a:solidFill>
                <a:latin typeface="Calibri"/>
                <a:cs typeface="Calibri"/>
              </a:rPr>
              <a:t>Clinical Provider Education and Training, including 1:1 provider education visits </a:t>
            </a:r>
          </a:p>
          <a:p>
            <a:pPr marL="1281589" indent="-171450">
              <a:buFont typeface="Calibri"/>
              <a:buChar char="•"/>
              <a:tabLst>
                <a:tab pos="1281589" algn="l"/>
              </a:tabLst>
            </a:pPr>
            <a:r>
              <a:rPr lang="en-US" sz="1050" b="1">
                <a:solidFill>
                  <a:srgbClr val="FFFFFF"/>
                </a:solidFill>
                <a:latin typeface="Calibri"/>
                <a:cs typeface="Calibri"/>
              </a:rPr>
              <a:t>Community Engagement </a:t>
            </a:r>
          </a:p>
          <a:p>
            <a:pPr marL="1281589" indent="-171450">
              <a:buFont typeface="Calibri"/>
              <a:buChar char="•"/>
              <a:tabLst>
                <a:tab pos="1281589" algn="l"/>
              </a:tabLst>
            </a:pPr>
            <a:r>
              <a:rPr lang="en-US" sz="1050" b="1">
                <a:solidFill>
                  <a:srgbClr val="FFFFFF"/>
                </a:solidFill>
                <a:latin typeface="Calibri"/>
                <a:cs typeface="Calibri"/>
              </a:rPr>
              <a:t>Media and Communications, including Social Marketing </a:t>
            </a:r>
            <a:endParaRPr sz="1050">
              <a:latin typeface="Calibri"/>
              <a:cs typeface="Calibri"/>
            </a:endParaRPr>
          </a:p>
        </p:txBody>
      </p:sp>
      <p:pic>
        <p:nvPicPr>
          <p:cNvPr id="35" name="Picture 34">
            <a:extLst>
              <a:ext uri="{FF2B5EF4-FFF2-40B4-BE49-F238E27FC236}">
                <a16:creationId xmlns:a16="http://schemas.microsoft.com/office/drawing/2014/main" id="{09B21800-0D85-72D6-5DCE-7EF19C20F10A}"/>
              </a:ext>
            </a:extLst>
          </p:cNvPr>
          <p:cNvPicPr>
            <a:picLocks noChangeAspect="1"/>
          </p:cNvPicPr>
          <p:nvPr/>
        </p:nvPicPr>
        <p:blipFill rotWithShape="1">
          <a:blip r:embed="rId8"/>
          <a:srcRect b="14985"/>
          <a:stretch/>
        </p:blipFill>
        <p:spPr>
          <a:xfrm>
            <a:off x="4782297" y="5241659"/>
            <a:ext cx="772316" cy="617511"/>
          </a:xfrm>
          <a:prstGeom prst="rect">
            <a:avLst/>
          </a:prstGeom>
        </p:spPr>
      </p:pic>
    </p:spTree>
    <p:extLst>
      <p:ext uri="{BB962C8B-B14F-4D97-AF65-F5344CB8AC3E}">
        <p14:creationId xmlns:p14="http://schemas.microsoft.com/office/powerpoint/2010/main" val="3228066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6908" y="1606292"/>
            <a:ext cx="8140065" cy="4185285"/>
            <a:chOff x="406908" y="1606292"/>
            <a:chExt cx="8140065" cy="4185285"/>
          </a:xfrm>
        </p:grpSpPr>
        <p:pic>
          <p:nvPicPr>
            <p:cNvPr id="3" name="object 3"/>
            <p:cNvPicPr/>
            <p:nvPr/>
          </p:nvPicPr>
          <p:blipFill>
            <a:blip r:embed="rId2" cstate="print"/>
            <a:stretch>
              <a:fillRect/>
            </a:stretch>
          </p:blipFill>
          <p:spPr>
            <a:xfrm>
              <a:off x="521208" y="4829555"/>
              <a:ext cx="7936992" cy="961644"/>
            </a:xfrm>
            <a:prstGeom prst="rect">
              <a:avLst/>
            </a:prstGeom>
          </p:spPr>
        </p:pic>
        <p:sp>
          <p:nvSpPr>
            <p:cNvPr id="4" name="object 4"/>
            <p:cNvSpPr/>
            <p:nvPr/>
          </p:nvSpPr>
          <p:spPr>
            <a:xfrm>
              <a:off x="406908" y="1606292"/>
              <a:ext cx="8140065" cy="3956685"/>
            </a:xfrm>
            <a:custGeom>
              <a:avLst/>
              <a:gdLst/>
              <a:ahLst/>
              <a:cxnLst/>
              <a:rect l="l" t="t" r="r" b="b"/>
              <a:pathLst>
                <a:path w="8140065" h="3956685">
                  <a:moveTo>
                    <a:pt x="8047139" y="0"/>
                  </a:moveTo>
                  <a:lnTo>
                    <a:pt x="92544" y="0"/>
                  </a:lnTo>
                  <a:lnTo>
                    <a:pt x="56519" y="7273"/>
                  </a:lnTo>
                  <a:lnTo>
                    <a:pt x="27103" y="27108"/>
                  </a:lnTo>
                  <a:lnTo>
                    <a:pt x="7271" y="56524"/>
                  </a:lnTo>
                  <a:lnTo>
                    <a:pt x="0" y="92544"/>
                  </a:lnTo>
                  <a:lnTo>
                    <a:pt x="0" y="3863771"/>
                  </a:lnTo>
                  <a:lnTo>
                    <a:pt x="7271" y="3899789"/>
                  </a:lnTo>
                  <a:lnTo>
                    <a:pt x="27103" y="3929202"/>
                  </a:lnTo>
                  <a:lnTo>
                    <a:pt x="56519" y="3949032"/>
                  </a:lnTo>
                  <a:lnTo>
                    <a:pt x="92544" y="3956304"/>
                  </a:lnTo>
                  <a:lnTo>
                    <a:pt x="8047139" y="3956304"/>
                  </a:lnTo>
                  <a:lnTo>
                    <a:pt x="8083164" y="3949032"/>
                  </a:lnTo>
                  <a:lnTo>
                    <a:pt x="8112580" y="3929202"/>
                  </a:lnTo>
                  <a:lnTo>
                    <a:pt x="8132412" y="3899789"/>
                  </a:lnTo>
                  <a:lnTo>
                    <a:pt x="8139683" y="3863771"/>
                  </a:lnTo>
                  <a:lnTo>
                    <a:pt x="8139683" y="92544"/>
                  </a:lnTo>
                  <a:lnTo>
                    <a:pt x="8132412" y="56524"/>
                  </a:lnTo>
                  <a:lnTo>
                    <a:pt x="8112580" y="27108"/>
                  </a:lnTo>
                  <a:lnTo>
                    <a:pt x="8083164" y="7273"/>
                  </a:lnTo>
                  <a:lnTo>
                    <a:pt x="8047139" y="0"/>
                  </a:lnTo>
                  <a:close/>
                </a:path>
              </a:pathLst>
            </a:custGeom>
            <a:solidFill>
              <a:srgbClr val="EEECE1"/>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98744" rIns="0" bIns="0" rtlCol="0">
            <a:spAutoFit/>
          </a:bodyPr>
          <a:lstStyle/>
          <a:p>
            <a:pPr marL="105410">
              <a:lnSpc>
                <a:spcPct val="100000"/>
              </a:lnSpc>
              <a:spcBef>
                <a:spcPts val="95"/>
              </a:spcBef>
            </a:pPr>
            <a:r>
              <a:t>Overview</a:t>
            </a:r>
            <a:r>
              <a:rPr spc="-45"/>
              <a:t> </a:t>
            </a:r>
            <a:r>
              <a:t>of</a:t>
            </a:r>
            <a:r>
              <a:rPr spc="-65"/>
              <a:t> </a:t>
            </a:r>
            <a:r>
              <a:rPr spc="-10"/>
              <a:t>Services</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18</a:t>
            </a:r>
          </a:p>
        </p:txBody>
      </p:sp>
      <p:sp>
        <p:nvSpPr>
          <p:cNvPr id="6" name="object 6"/>
          <p:cNvSpPr txBox="1"/>
          <p:nvPr/>
        </p:nvSpPr>
        <p:spPr>
          <a:xfrm>
            <a:off x="993139" y="2231010"/>
            <a:ext cx="6703061" cy="2485489"/>
          </a:xfrm>
          <a:prstGeom prst="rect">
            <a:avLst/>
          </a:prstGeom>
        </p:spPr>
        <p:txBody>
          <a:bodyPr vert="horz" wrap="square" lIns="0" tIns="12700" rIns="0" bIns="0" rtlCol="0">
            <a:spAutoFit/>
          </a:bodyPr>
          <a:lstStyle/>
          <a:p>
            <a:pPr marL="12700" marR="5080">
              <a:spcBef>
                <a:spcPts val="100"/>
              </a:spcBef>
            </a:pPr>
            <a:r>
              <a:rPr lang="en-US" sz="2000" b="1" spc="-10">
                <a:solidFill>
                  <a:srgbClr val="4F81BD"/>
                </a:solidFill>
                <a:latin typeface="Calibri"/>
                <a:cs typeface="Calibri"/>
              </a:rPr>
              <a:t>Paulina Zamudio, MPA</a:t>
            </a:r>
          </a:p>
          <a:p>
            <a:pPr marL="12700" marR="5080">
              <a:spcBef>
                <a:spcPts val="100"/>
              </a:spcBef>
            </a:pPr>
            <a:r>
              <a:rPr lang="en-US" sz="2000" b="1" spc="-10">
                <a:solidFill>
                  <a:srgbClr val="4F81BD"/>
                </a:solidFill>
                <a:latin typeface="Calibri"/>
                <a:cs typeface="Calibri"/>
              </a:rPr>
              <a:t>Chief</a:t>
            </a:r>
          </a:p>
          <a:p>
            <a:pPr marL="12700" marR="5080">
              <a:spcBef>
                <a:spcPts val="100"/>
              </a:spcBef>
            </a:pPr>
            <a:r>
              <a:rPr lang="en-US" sz="2000" b="1" spc="-10">
                <a:solidFill>
                  <a:srgbClr val="4F81BD"/>
                </a:solidFill>
                <a:latin typeface="Calibri"/>
                <a:cs typeface="Calibri"/>
              </a:rPr>
              <a:t>Contracted Community Services </a:t>
            </a:r>
          </a:p>
          <a:p>
            <a:pPr marL="12700" marR="5080">
              <a:spcBef>
                <a:spcPts val="100"/>
              </a:spcBef>
            </a:pPr>
            <a:r>
              <a:rPr lang="en-US" sz="2000" b="1" spc="-10">
                <a:solidFill>
                  <a:srgbClr val="4F81BD"/>
                </a:solidFill>
                <a:latin typeface="Calibri"/>
                <a:cs typeface="Calibri"/>
              </a:rPr>
              <a:t>Division of HIV and STD Programs (DHSP)</a:t>
            </a:r>
          </a:p>
          <a:p>
            <a:pPr marL="12700" marR="5080">
              <a:spcBef>
                <a:spcPts val="100"/>
              </a:spcBef>
            </a:pPr>
            <a:r>
              <a:rPr lang="en-US" sz="2000" b="1" spc="-10">
                <a:solidFill>
                  <a:srgbClr val="4F81BD"/>
                </a:solidFill>
                <a:latin typeface="Calibri"/>
                <a:cs typeface="Calibri"/>
              </a:rPr>
              <a:t>County of Los Angeles Department of Public Health</a:t>
            </a:r>
          </a:p>
          <a:p>
            <a:pPr marL="12700" marR="5080">
              <a:lnSpc>
                <a:spcPct val="120000"/>
              </a:lnSpc>
              <a:spcBef>
                <a:spcPts val="100"/>
              </a:spcBef>
            </a:pPr>
            <a:endParaRPr lang="en-US" sz="2400" b="1" spc="-10">
              <a:solidFill>
                <a:srgbClr val="4F81BD"/>
              </a:solidFill>
              <a:latin typeface="Calibri"/>
              <a:cs typeface="Calibri"/>
            </a:endParaRPr>
          </a:p>
          <a:p>
            <a:pPr marL="12700" marR="5080">
              <a:lnSpc>
                <a:spcPct val="120000"/>
              </a:lnSpc>
              <a:spcBef>
                <a:spcPts val="100"/>
              </a:spcBef>
            </a:pPr>
            <a:endParaRPr lang="en-US" sz="2400">
              <a:latin typeface="Calibri"/>
              <a:cs typeface="Calibri"/>
            </a:endParaRPr>
          </a:p>
        </p:txBody>
      </p:sp>
    </p:spTree>
    <p:extLst>
      <p:ext uri="{BB962C8B-B14F-4D97-AF65-F5344CB8AC3E}">
        <p14:creationId xmlns:p14="http://schemas.microsoft.com/office/powerpoint/2010/main" val="370970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8744" rIns="0" bIns="0" rtlCol="0">
            <a:spAutoFit/>
          </a:bodyPr>
          <a:lstStyle/>
          <a:p>
            <a:pPr marL="105410">
              <a:lnSpc>
                <a:spcPct val="100000"/>
              </a:lnSpc>
              <a:spcBef>
                <a:spcPts val="95"/>
              </a:spcBef>
            </a:pPr>
            <a:r>
              <a:rPr spc="-10"/>
              <a:t>Welcome</a:t>
            </a:r>
            <a:r>
              <a:rPr spc="-75"/>
              <a:t> </a:t>
            </a:r>
            <a:r>
              <a:t>and</a:t>
            </a:r>
            <a:r>
              <a:rPr spc="-75"/>
              <a:t> </a:t>
            </a:r>
            <a:r>
              <a:rPr spc="-10"/>
              <a:t>Introductions</a:t>
            </a:r>
          </a:p>
        </p:txBody>
      </p:sp>
      <p:pic>
        <p:nvPicPr>
          <p:cNvPr id="3" name="object 3"/>
          <p:cNvPicPr/>
          <p:nvPr/>
        </p:nvPicPr>
        <p:blipFill>
          <a:blip r:embed="rId2" cstate="print"/>
          <a:stretch>
            <a:fillRect/>
          </a:stretch>
        </p:blipFill>
        <p:spPr>
          <a:xfrm>
            <a:off x="457200" y="1527047"/>
            <a:ext cx="8229600" cy="5059680"/>
          </a:xfrm>
          <a:prstGeom prst="rect">
            <a:avLst/>
          </a:prstGeom>
        </p:spPr>
      </p:pic>
      <p:sp>
        <p:nvSpPr>
          <p:cNvPr id="4" name="object 4"/>
          <p:cNvSpPr txBox="1"/>
          <p:nvPr/>
        </p:nvSpPr>
        <p:spPr>
          <a:xfrm>
            <a:off x="535940" y="3995615"/>
            <a:ext cx="4264660" cy="856645"/>
          </a:xfrm>
          <a:prstGeom prst="rect">
            <a:avLst/>
          </a:prstGeom>
        </p:spPr>
        <p:txBody>
          <a:bodyPr vert="horz" wrap="square" lIns="0" tIns="12700" rIns="0" bIns="0" rtlCol="0">
            <a:spAutoFit/>
          </a:bodyPr>
          <a:lstStyle/>
          <a:p>
            <a:pPr marL="12700" marR="5080">
              <a:lnSpc>
                <a:spcPct val="100000"/>
              </a:lnSpc>
              <a:spcBef>
                <a:spcPts val="100"/>
              </a:spcBef>
            </a:pPr>
            <a:r>
              <a:rPr lang="es-ES" sz="1800" b="1">
                <a:latin typeface="Calibri"/>
                <a:cs typeface="Calibri"/>
              </a:rPr>
              <a:t>Brenda Gonzalez Camacho</a:t>
            </a:r>
            <a:r>
              <a:rPr sz="1800" b="1">
                <a:latin typeface="Calibri"/>
                <a:cs typeface="Calibri"/>
              </a:rPr>
              <a:t>,</a:t>
            </a:r>
            <a:r>
              <a:rPr lang="en-US" b="1" spc="-60">
                <a:latin typeface="Calibri"/>
                <a:cs typeface="Calibri"/>
              </a:rPr>
              <a:t> </a:t>
            </a:r>
            <a:r>
              <a:rPr sz="1800" b="1">
                <a:latin typeface="Calibri"/>
                <a:cs typeface="Calibri"/>
              </a:rPr>
              <a:t>Contract</a:t>
            </a:r>
            <a:r>
              <a:rPr sz="1800" b="1" spc="-65">
                <a:latin typeface="Calibri"/>
                <a:cs typeface="Calibri"/>
              </a:rPr>
              <a:t> </a:t>
            </a:r>
            <a:r>
              <a:rPr sz="1800" b="1" spc="-10">
                <a:latin typeface="Calibri"/>
                <a:cs typeface="Calibri"/>
              </a:rPr>
              <a:t>Analyst </a:t>
            </a:r>
            <a:r>
              <a:rPr sz="1800" b="1">
                <a:latin typeface="Calibri"/>
                <a:cs typeface="Calibri"/>
              </a:rPr>
              <a:t>Division</a:t>
            </a:r>
            <a:r>
              <a:rPr sz="1800" b="1" spc="-65">
                <a:latin typeface="Calibri"/>
                <a:cs typeface="Calibri"/>
              </a:rPr>
              <a:t> </a:t>
            </a:r>
            <a:r>
              <a:rPr sz="1800" b="1">
                <a:latin typeface="Calibri"/>
                <a:cs typeface="Calibri"/>
              </a:rPr>
              <a:t>of</a:t>
            </a:r>
            <a:r>
              <a:rPr sz="1800" b="1" spc="-10">
                <a:latin typeface="Calibri"/>
                <a:cs typeface="Calibri"/>
              </a:rPr>
              <a:t> </a:t>
            </a:r>
            <a:r>
              <a:rPr sz="1800" b="1">
                <a:latin typeface="Calibri"/>
                <a:cs typeface="Calibri"/>
              </a:rPr>
              <a:t>Contracts</a:t>
            </a:r>
            <a:r>
              <a:rPr sz="1800" b="1" spc="-55">
                <a:latin typeface="Calibri"/>
                <a:cs typeface="Calibri"/>
              </a:rPr>
              <a:t> </a:t>
            </a:r>
            <a:r>
              <a:rPr sz="1800" b="1">
                <a:latin typeface="Calibri"/>
                <a:cs typeface="Calibri"/>
              </a:rPr>
              <a:t>and</a:t>
            </a:r>
            <a:r>
              <a:rPr sz="1800" b="1" spc="-20">
                <a:latin typeface="Calibri"/>
                <a:cs typeface="Calibri"/>
              </a:rPr>
              <a:t> </a:t>
            </a:r>
            <a:r>
              <a:rPr sz="1800" b="1" spc="-10">
                <a:latin typeface="Calibri"/>
                <a:cs typeface="Calibri"/>
              </a:rPr>
              <a:t>Grants </a:t>
            </a:r>
            <a:endParaRPr lang="en-US" sz="1800" b="1" spc="-10">
              <a:latin typeface="Calibri"/>
              <a:cs typeface="Calibri"/>
            </a:endParaRPr>
          </a:p>
          <a:p>
            <a:pPr marL="12700" marR="5080">
              <a:lnSpc>
                <a:spcPct val="100000"/>
              </a:lnSpc>
              <a:spcBef>
                <a:spcPts val="100"/>
              </a:spcBef>
            </a:pPr>
            <a:r>
              <a:rPr sz="1800" b="1">
                <a:latin typeface="Calibri"/>
                <a:cs typeface="Calibri"/>
              </a:rPr>
              <a:t>Department</a:t>
            </a:r>
            <a:r>
              <a:rPr sz="1800" b="1" spc="-50">
                <a:latin typeface="Calibri"/>
                <a:cs typeface="Calibri"/>
              </a:rPr>
              <a:t> </a:t>
            </a:r>
            <a:r>
              <a:rPr sz="1800" b="1">
                <a:latin typeface="Calibri"/>
                <a:cs typeface="Calibri"/>
              </a:rPr>
              <a:t>of</a:t>
            </a:r>
            <a:r>
              <a:rPr sz="1800" b="1" spc="-5">
                <a:latin typeface="Calibri"/>
                <a:cs typeface="Calibri"/>
              </a:rPr>
              <a:t> </a:t>
            </a:r>
            <a:r>
              <a:rPr sz="1800" b="1">
                <a:latin typeface="Calibri"/>
                <a:cs typeface="Calibri"/>
              </a:rPr>
              <a:t>Public</a:t>
            </a:r>
            <a:r>
              <a:rPr sz="1800" b="1" spc="-45">
                <a:latin typeface="Calibri"/>
                <a:cs typeface="Calibri"/>
              </a:rPr>
              <a:t> </a:t>
            </a:r>
            <a:r>
              <a:rPr sz="1800" b="1" spc="-10">
                <a:latin typeface="Calibri"/>
                <a:cs typeface="Calibri"/>
              </a:rPr>
              <a:t>Health</a:t>
            </a:r>
            <a:endParaRPr sz="1800">
              <a:latin typeface="Calibri"/>
              <a:cs typeface="Calibri"/>
            </a:endParaRPr>
          </a:p>
        </p:txBody>
      </p:sp>
      <p:pic>
        <p:nvPicPr>
          <p:cNvPr id="5" name="object 5"/>
          <p:cNvPicPr/>
          <p:nvPr/>
        </p:nvPicPr>
        <p:blipFill>
          <a:blip r:embed="rId3" cstate="print"/>
          <a:stretch>
            <a:fillRect/>
          </a:stretch>
        </p:blipFill>
        <p:spPr>
          <a:xfrm>
            <a:off x="1955292" y="1527048"/>
            <a:ext cx="5233415" cy="2066543"/>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r>
              <a:rPr spc="-50"/>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9016F-C88A-89E0-E133-BAB1BEE1F355}"/>
              </a:ext>
            </a:extLst>
          </p:cNvPr>
          <p:cNvSpPr>
            <a:spLocks noGrp="1"/>
          </p:cNvSpPr>
          <p:nvPr>
            <p:ph type="title"/>
          </p:nvPr>
        </p:nvSpPr>
        <p:spPr>
          <a:xfrm>
            <a:off x="442635" y="793901"/>
            <a:ext cx="8258728" cy="756919"/>
          </a:xfrm>
        </p:spPr>
        <p:txBody>
          <a:bodyPr wrap="square" anchor="ctr">
            <a:normAutofit/>
          </a:bodyPr>
          <a:lstStyle/>
          <a:p>
            <a:r>
              <a:rPr lang="en-US"/>
              <a:t>Category 1: Clinic-Based Prevention Services</a:t>
            </a:r>
          </a:p>
        </p:txBody>
      </p:sp>
      <p:graphicFrame>
        <p:nvGraphicFramePr>
          <p:cNvPr id="15" name="Text Placeholder 4">
            <a:extLst>
              <a:ext uri="{FF2B5EF4-FFF2-40B4-BE49-F238E27FC236}">
                <a16:creationId xmlns:a16="http://schemas.microsoft.com/office/drawing/2014/main" id="{288F478A-792E-0E5E-6EF3-940B958D85E0}"/>
              </a:ext>
            </a:extLst>
          </p:cNvPr>
          <p:cNvGraphicFramePr/>
          <p:nvPr/>
        </p:nvGraphicFramePr>
        <p:xfrm>
          <a:off x="442635" y="1741320"/>
          <a:ext cx="8258728"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24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A5E12817-B890-96FF-B661-E7FF28C95737}"/>
              </a:ext>
            </a:extLst>
          </p:cNvPr>
          <p:cNvSpPr>
            <a:spLocks noGrp="1"/>
          </p:cNvSpPr>
          <p:nvPr>
            <p:ph type="title"/>
          </p:nvPr>
        </p:nvSpPr>
        <p:spPr>
          <a:xfrm>
            <a:off x="442635" y="793901"/>
            <a:ext cx="8258728" cy="756919"/>
          </a:xfrm>
        </p:spPr>
        <p:txBody>
          <a:bodyPr wrap="square">
            <a:normAutofit/>
          </a:bodyPr>
          <a:lstStyle/>
          <a:p>
            <a:r>
              <a:rPr lang="en-US"/>
              <a:t>Category 1: Clinic-Based Prevention Services</a:t>
            </a:r>
          </a:p>
        </p:txBody>
      </p:sp>
      <p:graphicFrame>
        <p:nvGraphicFramePr>
          <p:cNvPr id="15" name="Text Placeholder 2">
            <a:extLst>
              <a:ext uri="{FF2B5EF4-FFF2-40B4-BE49-F238E27FC236}">
                <a16:creationId xmlns:a16="http://schemas.microsoft.com/office/drawing/2014/main" id="{040A7AC5-6BBB-F4DF-C706-3A3FC1B1A0E9}"/>
              </a:ext>
            </a:extLst>
          </p:cNvPr>
          <p:cNvGraphicFramePr/>
          <p:nvPr>
            <p:extLst>
              <p:ext uri="{D42A27DB-BD31-4B8C-83A1-F6EECF244321}">
                <p14:modId xmlns:p14="http://schemas.microsoft.com/office/powerpoint/2010/main" val="1695486533"/>
              </p:ext>
            </p:extLst>
          </p:nvPr>
        </p:nvGraphicFramePr>
        <p:xfrm>
          <a:off x="484907" y="1371600"/>
          <a:ext cx="8244165" cy="45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794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06CC-6B3D-DDCE-4283-5D0EE34EAD27}"/>
              </a:ext>
            </a:extLst>
          </p:cNvPr>
          <p:cNvSpPr>
            <a:spLocks noGrp="1"/>
          </p:cNvSpPr>
          <p:nvPr>
            <p:ph type="title"/>
          </p:nvPr>
        </p:nvSpPr>
        <p:spPr>
          <a:xfrm>
            <a:off x="442635" y="793901"/>
            <a:ext cx="8258728" cy="756919"/>
          </a:xfrm>
        </p:spPr>
        <p:txBody>
          <a:bodyPr wrap="square">
            <a:normAutofit/>
          </a:bodyPr>
          <a:lstStyle/>
          <a:p>
            <a:r>
              <a:rPr lang="en-US"/>
              <a:t>Clinic-Based Prevention Services Personnel </a:t>
            </a:r>
          </a:p>
        </p:txBody>
      </p:sp>
      <p:graphicFrame>
        <p:nvGraphicFramePr>
          <p:cNvPr id="5" name="Text Placeholder 2">
            <a:extLst>
              <a:ext uri="{FF2B5EF4-FFF2-40B4-BE49-F238E27FC236}">
                <a16:creationId xmlns:a16="http://schemas.microsoft.com/office/drawing/2014/main" id="{D719D5F3-0A08-A7FA-AEBE-2795CD1C9CB0}"/>
              </a:ext>
            </a:extLst>
          </p:cNvPr>
          <p:cNvGraphicFramePr/>
          <p:nvPr>
            <p:extLst>
              <p:ext uri="{D42A27DB-BD31-4B8C-83A1-F6EECF244321}">
                <p14:modId xmlns:p14="http://schemas.microsoft.com/office/powerpoint/2010/main" val="2639583670"/>
              </p:ext>
            </p:extLst>
          </p:nvPr>
        </p:nvGraphicFramePr>
        <p:xfrm>
          <a:off x="442635" y="1577340"/>
          <a:ext cx="8244165"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104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2CDF5-22A5-07A0-EA8F-65F0BE4AC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39A218-A74C-2DC5-8102-08130B03B0F2}"/>
              </a:ext>
            </a:extLst>
          </p:cNvPr>
          <p:cNvSpPr>
            <a:spLocks noGrp="1"/>
          </p:cNvSpPr>
          <p:nvPr>
            <p:ph type="title"/>
          </p:nvPr>
        </p:nvSpPr>
        <p:spPr>
          <a:xfrm>
            <a:off x="442635" y="793901"/>
            <a:ext cx="8258728" cy="756919"/>
          </a:xfrm>
        </p:spPr>
        <p:txBody>
          <a:bodyPr wrap="square">
            <a:normAutofit/>
          </a:bodyPr>
          <a:lstStyle/>
          <a:p>
            <a:r>
              <a:rPr lang="en-US"/>
              <a:t>Clinic-Based Prevention Services Personnel </a:t>
            </a:r>
          </a:p>
        </p:txBody>
      </p:sp>
      <p:graphicFrame>
        <p:nvGraphicFramePr>
          <p:cNvPr id="5" name="Text Placeholder 2">
            <a:extLst>
              <a:ext uri="{FF2B5EF4-FFF2-40B4-BE49-F238E27FC236}">
                <a16:creationId xmlns:a16="http://schemas.microsoft.com/office/drawing/2014/main" id="{E022D71C-DFFB-7811-35D6-6F7DF466A0A2}"/>
              </a:ext>
            </a:extLst>
          </p:cNvPr>
          <p:cNvGraphicFramePr/>
          <p:nvPr>
            <p:extLst>
              <p:ext uri="{D42A27DB-BD31-4B8C-83A1-F6EECF244321}">
                <p14:modId xmlns:p14="http://schemas.microsoft.com/office/powerpoint/2010/main" val="1720126367"/>
              </p:ext>
            </p:extLst>
          </p:nvPr>
        </p:nvGraphicFramePr>
        <p:xfrm>
          <a:off x="442635" y="1577340"/>
          <a:ext cx="8244165"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64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EDA30-9A97-EFD2-2817-5B33E01AE8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6A2492-DFCE-A840-0AD9-CA749FB3F3CB}"/>
              </a:ext>
            </a:extLst>
          </p:cNvPr>
          <p:cNvSpPr>
            <a:spLocks noGrp="1"/>
          </p:cNvSpPr>
          <p:nvPr>
            <p:ph type="title"/>
          </p:nvPr>
        </p:nvSpPr>
        <p:spPr>
          <a:xfrm>
            <a:off x="442635" y="793901"/>
            <a:ext cx="8258728" cy="756919"/>
          </a:xfrm>
        </p:spPr>
        <p:txBody>
          <a:bodyPr wrap="square" anchor="ctr">
            <a:normAutofit/>
          </a:bodyPr>
          <a:lstStyle/>
          <a:p>
            <a:r>
              <a:rPr lang="en-US"/>
              <a:t>Category 2 - Non-Clinic-Based Prevention Services </a:t>
            </a:r>
          </a:p>
        </p:txBody>
      </p:sp>
      <p:graphicFrame>
        <p:nvGraphicFramePr>
          <p:cNvPr id="15" name="Text Placeholder 4">
            <a:extLst>
              <a:ext uri="{FF2B5EF4-FFF2-40B4-BE49-F238E27FC236}">
                <a16:creationId xmlns:a16="http://schemas.microsoft.com/office/drawing/2014/main" id="{0CFBE867-944E-BF82-B49F-EB3505D712B3}"/>
              </a:ext>
            </a:extLst>
          </p:cNvPr>
          <p:cNvGraphicFramePr/>
          <p:nvPr>
            <p:extLst>
              <p:ext uri="{D42A27DB-BD31-4B8C-83A1-F6EECF244321}">
                <p14:modId xmlns:p14="http://schemas.microsoft.com/office/powerpoint/2010/main" val="1109997956"/>
              </p:ext>
            </p:extLst>
          </p:nvPr>
        </p:nvGraphicFramePr>
        <p:xfrm>
          <a:off x="442635" y="1741320"/>
          <a:ext cx="8258728"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911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54B1-828B-954B-54D4-265F03D8421A}"/>
              </a:ext>
            </a:extLst>
          </p:cNvPr>
          <p:cNvSpPr>
            <a:spLocks noGrp="1"/>
          </p:cNvSpPr>
          <p:nvPr>
            <p:ph type="title"/>
          </p:nvPr>
        </p:nvSpPr>
        <p:spPr>
          <a:xfrm>
            <a:off x="442635" y="793901"/>
            <a:ext cx="8258728" cy="756919"/>
          </a:xfrm>
        </p:spPr>
        <p:txBody>
          <a:bodyPr wrap="square" lIns="0" tIns="0" rIns="0" bIns="0">
            <a:normAutofit/>
          </a:bodyPr>
          <a:lstStyle/>
          <a:p>
            <a:r>
              <a:rPr lang="en-US" b="1" i="0"/>
              <a:t>Category 2 - Non-Clinic-Based Prevention Services </a:t>
            </a:r>
          </a:p>
        </p:txBody>
      </p:sp>
      <p:graphicFrame>
        <p:nvGraphicFramePr>
          <p:cNvPr id="6" name="TextBox 3">
            <a:extLst>
              <a:ext uri="{FF2B5EF4-FFF2-40B4-BE49-F238E27FC236}">
                <a16:creationId xmlns:a16="http://schemas.microsoft.com/office/drawing/2014/main" id="{C6107B44-D663-A6C9-9215-3743BA902815}"/>
              </a:ext>
            </a:extLst>
          </p:cNvPr>
          <p:cNvGraphicFramePr/>
          <p:nvPr>
            <p:extLst>
              <p:ext uri="{D42A27DB-BD31-4B8C-83A1-F6EECF244321}">
                <p14:modId xmlns:p14="http://schemas.microsoft.com/office/powerpoint/2010/main" val="2566462672"/>
              </p:ext>
            </p:extLst>
          </p:nvPr>
        </p:nvGraphicFramePr>
        <p:xfrm>
          <a:off x="442635" y="1180707"/>
          <a:ext cx="807720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2" name="Picture 8" descr="world population africa europe magnify">
            <a:extLst>
              <a:ext uri="{FF2B5EF4-FFF2-40B4-BE49-F238E27FC236}">
                <a16:creationId xmlns:a16="http://schemas.microsoft.com/office/drawing/2014/main" id="{82E5B939-F1E1-0184-8B65-A2203913227B}"/>
              </a:ext>
            </a:extLst>
          </p:cNvPr>
          <p:cNvPicPr>
            <a:picLocks noChangeAspect="1" noChangeArrowheads="1"/>
          </p:cNvPicPr>
          <p:nvPr/>
        </p:nvPicPr>
        <p:blipFill>
          <a:blip r:embed="rId7">
            <a:duotone>
              <a:schemeClr val="accent2">
                <a:shade val="45000"/>
                <a:satMod val="135000"/>
              </a:schemeClr>
              <a:prstClr val="white"/>
            </a:duotone>
            <a:alphaModFix amt="85000"/>
            <a:extLst>
              <a:ext uri="{28A0092B-C50C-407E-A947-70E740481C1C}">
                <a14:useLocalDpi xmlns:a14="http://schemas.microsoft.com/office/drawing/2010/main" val="0"/>
              </a:ext>
            </a:extLst>
          </a:blip>
          <a:srcRect/>
          <a:stretch>
            <a:fillRect/>
          </a:stretch>
        </p:blipFill>
        <p:spPr bwMode="auto">
          <a:xfrm>
            <a:off x="5181600" y="2895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529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E4B99-378A-0CBD-5B32-CB85CF841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AF49B-A823-163B-3CC3-DEDB0D6A4089}"/>
              </a:ext>
            </a:extLst>
          </p:cNvPr>
          <p:cNvSpPr>
            <a:spLocks noGrp="1"/>
          </p:cNvSpPr>
          <p:nvPr>
            <p:ph type="title"/>
          </p:nvPr>
        </p:nvSpPr>
        <p:spPr>
          <a:xfrm>
            <a:off x="442635" y="793901"/>
            <a:ext cx="8258728" cy="756919"/>
          </a:xfrm>
        </p:spPr>
        <p:txBody>
          <a:bodyPr wrap="square">
            <a:normAutofit/>
          </a:bodyPr>
          <a:lstStyle/>
          <a:p>
            <a:r>
              <a:rPr lang="en-US"/>
              <a:t>Category 3: High Impact Prevention Programs (HIPP)</a:t>
            </a:r>
          </a:p>
        </p:txBody>
      </p:sp>
      <p:sp>
        <p:nvSpPr>
          <p:cNvPr id="10" name="Text Placeholder 3">
            <a:extLst>
              <a:ext uri="{FF2B5EF4-FFF2-40B4-BE49-F238E27FC236}">
                <a16:creationId xmlns:a16="http://schemas.microsoft.com/office/drawing/2014/main" id="{712A5343-01EB-74BE-C941-33CA28A69949}"/>
              </a:ext>
            </a:extLst>
          </p:cNvPr>
          <p:cNvSpPr>
            <a:spLocks noGrp="1"/>
          </p:cNvSpPr>
          <p:nvPr>
            <p:ph type="body" sz="quarter" idx="13"/>
          </p:nvPr>
        </p:nvSpPr>
        <p:spPr>
          <a:xfrm>
            <a:off x="457200" y="5791200"/>
            <a:ext cx="7454900" cy="115416"/>
          </a:xfrm>
        </p:spPr>
        <p:txBody>
          <a:bodyPr/>
          <a:lstStyle/>
          <a:p>
            <a:pPr marL="0" indent="0">
              <a:buNone/>
            </a:pPr>
            <a:endParaRPr lang="en-US"/>
          </a:p>
        </p:txBody>
      </p:sp>
      <p:graphicFrame>
        <p:nvGraphicFramePr>
          <p:cNvPr id="5" name="Text Placeholder 2">
            <a:extLst>
              <a:ext uri="{FF2B5EF4-FFF2-40B4-BE49-F238E27FC236}">
                <a16:creationId xmlns:a16="http://schemas.microsoft.com/office/drawing/2014/main" id="{F030E0C2-7146-23AB-5823-F6B665B5A83C}"/>
              </a:ext>
            </a:extLst>
          </p:cNvPr>
          <p:cNvGraphicFramePr/>
          <p:nvPr>
            <p:extLst>
              <p:ext uri="{D42A27DB-BD31-4B8C-83A1-F6EECF244321}">
                <p14:modId xmlns:p14="http://schemas.microsoft.com/office/powerpoint/2010/main" val="440756642"/>
              </p:ext>
            </p:extLst>
          </p:nvPr>
        </p:nvGraphicFramePr>
        <p:xfrm>
          <a:off x="457200" y="1600201"/>
          <a:ext cx="8229600"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518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99FCD-17BE-CE6B-B4D7-CA24096C4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C27D0-7B69-B76A-850E-7B367A3B7855}"/>
              </a:ext>
            </a:extLst>
          </p:cNvPr>
          <p:cNvSpPr>
            <a:spLocks noGrp="1"/>
          </p:cNvSpPr>
          <p:nvPr>
            <p:ph type="title"/>
          </p:nvPr>
        </p:nvSpPr>
        <p:spPr>
          <a:xfrm>
            <a:off x="442635" y="793901"/>
            <a:ext cx="8258728" cy="756919"/>
          </a:xfrm>
        </p:spPr>
        <p:txBody>
          <a:bodyPr wrap="square">
            <a:normAutofit/>
          </a:bodyPr>
          <a:lstStyle/>
          <a:p>
            <a:r>
              <a:rPr lang="en-US"/>
              <a:t>Category 3: High Impact Prevention Programs (HIPP)</a:t>
            </a:r>
          </a:p>
        </p:txBody>
      </p:sp>
      <p:sp>
        <p:nvSpPr>
          <p:cNvPr id="10" name="Text Placeholder 3">
            <a:extLst>
              <a:ext uri="{FF2B5EF4-FFF2-40B4-BE49-F238E27FC236}">
                <a16:creationId xmlns:a16="http://schemas.microsoft.com/office/drawing/2014/main" id="{D3CAEE2E-EC9D-1A70-91AC-8E6EAB2B8F3F}"/>
              </a:ext>
            </a:extLst>
          </p:cNvPr>
          <p:cNvSpPr>
            <a:spLocks noGrp="1"/>
          </p:cNvSpPr>
          <p:nvPr>
            <p:ph type="body" sz="quarter" idx="13"/>
          </p:nvPr>
        </p:nvSpPr>
        <p:spPr>
          <a:xfrm>
            <a:off x="457200" y="5791200"/>
            <a:ext cx="7454900" cy="565150"/>
          </a:xfrm>
        </p:spPr>
        <p:txBody>
          <a:bodyPr/>
          <a:lstStyle/>
          <a:p>
            <a:endParaRPr lang="en-US"/>
          </a:p>
        </p:txBody>
      </p:sp>
      <p:graphicFrame>
        <p:nvGraphicFramePr>
          <p:cNvPr id="5" name="Text Placeholder 2">
            <a:extLst>
              <a:ext uri="{FF2B5EF4-FFF2-40B4-BE49-F238E27FC236}">
                <a16:creationId xmlns:a16="http://schemas.microsoft.com/office/drawing/2014/main" id="{19D06180-8562-2025-0DA3-137E1E606F41}"/>
              </a:ext>
            </a:extLst>
          </p:cNvPr>
          <p:cNvGraphicFramePr/>
          <p:nvPr>
            <p:extLst>
              <p:ext uri="{D42A27DB-BD31-4B8C-83A1-F6EECF244321}">
                <p14:modId xmlns:p14="http://schemas.microsoft.com/office/powerpoint/2010/main" val="1823245517"/>
              </p:ext>
            </p:extLst>
          </p:nvPr>
        </p:nvGraphicFramePr>
        <p:xfrm>
          <a:off x="457200" y="1600201"/>
          <a:ext cx="8229600" cy="4190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606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A80F-7C31-FC7D-554D-EF97F475807C}"/>
              </a:ext>
            </a:extLst>
          </p:cNvPr>
          <p:cNvSpPr>
            <a:spLocks noGrp="1"/>
          </p:cNvSpPr>
          <p:nvPr>
            <p:ph type="title"/>
          </p:nvPr>
        </p:nvSpPr>
        <p:spPr/>
        <p:txBody>
          <a:bodyPr wrap="square">
            <a:normAutofit/>
          </a:bodyPr>
          <a:lstStyle/>
          <a:p>
            <a:r>
              <a:rPr lang="en-US"/>
              <a:t>Category 3: High Impact Prevention Programs (HIPP)</a:t>
            </a:r>
          </a:p>
        </p:txBody>
      </p:sp>
      <p:sp>
        <p:nvSpPr>
          <p:cNvPr id="3" name="Text Placeholder 2">
            <a:extLst>
              <a:ext uri="{FF2B5EF4-FFF2-40B4-BE49-F238E27FC236}">
                <a16:creationId xmlns:a16="http://schemas.microsoft.com/office/drawing/2014/main" id="{17E17C03-273B-B5E1-3BB5-8F2B557EE81B}"/>
              </a:ext>
            </a:extLst>
          </p:cNvPr>
          <p:cNvSpPr>
            <a:spLocks noGrp="1"/>
          </p:cNvSpPr>
          <p:nvPr>
            <p:ph type="body" idx="1"/>
          </p:nvPr>
        </p:nvSpPr>
        <p:spPr>
          <a:xfrm>
            <a:off x="535940" y="1613409"/>
            <a:ext cx="7926705" cy="615553"/>
          </a:xfrm>
        </p:spPr>
        <p:txBody>
          <a:bodyPr/>
          <a:lstStyle/>
          <a:p>
            <a:pPr marL="342900" indent="-342900">
              <a:buClr>
                <a:schemeClr val="accent3">
                  <a:lumMod val="75000"/>
                </a:schemeClr>
              </a:buClr>
              <a:buFont typeface="Wingdings" panose="05000000000000000000" pitchFamily="2" charset="2"/>
              <a:buChar char="Ø"/>
            </a:pPr>
            <a:r>
              <a:rPr lang="en-US" b="0"/>
              <a:t>Services will be provided in a location (with drop-in service) that is convenient to the populations served. </a:t>
            </a:r>
          </a:p>
        </p:txBody>
      </p:sp>
      <p:graphicFrame>
        <p:nvGraphicFramePr>
          <p:cNvPr id="12" name="Text Placeholder 2">
            <a:extLst>
              <a:ext uri="{FF2B5EF4-FFF2-40B4-BE49-F238E27FC236}">
                <a16:creationId xmlns:a16="http://schemas.microsoft.com/office/drawing/2014/main" id="{9DF71C6F-B4C4-10CB-F25D-F6F83BDE1B52}"/>
              </a:ext>
            </a:extLst>
          </p:cNvPr>
          <p:cNvGraphicFramePr/>
          <p:nvPr>
            <p:extLst>
              <p:ext uri="{D42A27DB-BD31-4B8C-83A1-F6EECF244321}">
                <p14:modId xmlns:p14="http://schemas.microsoft.com/office/powerpoint/2010/main" val="3618402743"/>
              </p:ext>
            </p:extLst>
          </p:nvPr>
        </p:nvGraphicFramePr>
        <p:xfrm>
          <a:off x="856500" y="2438400"/>
          <a:ext cx="7606145" cy="2357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688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6400" y="1606553"/>
            <a:ext cx="8140700" cy="3956047"/>
          </a:xfrm>
          <a:prstGeom prst="roundRect">
            <a:avLst>
              <a:gd name="adj" fmla="val 2339"/>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a:defRPr b="1">
                <a:solidFill>
                  <a:schemeClr val="tx1">
                    <a:lumMod val="95000"/>
                    <a:lumOff val="5000"/>
                  </a:schemeClr>
                </a:solidFill>
              </a:defRPr>
            </a:lvl1pPr>
          </a:lstStyle>
          <a:p>
            <a:endParaRPr lang="en-US">
              <a:solidFill>
                <a:schemeClr val="bg1"/>
              </a:solidFill>
              <a:latin typeface="Calibri" pitchFamily="34" charset="0"/>
              <a:cs typeface="Calibri" pitchFamily="34" charset="0"/>
            </a:endParaRPr>
          </a:p>
        </p:txBody>
      </p:sp>
      <p:sp>
        <p:nvSpPr>
          <p:cNvPr id="7" name="Title 6"/>
          <p:cNvSpPr>
            <a:spLocks noGrp="1"/>
          </p:cNvSpPr>
          <p:nvPr>
            <p:ph type="title"/>
          </p:nvPr>
        </p:nvSpPr>
        <p:spPr/>
        <p:txBody>
          <a:bodyPr/>
          <a:lstStyle/>
          <a:p>
            <a:r>
              <a:rPr lang="en-US">
                <a:solidFill>
                  <a:schemeClr val="tx1"/>
                </a:solidFill>
              </a:rPr>
              <a:t>Overview of Program &amp; Technical Requirements</a:t>
            </a:r>
            <a:endParaRPr lang="en-US"/>
          </a:p>
        </p:txBody>
      </p:sp>
      <p:sp>
        <p:nvSpPr>
          <p:cNvPr id="10" name="Content Placeholder 9"/>
          <p:cNvSpPr>
            <a:spLocks noGrp="1"/>
          </p:cNvSpPr>
          <p:nvPr>
            <p:ph idx="1"/>
          </p:nvPr>
        </p:nvSpPr>
        <p:spPr>
          <a:xfrm>
            <a:off x="17762" y="1905000"/>
            <a:ext cx="8229600" cy="2862322"/>
          </a:xfrm>
        </p:spPr>
        <p:txBody>
          <a:bodyPr anchor="ctr"/>
          <a:lstStyle/>
          <a:p>
            <a:pPr marL="0" indent="0" algn="just">
              <a:buNone/>
            </a:pPr>
            <a:r>
              <a:rPr lang="en-US" sz="1400">
                <a:latin typeface="+mn-lt"/>
              </a:rPr>
              <a:t>	</a:t>
            </a:r>
          </a:p>
          <a:p>
            <a:pPr marL="0" indent="0" algn="just">
              <a:buNone/>
            </a:pPr>
            <a:endParaRPr lang="en-US" sz="1400">
              <a:latin typeface="+mn-lt"/>
            </a:endParaRPr>
          </a:p>
          <a:p>
            <a:pPr marL="0" indent="0" algn="just">
              <a:buNone/>
            </a:pPr>
            <a:r>
              <a:rPr lang="en-US">
                <a:solidFill>
                  <a:schemeClr val="accent1"/>
                </a:solidFill>
                <a:latin typeface="+mn-lt"/>
              </a:rPr>
              <a:t>	</a:t>
            </a:r>
            <a:r>
              <a:rPr lang="en-US" b="1">
                <a:solidFill>
                  <a:schemeClr val="accent1"/>
                </a:solidFill>
                <a:latin typeface="+mn-lt"/>
              </a:rPr>
              <a:t>Michael Green, PhD, MHSA</a:t>
            </a:r>
          </a:p>
          <a:p>
            <a:pPr marL="0" indent="0" algn="just">
              <a:buNone/>
            </a:pPr>
            <a:r>
              <a:rPr lang="en-US" b="1">
                <a:solidFill>
                  <a:schemeClr val="accent1"/>
                </a:solidFill>
                <a:latin typeface="+mn-lt"/>
              </a:rPr>
              <a:t>      	Chief</a:t>
            </a:r>
          </a:p>
          <a:p>
            <a:pPr marL="0" indent="0" algn="just">
              <a:buNone/>
            </a:pPr>
            <a:r>
              <a:rPr lang="en-US" b="1">
                <a:solidFill>
                  <a:schemeClr val="accent1"/>
                </a:solidFill>
                <a:latin typeface="+mn-lt"/>
              </a:rPr>
              <a:t>	Planning, Development and Research</a:t>
            </a:r>
          </a:p>
          <a:p>
            <a:pPr marL="0" indent="0" algn="just">
              <a:buNone/>
            </a:pPr>
            <a:r>
              <a:rPr lang="en-US" b="1">
                <a:solidFill>
                  <a:schemeClr val="accent1"/>
                </a:solidFill>
                <a:latin typeface="+mn-lt"/>
              </a:rPr>
              <a:t>	Division of HIV and STD Programs (DHSP)</a:t>
            </a:r>
          </a:p>
          <a:p>
            <a:pPr marL="0" indent="0" algn="just">
              <a:buNone/>
            </a:pPr>
            <a:r>
              <a:rPr lang="en-US" b="1">
                <a:solidFill>
                  <a:schemeClr val="accent1"/>
                </a:solidFill>
                <a:latin typeface="+mn-lt"/>
              </a:rPr>
              <a:t>	County of Los Angeles Department of Public Health</a:t>
            </a:r>
          </a:p>
          <a:p>
            <a:pPr marL="0" indent="0" algn="just">
              <a:buNone/>
            </a:pPr>
            <a:endParaRPr lang="en-US" sz="2000">
              <a:solidFill>
                <a:schemeClr val="accent1"/>
              </a:solidFill>
            </a:endParaRPr>
          </a:p>
          <a:p>
            <a:pPr marL="0" indent="0" algn="just">
              <a:buNone/>
            </a:pPr>
            <a:r>
              <a:rPr lang="en-US" sz="2000">
                <a:solidFill>
                  <a:srgbClr val="FF0000"/>
                </a:solidFill>
              </a:rPr>
              <a:t>	</a:t>
            </a:r>
            <a:endParaRPr lang="en-US" sz="1400"/>
          </a:p>
          <a:p>
            <a:pPr marL="301752" lvl="1" indent="0" algn="just">
              <a:buNone/>
            </a:pPr>
            <a:endParaRPr lang="en-US" sz="1800"/>
          </a:p>
        </p:txBody>
      </p:sp>
    </p:spTree>
    <p:extLst>
      <p:ext uri="{BB962C8B-B14F-4D97-AF65-F5344CB8AC3E}">
        <p14:creationId xmlns:p14="http://schemas.microsoft.com/office/powerpoint/2010/main" val="261823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055" y="1081783"/>
            <a:ext cx="1139190" cy="452120"/>
          </a:xfrm>
          <a:prstGeom prst="rect">
            <a:avLst/>
          </a:prstGeom>
        </p:spPr>
        <p:txBody>
          <a:bodyPr vert="horz" wrap="square" lIns="0" tIns="12065" rIns="0" bIns="0" rtlCol="0">
            <a:spAutoFit/>
          </a:bodyPr>
          <a:lstStyle/>
          <a:p>
            <a:pPr marL="12700">
              <a:lnSpc>
                <a:spcPct val="100000"/>
              </a:lnSpc>
              <a:spcBef>
                <a:spcPts val="95"/>
              </a:spcBef>
            </a:pPr>
            <a:r>
              <a:rPr spc="-10"/>
              <a:t>Agenda</a:t>
            </a:r>
          </a:p>
        </p:txBody>
      </p:sp>
      <p:sp>
        <p:nvSpPr>
          <p:cNvPr id="3" name="object 3"/>
          <p:cNvSpPr txBox="1"/>
          <p:nvPr/>
        </p:nvSpPr>
        <p:spPr>
          <a:xfrm>
            <a:off x="861255" y="1511551"/>
            <a:ext cx="5625465" cy="3718967"/>
          </a:xfrm>
          <a:prstGeom prst="rect">
            <a:avLst/>
          </a:prstGeom>
        </p:spPr>
        <p:txBody>
          <a:bodyPr vert="horz" wrap="square" lIns="0" tIns="12700" rIns="0" bIns="0" rtlCol="0">
            <a:spAutoFit/>
          </a:bodyPr>
          <a:lstStyle/>
          <a:p>
            <a:pPr marL="469265" indent="-456565">
              <a:lnSpc>
                <a:spcPct val="100000"/>
              </a:lnSpc>
              <a:spcBef>
                <a:spcPts val="100"/>
              </a:spcBef>
              <a:buFont typeface="Arial"/>
              <a:buChar char="•"/>
              <a:tabLst>
                <a:tab pos="469265" algn="l"/>
              </a:tabLst>
            </a:pPr>
            <a:r>
              <a:rPr sz="2400" spc="-10">
                <a:latin typeface="Calibri"/>
                <a:cs typeface="Calibri"/>
              </a:rPr>
              <a:t>Conference</a:t>
            </a:r>
            <a:r>
              <a:rPr sz="2400" spc="-95">
                <a:latin typeface="Calibri"/>
                <a:cs typeface="Calibri"/>
              </a:rPr>
              <a:t> </a:t>
            </a:r>
            <a:r>
              <a:rPr sz="2400">
                <a:latin typeface="Calibri"/>
                <a:cs typeface="Calibri"/>
              </a:rPr>
              <a:t>Guidelines</a:t>
            </a:r>
            <a:r>
              <a:rPr sz="2400" spc="-75">
                <a:latin typeface="Calibri"/>
                <a:cs typeface="Calibri"/>
              </a:rPr>
              <a:t> </a:t>
            </a:r>
            <a:r>
              <a:rPr sz="2400">
                <a:latin typeface="Calibri"/>
                <a:cs typeface="Calibri"/>
              </a:rPr>
              <a:t>and</a:t>
            </a:r>
            <a:r>
              <a:rPr sz="2400" spc="-90">
                <a:latin typeface="Calibri"/>
                <a:cs typeface="Calibri"/>
              </a:rPr>
              <a:t> </a:t>
            </a:r>
            <a:r>
              <a:rPr sz="2400" spc="-10">
                <a:latin typeface="Calibri"/>
                <a:cs typeface="Calibri"/>
              </a:rPr>
              <a:t>Housekeeping</a:t>
            </a:r>
            <a:endParaRPr lang="en-US" sz="2400" spc="-10">
              <a:latin typeface="Calibri"/>
              <a:cs typeface="Calibri"/>
            </a:endParaRPr>
          </a:p>
          <a:p>
            <a:pPr marL="469265" indent="-456565">
              <a:lnSpc>
                <a:spcPct val="100000"/>
              </a:lnSpc>
              <a:spcBef>
                <a:spcPts val="100"/>
              </a:spcBef>
              <a:buFont typeface="Arial"/>
              <a:buChar char="•"/>
              <a:tabLst>
                <a:tab pos="469265" algn="l"/>
              </a:tabLst>
            </a:pPr>
            <a:r>
              <a:rPr lang="en-US" sz="2400" spc="-10">
                <a:latin typeface="Calibri"/>
                <a:cs typeface="Calibri"/>
              </a:rPr>
              <a:t>Addendum 1</a:t>
            </a:r>
            <a:endParaRPr sz="2400">
              <a:latin typeface="Calibri"/>
              <a:cs typeface="Calibri"/>
            </a:endParaRPr>
          </a:p>
          <a:p>
            <a:pPr marL="469265" indent="-456565">
              <a:lnSpc>
                <a:spcPct val="100000"/>
              </a:lnSpc>
              <a:buFont typeface="Arial"/>
              <a:buChar char="•"/>
              <a:tabLst>
                <a:tab pos="469265" algn="l"/>
              </a:tabLst>
            </a:pPr>
            <a:r>
              <a:rPr sz="2400" spc="-10">
                <a:latin typeface="Calibri"/>
                <a:cs typeface="Calibri"/>
              </a:rPr>
              <a:t>Proposer’s</a:t>
            </a:r>
            <a:r>
              <a:rPr sz="2400" spc="-90">
                <a:latin typeface="Calibri"/>
                <a:cs typeface="Calibri"/>
              </a:rPr>
              <a:t> </a:t>
            </a:r>
            <a:r>
              <a:rPr sz="2400" spc="-10">
                <a:latin typeface="Calibri"/>
                <a:cs typeface="Calibri"/>
              </a:rPr>
              <a:t>Conference</a:t>
            </a:r>
            <a:r>
              <a:rPr sz="2400" spc="-85">
                <a:latin typeface="Calibri"/>
                <a:cs typeface="Calibri"/>
              </a:rPr>
              <a:t> </a:t>
            </a:r>
            <a:r>
              <a:rPr sz="2400" spc="-10">
                <a:latin typeface="Calibri"/>
                <a:cs typeface="Calibri"/>
              </a:rPr>
              <a:t>Overview</a:t>
            </a:r>
            <a:endParaRPr sz="2400">
              <a:latin typeface="Calibri"/>
              <a:cs typeface="Calibri"/>
            </a:endParaRPr>
          </a:p>
          <a:p>
            <a:pPr marL="469265" indent="-456565">
              <a:lnSpc>
                <a:spcPct val="100000"/>
              </a:lnSpc>
              <a:buFont typeface="Arial"/>
              <a:buChar char="•"/>
              <a:tabLst>
                <a:tab pos="469265" algn="l"/>
              </a:tabLst>
            </a:pPr>
            <a:r>
              <a:rPr sz="2400" spc="-10">
                <a:latin typeface="Calibri"/>
                <a:cs typeface="Calibri"/>
              </a:rPr>
              <a:t>Director’s</a:t>
            </a:r>
            <a:r>
              <a:rPr sz="2400" spc="-50">
                <a:latin typeface="Calibri"/>
                <a:cs typeface="Calibri"/>
              </a:rPr>
              <a:t> </a:t>
            </a:r>
            <a:r>
              <a:rPr sz="2400" spc="-10">
                <a:latin typeface="Calibri"/>
                <a:cs typeface="Calibri"/>
              </a:rPr>
              <a:t>Remarks</a:t>
            </a:r>
            <a:endParaRPr sz="2400">
              <a:latin typeface="Calibri"/>
              <a:cs typeface="Calibri"/>
            </a:endParaRPr>
          </a:p>
          <a:p>
            <a:pPr marL="469265" indent="-456565">
              <a:lnSpc>
                <a:spcPct val="100000"/>
              </a:lnSpc>
              <a:buFont typeface="Arial"/>
              <a:buChar char="•"/>
              <a:tabLst>
                <a:tab pos="469265" algn="l"/>
              </a:tabLst>
            </a:pPr>
            <a:r>
              <a:rPr sz="2400">
                <a:latin typeface="Calibri"/>
                <a:cs typeface="Calibri"/>
              </a:rPr>
              <a:t>Overview</a:t>
            </a:r>
            <a:r>
              <a:rPr sz="2400" spc="-65">
                <a:latin typeface="Calibri"/>
                <a:cs typeface="Calibri"/>
              </a:rPr>
              <a:t> </a:t>
            </a:r>
            <a:r>
              <a:rPr sz="2400">
                <a:latin typeface="Calibri"/>
                <a:cs typeface="Calibri"/>
              </a:rPr>
              <a:t>of</a:t>
            </a:r>
            <a:r>
              <a:rPr sz="2400" spc="-70">
                <a:latin typeface="Calibri"/>
                <a:cs typeface="Calibri"/>
              </a:rPr>
              <a:t> </a:t>
            </a:r>
            <a:r>
              <a:rPr sz="2400" spc="-10">
                <a:latin typeface="Calibri"/>
                <a:cs typeface="Calibri"/>
              </a:rPr>
              <a:t>Services</a:t>
            </a:r>
            <a:endParaRPr sz="2400">
              <a:latin typeface="Calibri"/>
              <a:cs typeface="Calibri"/>
            </a:endParaRPr>
          </a:p>
          <a:p>
            <a:pPr marL="469265" indent="-456565">
              <a:lnSpc>
                <a:spcPct val="100000"/>
              </a:lnSpc>
              <a:buFont typeface="Arial"/>
              <a:buChar char="•"/>
              <a:tabLst>
                <a:tab pos="469265" algn="l"/>
              </a:tabLst>
            </a:pPr>
            <a:r>
              <a:rPr lang="en-US" sz="2400">
                <a:latin typeface="Calibri"/>
                <a:cs typeface="Calibri"/>
              </a:rPr>
              <a:t>Proposal Submission Tips</a:t>
            </a:r>
          </a:p>
          <a:p>
            <a:pPr marL="469265" indent="-456565">
              <a:lnSpc>
                <a:spcPct val="100000"/>
              </a:lnSpc>
              <a:buFont typeface="Arial"/>
              <a:buChar char="•"/>
              <a:tabLst>
                <a:tab pos="469265" algn="l"/>
              </a:tabLst>
            </a:pPr>
            <a:r>
              <a:rPr sz="2400">
                <a:latin typeface="Calibri"/>
                <a:cs typeface="Calibri"/>
              </a:rPr>
              <a:t>Selection</a:t>
            </a:r>
            <a:r>
              <a:rPr sz="2400" spc="-65">
                <a:latin typeface="Calibri"/>
                <a:cs typeface="Calibri"/>
              </a:rPr>
              <a:t> </a:t>
            </a:r>
            <a:r>
              <a:rPr sz="2400">
                <a:latin typeface="Calibri"/>
                <a:cs typeface="Calibri"/>
              </a:rPr>
              <a:t>Process</a:t>
            </a:r>
            <a:r>
              <a:rPr sz="2400" spc="-65">
                <a:latin typeface="Calibri"/>
                <a:cs typeface="Calibri"/>
              </a:rPr>
              <a:t> </a:t>
            </a:r>
            <a:r>
              <a:rPr sz="2400">
                <a:latin typeface="Calibri"/>
                <a:cs typeface="Calibri"/>
              </a:rPr>
              <a:t>and</a:t>
            </a:r>
            <a:r>
              <a:rPr sz="2400" spc="-50">
                <a:latin typeface="Calibri"/>
                <a:cs typeface="Calibri"/>
              </a:rPr>
              <a:t> </a:t>
            </a:r>
            <a:r>
              <a:rPr sz="2400" spc="-20">
                <a:latin typeface="Calibri"/>
                <a:cs typeface="Calibri"/>
              </a:rPr>
              <a:t>Evaluation</a:t>
            </a:r>
            <a:r>
              <a:rPr sz="2400" spc="-50">
                <a:latin typeface="Calibri"/>
                <a:cs typeface="Calibri"/>
              </a:rPr>
              <a:t> </a:t>
            </a:r>
            <a:r>
              <a:rPr sz="2400" spc="-10">
                <a:latin typeface="Calibri"/>
                <a:cs typeface="Calibri"/>
              </a:rPr>
              <a:t>Criteria</a:t>
            </a:r>
            <a:endParaRPr sz="2400">
              <a:latin typeface="Calibri"/>
              <a:cs typeface="Calibri"/>
            </a:endParaRPr>
          </a:p>
          <a:p>
            <a:pPr marL="469265" indent="-456565">
              <a:buFont typeface="Arial"/>
              <a:buChar char="•"/>
              <a:tabLst>
                <a:tab pos="469265" algn="l"/>
              </a:tabLst>
            </a:pPr>
            <a:r>
              <a:rPr lang="en-US" sz="2400">
                <a:latin typeface="Calibri"/>
                <a:cs typeface="Calibri"/>
              </a:rPr>
              <a:t>Proposal</a:t>
            </a:r>
            <a:r>
              <a:rPr lang="en-US" sz="2400" spc="-30">
                <a:latin typeface="Calibri"/>
                <a:cs typeface="Calibri"/>
              </a:rPr>
              <a:t> </a:t>
            </a:r>
            <a:r>
              <a:rPr lang="en-US" sz="2400" spc="-10">
                <a:latin typeface="Calibri"/>
                <a:cs typeface="Calibri"/>
              </a:rPr>
              <a:t>Submission/Delivery</a:t>
            </a:r>
            <a:r>
              <a:rPr lang="en-US" sz="2400" spc="-30">
                <a:latin typeface="Calibri"/>
                <a:cs typeface="Calibri"/>
              </a:rPr>
              <a:t> </a:t>
            </a:r>
            <a:r>
              <a:rPr lang="en-US" sz="2400" spc="-10">
                <a:latin typeface="Calibri"/>
                <a:cs typeface="Calibri"/>
              </a:rPr>
              <a:t>Guidelines</a:t>
            </a:r>
            <a:endParaRPr lang="en-US" sz="2400">
              <a:latin typeface="Calibri"/>
              <a:cs typeface="Calibri"/>
            </a:endParaRPr>
          </a:p>
          <a:p>
            <a:pPr marL="469265" indent="-456565">
              <a:lnSpc>
                <a:spcPct val="100000"/>
              </a:lnSpc>
              <a:buFont typeface="Arial"/>
              <a:buChar char="•"/>
              <a:tabLst>
                <a:tab pos="469265" algn="l"/>
              </a:tabLst>
            </a:pPr>
            <a:r>
              <a:rPr sz="2400">
                <a:latin typeface="Calibri"/>
                <a:cs typeface="Calibri"/>
              </a:rPr>
              <a:t>RFP</a:t>
            </a:r>
            <a:r>
              <a:rPr sz="2400" spc="-55">
                <a:latin typeface="Calibri"/>
                <a:cs typeface="Calibri"/>
              </a:rPr>
              <a:t> </a:t>
            </a:r>
            <a:r>
              <a:rPr sz="2400">
                <a:latin typeface="Calibri"/>
                <a:cs typeface="Calibri"/>
              </a:rPr>
              <a:t>Timeline</a:t>
            </a:r>
            <a:r>
              <a:rPr sz="2400" spc="-40">
                <a:latin typeface="Calibri"/>
                <a:cs typeface="Calibri"/>
              </a:rPr>
              <a:t> </a:t>
            </a:r>
            <a:r>
              <a:rPr sz="2400">
                <a:latin typeface="Calibri"/>
                <a:cs typeface="Calibri"/>
              </a:rPr>
              <a:t>–</a:t>
            </a:r>
            <a:r>
              <a:rPr sz="2400" spc="-35">
                <a:latin typeface="Calibri"/>
                <a:cs typeface="Calibri"/>
              </a:rPr>
              <a:t> </a:t>
            </a:r>
            <a:r>
              <a:rPr sz="2400">
                <a:latin typeface="Calibri"/>
                <a:cs typeface="Calibri"/>
              </a:rPr>
              <a:t>Next</a:t>
            </a:r>
            <a:r>
              <a:rPr sz="2400" spc="-60">
                <a:latin typeface="Calibri"/>
                <a:cs typeface="Calibri"/>
              </a:rPr>
              <a:t> </a:t>
            </a:r>
            <a:r>
              <a:rPr sz="2400" spc="-10">
                <a:latin typeface="Calibri"/>
                <a:cs typeface="Calibri"/>
              </a:rPr>
              <a:t>Events</a:t>
            </a:r>
            <a:endParaRPr sz="2400">
              <a:latin typeface="Calibri"/>
              <a:cs typeface="Calibri"/>
            </a:endParaRPr>
          </a:p>
          <a:p>
            <a:pPr marL="469265" indent="-456565">
              <a:lnSpc>
                <a:spcPct val="100000"/>
              </a:lnSpc>
              <a:buFont typeface="Arial"/>
              <a:buChar char="•"/>
              <a:tabLst>
                <a:tab pos="469265" algn="l"/>
              </a:tabLst>
            </a:pPr>
            <a:r>
              <a:rPr sz="2400" spc="-10">
                <a:latin typeface="Calibri"/>
                <a:cs typeface="Calibri"/>
              </a:rPr>
              <a:t>Conclusion</a:t>
            </a:r>
            <a:endParaRPr sz="2400">
              <a:latin typeface="Calibri"/>
              <a:cs typeface="Calibri"/>
            </a:endParaRPr>
          </a:p>
        </p:txBody>
      </p:sp>
      <p:pic>
        <p:nvPicPr>
          <p:cNvPr id="4" name="object 4"/>
          <p:cNvPicPr/>
          <p:nvPr/>
        </p:nvPicPr>
        <p:blipFill>
          <a:blip r:embed="rId2" cstate="print"/>
          <a:stretch>
            <a:fillRect/>
          </a:stretch>
        </p:blipFill>
        <p:spPr>
          <a:xfrm>
            <a:off x="6419088" y="2503932"/>
            <a:ext cx="2639567" cy="18501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42635" y="793901"/>
            <a:ext cx="8258728" cy="756919"/>
          </a:xfrm>
        </p:spPr>
        <p:txBody>
          <a:bodyPr vert="horz" wrap="square" lIns="0" tIns="98744" rIns="0" bIns="0" rtlCol="0">
            <a:normAutofit/>
          </a:bodyPr>
          <a:lstStyle/>
          <a:p>
            <a:pPr marL="105410">
              <a:spcBef>
                <a:spcPts val="95"/>
              </a:spcBef>
            </a:pPr>
            <a:r>
              <a:t>Location</a:t>
            </a:r>
            <a:r>
              <a:rPr spc="-45"/>
              <a:t> </a:t>
            </a:r>
            <a:r>
              <a:t>of</a:t>
            </a:r>
            <a:r>
              <a:rPr spc="-50"/>
              <a:t> </a:t>
            </a:r>
            <a:r>
              <a:rPr spc="-10"/>
              <a:t>Services</a:t>
            </a:r>
            <a:endParaRPr lang="en-US" spc="-10"/>
          </a:p>
        </p:txBody>
      </p:sp>
      <p:pic>
        <p:nvPicPr>
          <p:cNvPr id="40" name="Content Placeholder 39">
            <a:extLst>
              <a:ext uri="{FF2B5EF4-FFF2-40B4-BE49-F238E27FC236}">
                <a16:creationId xmlns:a16="http://schemas.microsoft.com/office/drawing/2014/main" id="{C308D1AB-E14D-331E-174A-B5998492E726}"/>
              </a:ext>
            </a:extLst>
          </p:cNvPr>
          <p:cNvPicPr>
            <a:picLocks noGrp="1" noChangeAspect="1"/>
          </p:cNvPicPr>
          <p:nvPr>
            <p:ph sz="half" idx="2"/>
          </p:nvPr>
        </p:nvPicPr>
        <p:blipFill>
          <a:blip r:embed="rId2"/>
          <a:srcRect l="1" r="-6643" b="13933"/>
          <a:stretch/>
        </p:blipFill>
        <p:spPr>
          <a:xfrm>
            <a:off x="269816" y="1828800"/>
            <a:ext cx="4439344" cy="3582814"/>
          </a:xfrm>
          <a:prstGeom prst="rect">
            <a:avLst/>
          </a:prstGeom>
          <a:ln>
            <a:noFill/>
          </a:ln>
          <a:effectLst>
            <a:softEdge rad="112500"/>
          </a:effectLst>
        </p:spPr>
      </p:pic>
      <p:sp>
        <p:nvSpPr>
          <p:cNvPr id="7" name="object 7" hidden="1"/>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spcAft>
                <a:spcPts val="600"/>
              </a:spcAft>
            </a:pPr>
            <a:r>
              <a:rPr spc="-25"/>
              <a:t>25</a:t>
            </a:r>
            <a:endParaRPr lang="en-US" spc="-25"/>
          </a:p>
        </p:txBody>
      </p:sp>
      <p:graphicFrame>
        <p:nvGraphicFramePr>
          <p:cNvPr id="14" name="Text Placeholder 11">
            <a:extLst>
              <a:ext uri="{FF2B5EF4-FFF2-40B4-BE49-F238E27FC236}">
                <a16:creationId xmlns:a16="http://schemas.microsoft.com/office/drawing/2014/main" id="{0C9950BC-D839-DAB2-C7D2-25507941C6D1}"/>
              </a:ext>
            </a:extLst>
          </p:cNvPr>
          <p:cNvGraphicFramePr/>
          <p:nvPr/>
        </p:nvGraphicFramePr>
        <p:xfrm>
          <a:off x="4709160" y="1577340"/>
          <a:ext cx="3977640" cy="452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228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s Angeles City PNG Transparent Images Free Download | Vector Files |  Pngtree">
            <a:extLst>
              <a:ext uri="{FF2B5EF4-FFF2-40B4-BE49-F238E27FC236}">
                <a16:creationId xmlns:a16="http://schemas.microsoft.com/office/drawing/2014/main" id="{680AB3F7-7864-0E9D-50BF-8BBBA04227FC}"/>
              </a:ext>
            </a:extLst>
          </p:cNvPr>
          <p:cNvPicPr>
            <a:picLocks noChangeAspect="1" noChangeArrowheads="1"/>
          </p:cNvPicPr>
          <p:nvPr/>
        </p:nvPicPr>
        <p:blipFill>
          <a:blip r:embed="rId2">
            <a:duotone>
              <a:schemeClr val="accent1">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4648200" y="2133600"/>
            <a:ext cx="3962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EFA003-AE94-DDE7-3560-316FD9CC17CC}"/>
              </a:ext>
            </a:extLst>
          </p:cNvPr>
          <p:cNvSpPr>
            <a:spLocks noGrp="1"/>
          </p:cNvSpPr>
          <p:nvPr>
            <p:ph type="title"/>
          </p:nvPr>
        </p:nvSpPr>
        <p:spPr>
          <a:xfrm>
            <a:off x="442635" y="793901"/>
            <a:ext cx="8258728" cy="756919"/>
          </a:xfrm>
        </p:spPr>
        <p:txBody>
          <a:bodyPr wrap="square">
            <a:normAutofit/>
          </a:bodyPr>
          <a:lstStyle/>
          <a:p>
            <a:r>
              <a:rPr lang="en-US"/>
              <a:t>Location of Services</a:t>
            </a:r>
          </a:p>
        </p:txBody>
      </p:sp>
      <p:graphicFrame>
        <p:nvGraphicFramePr>
          <p:cNvPr id="12" name="Text Placeholder 2">
            <a:extLst>
              <a:ext uri="{FF2B5EF4-FFF2-40B4-BE49-F238E27FC236}">
                <a16:creationId xmlns:a16="http://schemas.microsoft.com/office/drawing/2014/main" id="{DE3168B4-A2E9-2DBB-A5BF-2B3BC3FEB254}"/>
              </a:ext>
            </a:extLst>
          </p:cNvPr>
          <p:cNvGraphicFramePr/>
          <p:nvPr>
            <p:extLst>
              <p:ext uri="{D42A27DB-BD31-4B8C-83A1-F6EECF244321}">
                <p14:modId xmlns:p14="http://schemas.microsoft.com/office/powerpoint/2010/main" val="3692194078"/>
              </p:ext>
            </p:extLst>
          </p:nvPr>
        </p:nvGraphicFramePr>
        <p:xfrm>
          <a:off x="454924" y="1981200"/>
          <a:ext cx="8000999" cy="305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28B0B71-5A8A-A88B-FA46-CEFE100A021E}"/>
              </a:ext>
            </a:extLst>
          </p:cNvPr>
          <p:cNvSpPr txBox="1"/>
          <p:nvPr/>
        </p:nvSpPr>
        <p:spPr>
          <a:xfrm>
            <a:off x="381000" y="1447800"/>
            <a:ext cx="8001000" cy="369332"/>
          </a:xfrm>
          <a:prstGeom prst="rect">
            <a:avLst/>
          </a:prstGeom>
          <a:noFill/>
        </p:spPr>
        <p:txBody>
          <a:bodyPr wrap="square" rtlCol="0">
            <a:spAutoFit/>
          </a:bodyPr>
          <a:lstStyle/>
          <a:p>
            <a:r>
              <a:rPr lang="en-US"/>
              <a:t>DHSP identified high HIV/STD morbidity areas:</a:t>
            </a:r>
          </a:p>
        </p:txBody>
      </p:sp>
    </p:spTree>
    <p:extLst>
      <p:ext uri="{BB962C8B-B14F-4D97-AF65-F5344CB8AC3E}">
        <p14:creationId xmlns:p14="http://schemas.microsoft.com/office/powerpoint/2010/main" val="494943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42635" y="793901"/>
            <a:ext cx="8258728" cy="756919"/>
          </a:xfrm>
        </p:spPr>
        <p:txBody>
          <a:bodyPr vert="horz" wrap="square" lIns="0" tIns="0" rIns="0" bIns="0" rtlCol="0">
            <a:normAutofit/>
          </a:bodyPr>
          <a:lstStyle/>
          <a:p>
            <a:pPr marL="105410">
              <a:spcBef>
                <a:spcPts val="95"/>
              </a:spcBef>
            </a:pPr>
            <a:r>
              <a:rPr lang="en-US" b="1" i="0">
                <a:latin typeface="Calibri"/>
                <a:ea typeface="+mj-ea"/>
                <a:cs typeface="Calibri"/>
              </a:rPr>
              <a:t>Location</a:t>
            </a:r>
            <a:r>
              <a:rPr lang="en-US" b="1" i="0" spc="-45">
                <a:latin typeface="Calibri"/>
                <a:ea typeface="+mj-ea"/>
                <a:cs typeface="Calibri"/>
              </a:rPr>
              <a:t> </a:t>
            </a:r>
            <a:r>
              <a:rPr lang="en-US" b="1" i="0">
                <a:latin typeface="Calibri"/>
                <a:ea typeface="+mj-ea"/>
                <a:cs typeface="Calibri"/>
              </a:rPr>
              <a:t>of</a:t>
            </a:r>
            <a:r>
              <a:rPr lang="en-US" b="1" i="0" spc="-50">
                <a:latin typeface="Calibri"/>
                <a:ea typeface="+mj-ea"/>
                <a:cs typeface="Calibri"/>
              </a:rPr>
              <a:t> </a:t>
            </a:r>
            <a:r>
              <a:rPr lang="en-US" b="1" i="0" spc="-10">
                <a:latin typeface="Calibri"/>
                <a:ea typeface="+mj-ea"/>
                <a:cs typeface="Calibri"/>
              </a:rPr>
              <a:t>Services</a:t>
            </a:r>
          </a:p>
        </p:txBody>
      </p:sp>
      <p:sp>
        <p:nvSpPr>
          <p:cNvPr id="7" name="object 7" hidden="1"/>
          <p:cNvSpPr txBox="1">
            <a:spLocks noGrp="1"/>
          </p:cNvSpPr>
          <p:nvPr>
            <p:ph type="sldNum" sz="quarter" idx="7"/>
          </p:nvPr>
        </p:nvSpPr>
        <p:spPr>
          <a:xfrm>
            <a:off x="8400288" y="6463728"/>
            <a:ext cx="244475" cy="156068"/>
          </a:xfrm>
          <a:prstGeom prst="rect">
            <a:avLst/>
          </a:prstGeom>
        </p:spPr>
        <p:txBody>
          <a:bodyPr vert="horz" wrap="square" lIns="0" tIns="0" rIns="0" bIns="0" rtlCol="0">
            <a:spAutoFit/>
          </a:bodyPr>
          <a:lstStyle/>
          <a:p>
            <a:pPr marL="38100">
              <a:lnSpc>
                <a:spcPts val="1240"/>
              </a:lnSpc>
              <a:spcAft>
                <a:spcPts val="600"/>
              </a:spcAft>
            </a:pPr>
            <a:r>
              <a:rPr lang="en-US" spc="-25"/>
              <a:t>26</a:t>
            </a:r>
          </a:p>
        </p:txBody>
      </p:sp>
      <p:graphicFrame>
        <p:nvGraphicFramePr>
          <p:cNvPr id="16" name="object 6">
            <a:extLst>
              <a:ext uri="{FF2B5EF4-FFF2-40B4-BE49-F238E27FC236}">
                <a16:creationId xmlns:a16="http://schemas.microsoft.com/office/drawing/2014/main" id="{26BFEB03-EE43-7ED2-600A-DEE34F082968}"/>
              </a:ext>
            </a:extLst>
          </p:cNvPr>
          <p:cNvGraphicFramePr/>
          <p:nvPr/>
        </p:nvGraphicFramePr>
        <p:xfrm>
          <a:off x="533399" y="1101090"/>
          <a:ext cx="8077200" cy="465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621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8744" rIns="0" bIns="0" rtlCol="0">
            <a:spAutoFit/>
          </a:bodyPr>
          <a:lstStyle/>
          <a:p>
            <a:pPr marL="105410">
              <a:lnSpc>
                <a:spcPct val="100000"/>
              </a:lnSpc>
              <a:spcBef>
                <a:spcPts val="95"/>
              </a:spcBef>
            </a:pPr>
            <a:r>
              <a:t>Health</a:t>
            </a:r>
            <a:r>
              <a:rPr spc="-55"/>
              <a:t> </a:t>
            </a:r>
            <a:r>
              <a:t>District</a:t>
            </a:r>
            <a:r>
              <a:rPr spc="-60"/>
              <a:t> </a:t>
            </a:r>
            <a:r>
              <a:rPr spc="-10"/>
              <a:t>Profiles</a:t>
            </a:r>
          </a:p>
        </p:txBody>
      </p:sp>
      <p:sp>
        <p:nvSpPr>
          <p:cNvPr id="3" name="object 3"/>
          <p:cNvSpPr txBox="1"/>
          <p:nvPr/>
        </p:nvSpPr>
        <p:spPr>
          <a:xfrm>
            <a:off x="535940" y="1613409"/>
            <a:ext cx="7991475" cy="2828980"/>
          </a:xfrm>
          <a:prstGeom prst="rect">
            <a:avLst/>
          </a:prstGeom>
        </p:spPr>
        <p:txBody>
          <a:bodyPr vert="horz" wrap="square" lIns="0" tIns="12700" rIns="0" bIns="0" rtlCol="0">
            <a:spAutoFit/>
          </a:bodyPr>
          <a:lstStyle/>
          <a:p>
            <a:pPr marL="268605" marR="5080" indent="-256540">
              <a:lnSpc>
                <a:spcPct val="100000"/>
              </a:lnSpc>
              <a:spcBef>
                <a:spcPts val="100"/>
              </a:spcBef>
              <a:buClr>
                <a:srgbClr val="376092"/>
              </a:buClr>
              <a:buFont typeface="Arial"/>
              <a:buChar char="•"/>
              <a:tabLst>
                <a:tab pos="268605" algn="l"/>
              </a:tabLst>
            </a:pPr>
            <a:r>
              <a:rPr sz="2400">
                <a:latin typeface="Calibri"/>
                <a:cs typeface="Calibri"/>
              </a:rPr>
              <a:t>Provide</a:t>
            </a:r>
            <a:r>
              <a:rPr sz="2400" spc="-50">
                <a:latin typeface="Calibri"/>
                <a:cs typeface="Calibri"/>
              </a:rPr>
              <a:t> </a:t>
            </a:r>
            <a:r>
              <a:rPr sz="2400">
                <a:latin typeface="Calibri"/>
                <a:cs typeface="Calibri"/>
              </a:rPr>
              <a:t>a</a:t>
            </a:r>
            <a:r>
              <a:rPr sz="2400" spc="-50">
                <a:latin typeface="Calibri"/>
                <a:cs typeface="Calibri"/>
              </a:rPr>
              <a:t> </a:t>
            </a:r>
            <a:r>
              <a:rPr lang="en-US" sz="2400">
                <a:latin typeface="Calibri"/>
                <a:cs typeface="Calibri"/>
              </a:rPr>
              <a:t>snapshot</a:t>
            </a:r>
            <a:r>
              <a:rPr sz="2400" spc="-50">
                <a:latin typeface="Calibri"/>
                <a:cs typeface="Calibri"/>
              </a:rPr>
              <a:t> </a:t>
            </a:r>
            <a:r>
              <a:rPr sz="2400">
                <a:latin typeface="Calibri"/>
                <a:cs typeface="Calibri"/>
              </a:rPr>
              <a:t>of</a:t>
            </a:r>
            <a:r>
              <a:rPr sz="2400" spc="-40">
                <a:latin typeface="Calibri"/>
                <a:cs typeface="Calibri"/>
              </a:rPr>
              <a:t> </a:t>
            </a:r>
            <a:r>
              <a:rPr sz="2400">
                <a:latin typeface="Calibri"/>
                <a:cs typeface="Calibri"/>
              </a:rPr>
              <a:t>the</a:t>
            </a:r>
            <a:r>
              <a:rPr sz="2400" spc="-55">
                <a:latin typeface="Calibri"/>
                <a:cs typeface="Calibri"/>
              </a:rPr>
              <a:t> </a:t>
            </a:r>
            <a:r>
              <a:rPr sz="2400">
                <a:latin typeface="Calibri"/>
                <a:cs typeface="Calibri"/>
              </a:rPr>
              <a:t>STD</a:t>
            </a:r>
            <a:r>
              <a:rPr sz="2400" spc="-50">
                <a:latin typeface="Calibri"/>
                <a:cs typeface="Calibri"/>
              </a:rPr>
              <a:t> </a:t>
            </a:r>
            <a:r>
              <a:rPr sz="2400">
                <a:latin typeface="Calibri"/>
                <a:cs typeface="Calibri"/>
              </a:rPr>
              <a:t>and</a:t>
            </a:r>
            <a:r>
              <a:rPr sz="2400" spc="-50">
                <a:latin typeface="Calibri"/>
                <a:cs typeface="Calibri"/>
              </a:rPr>
              <a:t> </a:t>
            </a:r>
            <a:r>
              <a:rPr sz="2400">
                <a:latin typeface="Calibri"/>
                <a:cs typeface="Calibri"/>
              </a:rPr>
              <a:t>HIV</a:t>
            </a:r>
            <a:r>
              <a:rPr sz="2400" spc="-45">
                <a:latin typeface="Calibri"/>
                <a:cs typeface="Calibri"/>
              </a:rPr>
              <a:t> </a:t>
            </a:r>
            <a:r>
              <a:rPr sz="2400">
                <a:latin typeface="Calibri"/>
                <a:cs typeface="Calibri"/>
              </a:rPr>
              <a:t>epidemic</a:t>
            </a:r>
            <a:r>
              <a:rPr lang="en-US" sz="2400">
                <a:latin typeface="Calibri"/>
                <a:cs typeface="Calibri"/>
              </a:rPr>
              <a:t>s</a:t>
            </a:r>
            <a:r>
              <a:rPr sz="2400" spc="-65">
                <a:latin typeface="Calibri"/>
                <a:cs typeface="Calibri"/>
              </a:rPr>
              <a:t> </a:t>
            </a:r>
            <a:r>
              <a:rPr sz="2400" spc="-10">
                <a:latin typeface="Calibri"/>
                <a:cs typeface="Calibri"/>
              </a:rPr>
              <a:t>broken</a:t>
            </a:r>
            <a:r>
              <a:rPr sz="2400" spc="-50">
                <a:latin typeface="Calibri"/>
                <a:cs typeface="Calibri"/>
              </a:rPr>
              <a:t> </a:t>
            </a:r>
            <a:r>
              <a:rPr sz="2400" spc="-20">
                <a:latin typeface="Calibri"/>
                <a:cs typeface="Calibri"/>
              </a:rPr>
              <a:t>down </a:t>
            </a:r>
            <a:r>
              <a:rPr sz="2400">
                <a:latin typeface="Calibri"/>
                <a:cs typeface="Calibri"/>
              </a:rPr>
              <a:t>into</a:t>
            </a:r>
            <a:r>
              <a:rPr sz="2400" spc="-45">
                <a:latin typeface="Calibri"/>
                <a:cs typeface="Calibri"/>
              </a:rPr>
              <a:t> </a:t>
            </a:r>
            <a:r>
              <a:rPr sz="2400">
                <a:latin typeface="Calibri"/>
                <a:cs typeface="Calibri"/>
              </a:rPr>
              <a:t>26</a:t>
            </a:r>
            <a:r>
              <a:rPr sz="2400" spc="-45">
                <a:latin typeface="Calibri"/>
                <a:cs typeface="Calibri"/>
              </a:rPr>
              <a:t> </a:t>
            </a:r>
            <a:r>
              <a:rPr sz="2400">
                <a:latin typeface="Calibri"/>
                <a:cs typeface="Calibri"/>
              </a:rPr>
              <a:t>health</a:t>
            </a:r>
            <a:r>
              <a:rPr sz="2400" spc="-55">
                <a:latin typeface="Calibri"/>
                <a:cs typeface="Calibri"/>
              </a:rPr>
              <a:t> </a:t>
            </a:r>
            <a:r>
              <a:rPr sz="2400" spc="-10">
                <a:latin typeface="Calibri"/>
                <a:cs typeface="Calibri"/>
              </a:rPr>
              <a:t>districts</a:t>
            </a:r>
            <a:endParaRPr sz="2400">
              <a:latin typeface="Calibri"/>
              <a:cs typeface="Calibri"/>
            </a:endParaRPr>
          </a:p>
          <a:p>
            <a:pPr marL="268605" marR="723900" indent="-256540">
              <a:lnSpc>
                <a:spcPct val="100000"/>
              </a:lnSpc>
              <a:spcBef>
                <a:spcPts val="575"/>
              </a:spcBef>
              <a:buClr>
                <a:srgbClr val="376092"/>
              </a:buClr>
              <a:buFont typeface="Arial"/>
              <a:buChar char="•"/>
              <a:tabLst>
                <a:tab pos="268605" algn="l"/>
              </a:tabLst>
            </a:pPr>
            <a:r>
              <a:rPr sz="2400">
                <a:latin typeface="Calibri"/>
                <a:cs typeface="Calibri"/>
              </a:rPr>
              <a:t>Provide</a:t>
            </a:r>
            <a:r>
              <a:rPr sz="2400" spc="-65">
                <a:latin typeface="Calibri"/>
                <a:cs typeface="Calibri"/>
              </a:rPr>
              <a:t> </a:t>
            </a:r>
            <a:r>
              <a:rPr sz="2400">
                <a:latin typeface="Calibri"/>
                <a:cs typeface="Calibri"/>
              </a:rPr>
              <a:t>more</a:t>
            </a:r>
            <a:r>
              <a:rPr sz="2400" spc="-60">
                <a:latin typeface="Calibri"/>
                <a:cs typeface="Calibri"/>
              </a:rPr>
              <a:t> </a:t>
            </a:r>
            <a:r>
              <a:rPr sz="2400">
                <a:latin typeface="Calibri"/>
                <a:cs typeface="Calibri"/>
              </a:rPr>
              <a:t>detail</a:t>
            </a:r>
            <a:r>
              <a:rPr sz="2400" spc="-75">
                <a:latin typeface="Calibri"/>
                <a:cs typeface="Calibri"/>
              </a:rPr>
              <a:t> </a:t>
            </a:r>
            <a:r>
              <a:rPr sz="2400">
                <a:latin typeface="Calibri"/>
                <a:cs typeface="Calibri"/>
              </a:rPr>
              <a:t>than</a:t>
            </a:r>
            <a:r>
              <a:rPr sz="2400" spc="-75">
                <a:latin typeface="Calibri"/>
                <a:cs typeface="Calibri"/>
              </a:rPr>
              <a:t> </a:t>
            </a:r>
            <a:r>
              <a:rPr sz="2400">
                <a:latin typeface="Calibri"/>
                <a:cs typeface="Calibri"/>
              </a:rPr>
              <a:t>the</a:t>
            </a:r>
            <a:r>
              <a:rPr sz="2400" spc="-60">
                <a:latin typeface="Calibri"/>
                <a:cs typeface="Calibri"/>
              </a:rPr>
              <a:t> </a:t>
            </a:r>
            <a:r>
              <a:rPr sz="2400">
                <a:latin typeface="Calibri"/>
                <a:cs typeface="Calibri"/>
              </a:rPr>
              <a:t>Service</a:t>
            </a:r>
            <a:r>
              <a:rPr sz="2400" spc="-70">
                <a:latin typeface="Calibri"/>
                <a:cs typeface="Calibri"/>
              </a:rPr>
              <a:t> </a:t>
            </a:r>
            <a:r>
              <a:rPr sz="2400">
                <a:latin typeface="Calibri"/>
                <a:cs typeface="Calibri"/>
              </a:rPr>
              <a:t>Planning</a:t>
            </a:r>
            <a:r>
              <a:rPr sz="2400" spc="-65">
                <a:latin typeface="Calibri"/>
                <a:cs typeface="Calibri"/>
              </a:rPr>
              <a:t> </a:t>
            </a:r>
            <a:r>
              <a:rPr sz="2400">
                <a:latin typeface="Calibri"/>
                <a:cs typeface="Calibri"/>
              </a:rPr>
              <a:t>Area</a:t>
            </a:r>
            <a:r>
              <a:rPr sz="2400" spc="-75">
                <a:latin typeface="Calibri"/>
                <a:cs typeface="Calibri"/>
              </a:rPr>
              <a:t> </a:t>
            </a:r>
            <a:r>
              <a:rPr sz="2400" spc="-10">
                <a:latin typeface="Calibri"/>
                <a:cs typeface="Calibri"/>
              </a:rPr>
              <a:t>(SPA) model</a:t>
            </a:r>
            <a:endParaRPr sz="2400">
              <a:latin typeface="Calibri"/>
              <a:cs typeface="Calibri"/>
            </a:endParaRPr>
          </a:p>
          <a:p>
            <a:pPr marL="268605" marR="426084" indent="-256540">
              <a:lnSpc>
                <a:spcPct val="100000"/>
              </a:lnSpc>
              <a:spcBef>
                <a:spcPts val="575"/>
              </a:spcBef>
              <a:buClr>
                <a:srgbClr val="376092"/>
              </a:buClr>
              <a:buFont typeface="Arial"/>
              <a:buChar char="•"/>
              <a:tabLst>
                <a:tab pos="268605" algn="l"/>
              </a:tabLst>
            </a:pPr>
            <a:r>
              <a:rPr sz="2400" spc="-10">
                <a:latin typeface="Calibri"/>
                <a:cs typeface="Calibri"/>
              </a:rPr>
              <a:t>Proposers</a:t>
            </a:r>
            <a:r>
              <a:rPr sz="2400" spc="-60">
                <a:latin typeface="Calibri"/>
                <a:cs typeface="Calibri"/>
              </a:rPr>
              <a:t> </a:t>
            </a:r>
            <a:r>
              <a:rPr sz="2400">
                <a:latin typeface="Calibri"/>
                <a:cs typeface="Calibri"/>
              </a:rPr>
              <a:t>can</a:t>
            </a:r>
            <a:r>
              <a:rPr sz="2400" spc="-65">
                <a:latin typeface="Calibri"/>
                <a:cs typeface="Calibri"/>
              </a:rPr>
              <a:t> </a:t>
            </a:r>
            <a:r>
              <a:rPr sz="2400">
                <a:latin typeface="Calibri"/>
                <a:cs typeface="Calibri"/>
              </a:rPr>
              <a:t>visit</a:t>
            </a:r>
            <a:r>
              <a:rPr sz="2400" spc="-55">
                <a:latin typeface="Calibri"/>
                <a:cs typeface="Calibri"/>
              </a:rPr>
              <a:t> </a:t>
            </a:r>
            <a:r>
              <a:rPr sz="2400" spc="-10">
                <a:latin typeface="Calibri"/>
                <a:cs typeface="Calibri"/>
              </a:rPr>
              <a:t>DHSP’s</a:t>
            </a:r>
            <a:r>
              <a:rPr sz="2400" spc="-65">
                <a:latin typeface="Calibri"/>
                <a:cs typeface="Calibri"/>
              </a:rPr>
              <a:t> </a:t>
            </a:r>
            <a:r>
              <a:rPr sz="2400">
                <a:latin typeface="Calibri"/>
                <a:cs typeface="Calibri"/>
              </a:rPr>
              <a:t>website</a:t>
            </a:r>
            <a:r>
              <a:rPr sz="2400" spc="-45">
                <a:latin typeface="Calibri"/>
                <a:cs typeface="Calibri"/>
              </a:rPr>
              <a:t> </a:t>
            </a:r>
            <a:r>
              <a:rPr sz="2400">
                <a:latin typeface="Calibri"/>
                <a:cs typeface="Calibri"/>
              </a:rPr>
              <a:t>to</a:t>
            </a:r>
            <a:r>
              <a:rPr sz="2400" spc="-75">
                <a:latin typeface="Calibri"/>
                <a:cs typeface="Calibri"/>
              </a:rPr>
              <a:t> </a:t>
            </a:r>
            <a:r>
              <a:rPr sz="2400">
                <a:latin typeface="Calibri"/>
                <a:cs typeface="Calibri"/>
              </a:rPr>
              <a:t>view</a:t>
            </a:r>
            <a:r>
              <a:rPr sz="2400" spc="-50">
                <a:latin typeface="Calibri"/>
                <a:cs typeface="Calibri"/>
              </a:rPr>
              <a:t> </a:t>
            </a:r>
            <a:r>
              <a:rPr sz="2400">
                <a:latin typeface="Calibri"/>
                <a:cs typeface="Calibri"/>
              </a:rPr>
              <a:t>the</a:t>
            </a:r>
            <a:r>
              <a:rPr sz="2400" spc="-50">
                <a:latin typeface="Calibri"/>
                <a:cs typeface="Calibri"/>
              </a:rPr>
              <a:t> </a:t>
            </a:r>
            <a:r>
              <a:rPr sz="2400">
                <a:latin typeface="Calibri"/>
                <a:cs typeface="Calibri"/>
              </a:rPr>
              <a:t>data</a:t>
            </a:r>
            <a:r>
              <a:rPr sz="2400" spc="-60">
                <a:latin typeface="Calibri"/>
                <a:cs typeface="Calibri"/>
              </a:rPr>
              <a:t> </a:t>
            </a:r>
            <a:r>
              <a:rPr sz="2400">
                <a:latin typeface="Calibri"/>
                <a:cs typeface="Calibri"/>
              </a:rPr>
              <a:t>in</a:t>
            </a:r>
            <a:r>
              <a:rPr sz="2400" spc="-50">
                <a:latin typeface="Calibri"/>
                <a:cs typeface="Calibri"/>
              </a:rPr>
              <a:t> </a:t>
            </a:r>
            <a:r>
              <a:rPr sz="2400" spc="-10">
                <a:latin typeface="Calibri"/>
                <a:cs typeface="Calibri"/>
              </a:rPr>
              <a:t>their </a:t>
            </a:r>
            <a:r>
              <a:rPr sz="2400">
                <a:latin typeface="Calibri"/>
                <a:cs typeface="Calibri"/>
              </a:rPr>
              <a:t>health</a:t>
            </a:r>
            <a:r>
              <a:rPr sz="2400" spc="-45">
                <a:latin typeface="Calibri"/>
                <a:cs typeface="Calibri"/>
              </a:rPr>
              <a:t> </a:t>
            </a:r>
            <a:r>
              <a:rPr sz="2400" spc="-10">
                <a:latin typeface="Calibri"/>
                <a:cs typeface="Calibri"/>
              </a:rPr>
              <a:t>district</a:t>
            </a:r>
            <a:endParaRPr sz="2400">
              <a:latin typeface="Calibri"/>
              <a:cs typeface="Calibri"/>
            </a:endParaRPr>
          </a:p>
          <a:p>
            <a:pPr marL="268605" indent="-255904">
              <a:lnSpc>
                <a:spcPct val="100000"/>
              </a:lnSpc>
              <a:spcBef>
                <a:spcPts val="575"/>
              </a:spcBef>
              <a:buClr>
                <a:srgbClr val="376092"/>
              </a:buClr>
              <a:buFont typeface="Arial"/>
              <a:buChar char="•"/>
              <a:tabLst>
                <a:tab pos="268605" algn="l"/>
              </a:tabLst>
            </a:pPr>
            <a:r>
              <a:rPr lang="en-US" sz="2400">
                <a:latin typeface="Calibri"/>
                <a:cs typeface="Calibri"/>
                <a:hlinkClick r:id="rId2"/>
              </a:rPr>
              <a:t>http://publichealth.lacounty.gov/dhsp/HDEpiProfiles.htm</a:t>
            </a:r>
            <a:endParaRPr lang="en-US" sz="2400" u="sng" spc="-10">
              <a:solidFill>
                <a:srgbClr val="0000FF"/>
              </a:solidFill>
              <a:uFill>
                <a:solidFill>
                  <a:srgbClr val="0000FF"/>
                </a:solidFill>
              </a:uFill>
              <a:latin typeface="Calibri"/>
              <a:cs typeface="Calibri"/>
            </a:endParaRPr>
          </a:p>
        </p:txBody>
      </p:sp>
    </p:spTree>
    <p:extLst>
      <p:ext uri="{BB962C8B-B14F-4D97-AF65-F5344CB8AC3E}">
        <p14:creationId xmlns:p14="http://schemas.microsoft.com/office/powerpoint/2010/main" val="2425596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8744" rIns="0" bIns="0" rtlCol="0">
            <a:spAutoFit/>
          </a:bodyPr>
          <a:lstStyle/>
          <a:p>
            <a:pPr marL="105410">
              <a:lnSpc>
                <a:spcPct val="100000"/>
              </a:lnSpc>
              <a:spcBef>
                <a:spcPts val="95"/>
              </a:spcBef>
            </a:pPr>
            <a:r>
              <a:t>Health</a:t>
            </a:r>
            <a:r>
              <a:rPr spc="-65"/>
              <a:t> </a:t>
            </a:r>
            <a:r>
              <a:t>District</a:t>
            </a:r>
            <a:r>
              <a:rPr spc="-65"/>
              <a:t> </a:t>
            </a:r>
            <a:r>
              <a:t>Profile</a:t>
            </a:r>
            <a:r>
              <a:rPr spc="-65"/>
              <a:t> </a:t>
            </a:r>
            <a:r>
              <a:rPr spc="-10"/>
              <a:t>Example</a:t>
            </a:r>
          </a:p>
        </p:txBody>
      </p:sp>
      <p:pic>
        <p:nvPicPr>
          <p:cNvPr id="6" name="Picture 5">
            <a:extLst>
              <a:ext uri="{FF2B5EF4-FFF2-40B4-BE49-F238E27FC236}">
                <a16:creationId xmlns:a16="http://schemas.microsoft.com/office/drawing/2014/main" id="{310295F4-854C-A015-08BB-13786ED72003}"/>
              </a:ext>
            </a:extLst>
          </p:cNvPr>
          <p:cNvPicPr>
            <a:picLocks noChangeAspect="1"/>
          </p:cNvPicPr>
          <p:nvPr/>
        </p:nvPicPr>
        <p:blipFill>
          <a:blip r:embed="rId2"/>
          <a:stretch>
            <a:fillRect/>
          </a:stretch>
        </p:blipFill>
        <p:spPr>
          <a:xfrm>
            <a:off x="2560878" y="1371600"/>
            <a:ext cx="4022243" cy="5410200"/>
          </a:xfrm>
          <a:prstGeom prst="rect">
            <a:avLst/>
          </a:prstGeom>
        </p:spPr>
      </p:pic>
    </p:spTree>
    <p:extLst>
      <p:ext uri="{BB962C8B-B14F-4D97-AF65-F5344CB8AC3E}">
        <p14:creationId xmlns:p14="http://schemas.microsoft.com/office/powerpoint/2010/main" val="3524212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80581"/>
            <a:ext cx="7421880" cy="755650"/>
          </a:xfrm>
          <a:prstGeom prst="rect">
            <a:avLst/>
          </a:prstGeom>
        </p:spPr>
        <p:txBody>
          <a:bodyPr vert="horz" wrap="square" lIns="0" tIns="12065" rIns="0" bIns="0" rtlCol="0">
            <a:spAutoFit/>
          </a:bodyPr>
          <a:lstStyle/>
          <a:p>
            <a:pPr marL="12700">
              <a:lnSpc>
                <a:spcPts val="3354"/>
              </a:lnSpc>
              <a:spcBef>
                <a:spcPts val="95"/>
              </a:spcBef>
            </a:pPr>
            <a:r>
              <a:t>Health</a:t>
            </a:r>
            <a:r>
              <a:rPr spc="-25"/>
              <a:t> </a:t>
            </a:r>
            <a:r>
              <a:t>Districts</a:t>
            </a:r>
            <a:r>
              <a:rPr spc="-35"/>
              <a:t> </a:t>
            </a:r>
            <a:r>
              <a:t>on</a:t>
            </a:r>
            <a:r>
              <a:rPr spc="-45"/>
              <a:t> </a:t>
            </a:r>
            <a:r>
              <a:t>the</a:t>
            </a:r>
            <a:r>
              <a:rPr spc="-35"/>
              <a:t> </a:t>
            </a:r>
            <a:r>
              <a:t>DHSP</a:t>
            </a:r>
            <a:r>
              <a:rPr spc="-45"/>
              <a:t> </a:t>
            </a:r>
            <a:r>
              <a:rPr spc="-10"/>
              <a:t>Website</a:t>
            </a:r>
          </a:p>
          <a:p>
            <a:pPr marL="43180">
              <a:lnSpc>
                <a:spcPts val="2395"/>
              </a:lnSpc>
            </a:pPr>
            <a:r>
              <a:rPr sz="2000"/>
              <a:t>Health</a:t>
            </a:r>
            <a:r>
              <a:rPr sz="2000" spc="-40"/>
              <a:t> </a:t>
            </a:r>
            <a:r>
              <a:rPr sz="2000"/>
              <a:t>Districts:</a:t>
            </a:r>
            <a:r>
              <a:rPr sz="2000" spc="-65"/>
              <a:t> </a:t>
            </a:r>
            <a:r>
              <a:rPr sz="2000" spc="-10">
                <a:hlinkClick r:id="rId2"/>
              </a:rPr>
              <a:t>http://publichealth.lacounty.gov/dhsp/Mapping.htm</a:t>
            </a:r>
            <a:endParaRPr sz="2000"/>
          </a:p>
        </p:txBody>
      </p:sp>
      <p:pic>
        <p:nvPicPr>
          <p:cNvPr id="3" name="object 3"/>
          <p:cNvPicPr/>
          <p:nvPr/>
        </p:nvPicPr>
        <p:blipFill>
          <a:blip r:embed="rId3" cstate="print"/>
          <a:stretch>
            <a:fillRect/>
          </a:stretch>
        </p:blipFill>
        <p:spPr>
          <a:xfrm>
            <a:off x="1522174" y="1688592"/>
            <a:ext cx="5661032" cy="485211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27</a:t>
            </a:r>
          </a:p>
        </p:txBody>
      </p:sp>
    </p:spTree>
    <p:extLst>
      <p:ext uri="{BB962C8B-B14F-4D97-AF65-F5344CB8AC3E}">
        <p14:creationId xmlns:p14="http://schemas.microsoft.com/office/powerpoint/2010/main" val="51875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6908" y="1606292"/>
            <a:ext cx="8140065" cy="4185285"/>
            <a:chOff x="406908" y="1606292"/>
            <a:chExt cx="8140065" cy="4185285"/>
          </a:xfrm>
        </p:grpSpPr>
        <p:pic>
          <p:nvPicPr>
            <p:cNvPr id="3" name="object 3"/>
            <p:cNvPicPr/>
            <p:nvPr/>
          </p:nvPicPr>
          <p:blipFill>
            <a:blip r:embed="rId2" cstate="print"/>
            <a:stretch>
              <a:fillRect/>
            </a:stretch>
          </p:blipFill>
          <p:spPr>
            <a:xfrm>
              <a:off x="521208" y="4829555"/>
              <a:ext cx="7936992" cy="961644"/>
            </a:xfrm>
            <a:prstGeom prst="rect">
              <a:avLst/>
            </a:prstGeom>
          </p:spPr>
        </p:pic>
        <p:sp>
          <p:nvSpPr>
            <p:cNvPr id="4" name="object 4"/>
            <p:cNvSpPr/>
            <p:nvPr/>
          </p:nvSpPr>
          <p:spPr>
            <a:xfrm>
              <a:off x="406908" y="1606292"/>
              <a:ext cx="8140065" cy="3956685"/>
            </a:xfrm>
            <a:custGeom>
              <a:avLst/>
              <a:gdLst/>
              <a:ahLst/>
              <a:cxnLst/>
              <a:rect l="l" t="t" r="r" b="b"/>
              <a:pathLst>
                <a:path w="8140065" h="3956685">
                  <a:moveTo>
                    <a:pt x="8047139" y="0"/>
                  </a:moveTo>
                  <a:lnTo>
                    <a:pt x="92544" y="0"/>
                  </a:lnTo>
                  <a:lnTo>
                    <a:pt x="56519" y="7273"/>
                  </a:lnTo>
                  <a:lnTo>
                    <a:pt x="27103" y="27108"/>
                  </a:lnTo>
                  <a:lnTo>
                    <a:pt x="7271" y="56524"/>
                  </a:lnTo>
                  <a:lnTo>
                    <a:pt x="0" y="92544"/>
                  </a:lnTo>
                  <a:lnTo>
                    <a:pt x="0" y="3863771"/>
                  </a:lnTo>
                  <a:lnTo>
                    <a:pt x="7271" y="3899789"/>
                  </a:lnTo>
                  <a:lnTo>
                    <a:pt x="27103" y="3929202"/>
                  </a:lnTo>
                  <a:lnTo>
                    <a:pt x="56519" y="3949032"/>
                  </a:lnTo>
                  <a:lnTo>
                    <a:pt x="92544" y="3956304"/>
                  </a:lnTo>
                  <a:lnTo>
                    <a:pt x="8047139" y="3956304"/>
                  </a:lnTo>
                  <a:lnTo>
                    <a:pt x="8083164" y="3949032"/>
                  </a:lnTo>
                  <a:lnTo>
                    <a:pt x="8112580" y="3929202"/>
                  </a:lnTo>
                  <a:lnTo>
                    <a:pt x="8132412" y="3899789"/>
                  </a:lnTo>
                  <a:lnTo>
                    <a:pt x="8139683" y="3863771"/>
                  </a:lnTo>
                  <a:lnTo>
                    <a:pt x="8139683" y="92544"/>
                  </a:lnTo>
                  <a:lnTo>
                    <a:pt x="8132412" y="56524"/>
                  </a:lnTo>
                  <a:lnTo>
                    <a:pt x="8112580" y="27108"/>
                  </a:lnTo>
                  <a:lnTo>
                    <a:pt x="8083164" y="7273"/>
                  </a:lnTo>
                  <a:lnTo>
                    <a:pt x="8047139" y="0"/>
                  </a:lnTo>
                  <a:close/>
                </a:path>
              </a:pathLst>
            </a:custGeom>
            <a:solidFill>
              <a:srgbClr val="EEECE1"/>
            </a:solidFill>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18</a:t>
            </a:r>
          </a:p>
        </p:txBody>
      </p:sp>
      <p:sp>
        <p:nvSpPr>
          <p:cNvPr id="6" name="object 6"/>
          <p:cNvSpPr txBox="1"/>
          <p:nvPr/>
        </p:nvSpPr>
        <p:spPr>
          <a:xfrm>
            <a:off x="993139" y="2231010"/>
            <a:ext cx="6855461" cy="1194686"/>
          </a:xfrm>
          <a:prstGeom prst="rect">
            <a:avLst/>
          </a:prstGeom>
        </p:spPr>
        <p:txBody>
          <a:bodyPr vert="horz" wrap="square" lIns="0" tIns="12700" rIns="0" bIns="0" rtlCol="0">
            <a:spAutoFit/>
          </a:bodyPr>
          <a:lstStyle/>
          <a:p>
            <a:pPr marL="12700" marR="5080">
              <a:lnSpc>
                <a:spcPct val="120000"/>
              </a:lnSpc>
              <a:spcBef>
                <a:spcPts val="100"/>
              </a:spcBef>
            </a:pPr>
            <a:r>
              <a:rPr lang="en-US" sz="2400" b="1" spc="-10">
                <a:solidFill>
                  <a:srgbClr val="4F81BD"/>
                </a:solidFill>
                <a:latin typeface="Calibri"/>
                <a:cs typeface="Calibri"/>
              </a:rPr>
              <a:t>Brenda Gonzalez Camacho</a:t>
            </a:r>
            <a:r>
              <a:rPr sz="2400" b="1">
                <a:solidFill>
                  <a:srgbClr val="4F81BD"/>
                </a:solidFill>
                <a:latin typeface="Calibri"/>
                <a:cs typeface="Calibri"/>
              </a:rPr>
              <a:t>,</a:t>
            </a:r>
            <a:r>
              <a:rPr sz="2400" b="1" spc="-105">
                <a:solidFill>
                  <a:srgbClr val="4F81BD"/>
                </a:solidFill>
                <a:latin typeface="Calibri"/>
                <a:cs typeface="Calibri"/>
              </a:rPr>
              <a:t> </a:t>
            </a:r>
            <a:r>
              <a:rPr lang="en-US" sz="2400" b="1">
                <a:solidFill>
                  <a:srgbClr val="4F81BD"/>
                </a:solidFill>
                <a:latin typeface="Calibri"/>
                <a:cs typeface="Calibri"/>
              </a:rPr>
              <a:t>Contract Analyst</a:t>
            </a:r>
          </a:p>
          <a:p>
            <a:pPr marL="0" indent="0">
              <a:spcBef>
                <a:spcPts val="0"/>
              </a:spcBef>
              <a:buNone/>
            </a:pPr>
            <a:r>
              <a:rPr lang="en-US" sz="2400" b="1">
                <a:solidFill>
                  <a:schemeClr val="accent1"/>
                </a:solidFill>
                <a:latin typeface="+mn-lt"/>
              </a:rPr>
              <a:t>County of Los Angeles Department of Public Health</a:t>
            </a:r>
          </a:p>
          <a:p>
            <a:pPr marL="0" indent="0">
              <a:spcBef>
                <a:spcPts val="0"/>
              </a:spcBef>
              <a:buNone/>
            </a:pPr>
            <a:r>
              <a:rPr lang="en-US" sz="2400" b="1">
                <a:solidFill>
                  <a:schemeClr val="accent1"/>
                </a:solidFill>
                <a:latin typeface="+mn-lt"/>
              </a:rPr>
              <a:t>Division of Contracts and Grants</a:t>
            </a:r>
          </a:p>
        </p:txBody>
      </p:sp>
      <p:sp>
        <p:nvSpPr>
          <p:cNvPr id="9" name="Title 8">
            <a:extLst>
              <a:ext uri="{FF2B5EF4-FFF2-40B4-BE49-F238E27FC236}">
                <a16:creationId xmlns:a16="http://schemas.microsoft.com/office/drawing/2014/main" id="{1D3D6ECD-6DA8-8016-8618-AE670793BFCE}"/>
              </a:ext>
            </a:extLst>
          </p:cNvPr>
          <p:cNvSpPr>
            <a:spLocks noGrp="1"/>
          </p:cNvSpPr>
          <p:nvPr>
            <p:ph type="title"/>
          </p:nvPr>
        </p:nvSpPr>
        <p:spPr>
          <a:xfrm>
            <a:off x="442635" y="793901"/>
            <a:ext cx="8258728" cy="430887"/>
          </a:xfrm>
        </p:spPr>
        <p:txBody>
          <a:bodyPr/>
          <a:lstStyle/>
          <a:p>
            <a:r>
              <a:rPr lang="en-US"/>
              <a:t>Selection Process and Evaluation Criteria</a:t>
            </a:r>
          </a:p>
        </p:txBody>
      </p:sp>
    </p:spTree>
    <p:extLst>
      <p:ext uri="{BB962C8B-B14F-4D97-AF65-F5344CB8AC3E}">
        <p14:creationId xmlns:p14="http://schemas.microsoft.com/office/powerpoint/2010/main" val="440275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18</a:t>
            </a:r>
          </a:p>
        </p:txBody>
      </p:sp>
      <p:sp>
        <p:nvSpPr>
          <p:cNvPr id="9" name="Title 8">
            <a:extLst>
              <a:ext uri="{FF2B5EF4-FFF2-40B4-BE49-F238E27FC236}">
                <a16:creationId xmlns:a16="http://schemas.microsoft.com/office/drawing/2014/main" id="{1D3D6ECD-6DA8-8016-8618-AE670793BFCE}"/>
              </a:ext>
            </a:extLst>
          </p:cNvPr>
          <p:cNvSpPr>
            <a:spLocks noGrp="1"/>
          </p:cNvSpPr>
          <p:nvPr>
            <p:ph type="title"/>
          </p:nvPr>
        </p:nvSpPr>
        <p:spPr>
          <a:xfrm>
            <a:off x="442635" y="793901"/>
            <a:ext cx="8258728" cy="430887"/>
          </a:xfrm>
        </p:spPr>
        <p:txBody>
          <a:bodyPr/>
          <a:lstStyle/>
          <a:p>
            <a:r>
              <a:rPr lang="en-US">
                <a:solidFill>
                  <a:schemeClr val="accent1">
                    <a:lumMod val="75000"/>
                  </a:schemeClr>
                </a:solidFill>
              </a:rPr>
              <a:t>Proposal Submission Tips</a:t>
            </a:r>
            <a:endParaRPr lang="en-US"/>
          </a:p>
        </p:txBody>
      </p:sp>
      <p:sp>
        <p:nvSpPr>
          <p:cNvPr id="5" name="Content Placeholder 2">
            <a:extLst>
              <a:ext uri="{FF2B5EF4-FFF2-40B4-BE49-F238E27FC236}">
                <a16:creationId xmlns:a16="http://schemas.microsoft.com/office/drawing/2014/main" id="{A8492B19-FAC4-1472-88BB-13517C2525FC}"/>
              </a:ext>
            </a:extLst>
          </p:cNvPr>
          <p:cNvSpPr txBox="1">
            <a:spLocks/>
          </p:cNvSpPr>
          <p:nvPr/>
        </p:nvSpPr>
        <p:spPr>
          <a:xfrm>
            <a:off x="457200" y="1519378"/>
            <a:ext cx="8229600" cy="5355312"/>
          </a:xfrm>
          <a:prstGeom prst="rect">
            <a:avLst/>
          </a:prstGeom>
        </p:spPr>
        <p:txBody>
          <a:bodyPr wrap="square" lIns="0" tIns="0" rIns="0" bIns="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t>Read and Follow Instructions</a:t>
            </a:r>
          </a:p>
          <a:p>
            <a:endParaRPr lang="en-US"/>
          </a:p>
          <a:p>
            <a:pPr lvl="1">
              <a:buClr>
                <a:schemeClr val="accent1">
                  <a:lumMod val="75000"/>
                </a:schemeClr>
              </a:buClr>
              <a:buFont typeface="Wingdings" panose="05000000000000000000" pitchFamily="2" charset="2"/>
              <a:buChar char="q"/>
            </a:pPr>
            <a:r>
              <a:rPr lang="en-US" sz="2200"/>
              <a:t>Carefully review all instructions in RFP</a:t>
            </a:r>
          </a:p>
          <a:p>
            <a:pPr lvl="1">
              <a:buClr>
                <a:schemeClr val="accent1">
                  <a:lumMod val="75000"/>
                </a:schemeClr>
              </a:buClr>
            </a:pPr>
            <a:endParaRPr lang="en-US" sz="2200" strike="sngStrike"/>
          </a:p>
          <a:p>
            <a:pPr lvl="1">
              <a:buClr>
                <a:schemeClr val="accent1">
                  <a:lumMod val="75000"/>
                </a:schemeClr>
              </a:buClr>
              <a:buFont typeface="Wingdings" panose="05000000000000000000" pitchFamily="2" charset="2"/>
              <a:buChar char="q"/>
            </a:pPr>
            <a:r>
              <a:rPr lang="en-US" sz="2200"/>
              <a:t>Ensure to include all required documents </a:t>
            </a:r>
          </a:p>
          <a:p>
            <a:pPr indent="-29718" defTabSz="746125"/>
            <a:r>
              <a:rPr lang="en-US" sz="2200" b="0">
                <a:latin typeface="+mn-lt"/>
              </a:rPr>
              <a:t>	with your proposal</a:t>
            </a:r>
          </a:p>
          <a:p>
            <a:pPr indent="-29718" defTabSz="746125"/>
            <a:endParaRPr lang="en-US" sz="2200" b="0">
              <a:latin typeface="+mn-lt"/>
            </a:endParaRPr>
          </a:p>
          <a:p>
            <a:pPr lvl="1">
              <a:buClr>
                <a:schemeClr val="accent1">
                  <a:lumMod val="75000"/>
                </a:schemeClr>
              </a:buClr>
              <a:buFont typeface="Wingdings" panose="05000000000000000000" pitchFamily="2" charset="2"/>
              <a:buChar char="q"/>
            </a:pPr>
            <a:r>
              <a:rPr lang="en-US" sz="2200"/>
              <a:t>Complete all forms in Appendix B and sign where applicable </a:t>
            </a:r>
          </a:p>
          <a:p>
            <a:pPr lvl="1">
              <a:buClr>
                <a:schemeClr val="accent1">
                  <a:lumMod val="75000"/>
                </a:schemeClr>
              </a:buClr>
            </a:pPr>
            <a:endParaRPr lang="en-US" sz="2200"/>
          </a:p>
          <a:p>
            <a:pPr lvl="1">
              <a:buClr>
                <a:schemeClr val="accent1">
                  <a:lumMod val="75000"/>
                </a:schemeClr>
              </a:buClr>
              <a:buFont typeface="Wingdings" panose="05000000000000000000" pitchFamily="2" charset="2"/>
              <a:buChar char="q"/>
              <a:tabLst>
                <a:tab pos="746125" algn="l"/>
              </a:tabLst>
            </a:pPr>
            <a:r>
              <a:rPr lang="en-US" sz="2200"/>
              <a:t>Use only the Excel template for Community Business Enterprise 	(CBE)</a:t>
            </a:r>
          </a:p>
          <a:p>
            <a:pPr lvl="1">
              <a:buClr>
                <a:schemeClr val="accent1">
                  <a:lumMod val="75000"/>
                </a:schemeClr>
              </a:buClr>
              <a:tabLst>
                <a:tab pos="746125" algn="l"/>
              </a:tabLst>
            </a:pPr>
            <a:endParaRPr lang="en-US" sz="2200">
              <a:highlight>
                <a:srgbClr val="FFFF00"/>
              </a:highlight>
            </a:endParaRPr>
          </a:p>
          <a:p>
            <a:pPr lvl="1" defTabSz="746125">
              <a:buClr>
                <a:schemeClr val="accent1">
                  <a:lumMod val="75000"/>
                </a:schemeClr>
              </a:buClr>
              <a:buFont typeface="Wingdings" panose="05000000000000000000" pitchFamily="2" charset="2"/>
              <a:buChar char="q"/>
            </a:pPr>
            <a:r>
              <a:rPr lang="en-US" sz="2200"/>
              <a:t>Check Public Health Contracts and Grants Division website for RFP 	Addendums and Excel template 	</a:t>
            </a:r>
            <a:r>
              <a:rPr lang="en-US" sz="2200">
                <a:hlinkClick r:id="rId2"/>
              </a:rPr>
              <a:t>http://publichealth.lacounty.gov/cg/index.htm</a:t>
            </a:r>
            <a:endParaRPr lang="en-US" sz="2200"/>
          </a:p>
          <a:p>
            <a:pPr marL="272034" lvl="1">
              <a:buClr>
                <a:schemeClr val="accent1">
                  <a:lumMod val="75000"/>
                </a:schemeClr>
              </a:buClr>
            </a:pPr>
            <a:endParaRPr lang="en-US" sz="2200"/>
          </a:p>
        </p:txBody>
      </p:sp>
      <p:pic>
        <p:nvPicPr>
          <p:cNvPr id="8" name="Picture 7">
            <a:extLst>
              <a:ext uri="{FF2B5EF4-FFF2-40B4-BE49-F238E27FC236}">
                <a16:creationId xmlns:a16="http://schemas.microsoft.com/office/drawing/2014/main" id="{8B11612B-8AA0-9C7B-BEAF-1585004F167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976190">
            <a:off x="6642538" y="930698"/>
            <a:ext cx="1585045" cy="1600896"/>
          </a:xfrm>
          <a:prstGeom prst="rect">
            <a:avLst/>
          </a:prstGeom>
        </p:spPr>
      </p:pic>
    </p:spTree>
    <p:extLst>
      <p:ext uri="{BB962C8B-B14F-4D97-AF65-F5344CB8AC3E}">
        <p14:creationId xmlns:p14="http://schemas.microsoft.com/office/powerpoint/2010/main" val="446874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18</a:t>
            </a:r>
          </a:p>
        </p:txBody>
      </p:sp>
      <p:sp>
        <p:nvSpPr>
          <p:cNvPr id="9" name="Title 8">
            <a:extLst>
              <a:ext uri="{FF2B5EF4-FFF2-40B4-BE49-F238E27FC236}">
                <a16:creationId xmlns:a16="http://schemas.microsoft.com/office/drawing/2014/main" id="{1D3D6ECD-6DA8-8016-8618-AE670793BFCE}"/>
              </a:ext>
            </a:extLst>
          </p:cNvPr>
          <p:cNvSpPr>
            <a:spLocks noGrp="1"/>
          </p:cNvSpPr>
          <p:nvPr>
            <p:ph type="title"/>
          </p:nvPr>
        </p:nvSpPr>
        <p:spPr>
          <a:xfrm>
            <a:off x="442635" y="793901"/>
            <a:ext cx="8258728" cy="430887"/>
          </a:xfrm>
        </p:spPr>
        <p:txBody>
          <a:bodyPr/>
          <a:lstStyle/>
          <a:p>
            <a:r>
              <a:rPr lang="en-US">
                <a:solidFill>
                  <a:schemeClr val="accent1">
                    <a:lumMod val="75000"/>
                  </a:schemeClr>
                </a:solidFill>
              </a:rPr>
              <a:t>Applying for Service Category(</a:t>
            </a:r>
            <a:r>
              <a:rPr lang="en-US" err="1">
                <a:solidFill>
                  <a:schemeClr val="accent1">
                    <a:lumMod val="75000"/>
                  </a:schemeClr>
                </a:solidFill>
              </a:rPr>
              <a:t>ies</a:t>
            </a:r>
            <a:r>
              <a:rPr lang="en-US">
                <a:solidFill>
                  <a:schemeClr val="accent1">
                    <a:lumMod val="75000"/>
                  </a:schemeClr>
                </a:solidFill>
              </a:rPr>
              <a:t>)</a:t>
            </a:r>
            <a:endParaRPr lang="en-US"/>
          </a:p>
        </p:txBody>
      </p:sp>
      <p:sp>
        <p:nvSpPr>
          <p:cNvPr id="2" name="Content Placeholder 2">
            <a:extLst>
              <a:ext uri="{FF2B5EF4-FFF2-40B4-BE49-F238E27FC236}">
                <a16:creationId xmlns:a16="http://schemas.microsoft.com/office/drawing/2014/main" id="{5B26442D-ECEE-77E1-C683-FEF928C1B3D4}"/>
              </a:ext>
            </a:extLst>
          </p:cNvPr>
          <p:cNvSpPr txBox="1">
            <a:spLocks/>
          </p:cNvSpPr>
          <p:nvPr/>
        </p:nvSpPr>
        <p:spPr>
          <a:xfrm>
            <a:off x="457200" y="1519378"/>
            <a:ext cx="8305800" cy="4170372"/>
          </a:xfrm>
          <a:prstGeom prst="rect">
            <a:avLst/>
          </a:prstGeom>
        </p:spPr>
        <p:txBody>
          <a:bodyPr wrap="square" lIns="0" tIns="0" rIns="0" bIns="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Read and Follow Instructions</a:t>
            </a:r>
          </a:p>
          <a:p>
            <a:endParaRPr lang="en-US" dirty="0"/>
          </a:p>
          <a:p>
            <a:pPr lvl="1">
              <a:buClr>
                <a:schemeClr val="accent1">
                  <a:lumMod val="75000"/>
                </a:schemeClr>
              </a:buClr>
              <a:buFont typeface="Wingdings" panose="05000000000000000000" pitchFamily="2" charset="2"/>
              <a:buChar char="q"/>
              <a:tabLst>
                <a:tab pos="739775" algn="l"/>
              </a:tabLst>
            </a:pPr>
            <a:r>
              <a:rPr lang="en-US" sz="2200" dirty="0"/>
              <a:t>Select the service category(</a:t>
            </a:r>
            <a:r>
              <a:rPr lang="en-US" sz="2200" dirty="0" err="1"/>
              <a:t>ies</a:t>
            </a:r>
            <a:r>
              <a:rPr lang="en-US" sz="2200" dirty="0"/>
              <a:t>) you are applying for in Appendix 	B, Required Forms, Exhibit 6 Minimum Mandatory Requirements</a:t>
            </a:r>
          </a:p>
          <a:p>
            <a:pPr lvl="1">
              <a:buClr>
                <a:schemeClr val="accent1">
                  <a:lumMod val="75000"/>
                </a:schemeClr>
              </a:buClr>
              <a:tabLst>
                <a:tab pos="739775" algn="l"/>
              </a:tabLst>
            </a:pPr>
            <a:endParaRPr lang="en-US" sz="2200" dirty="0"/>
          </a:p>
          <a:p>
            <a:pPr lvl="1" defTabSz="739775">
              <a:buClr>
                <a:schemeClr val="accent1">
                  <a:lumMod val="75000"/>
                </a:schemeClr>
              </a:buClr>
              <a:buFont typeface="Wingdings" panose="05000000000000000000" pitchFamily="2" charset="2"/>
              <a:buChar char="q"/>
            </a:pPr>
            <a:r>
              <a:rPr lang="en-US" sz="2200" dirty="0"/>
              <a:t>Proposers are permitted to apply for Category(</a:t>
            </a:r>
            <a:r>
              <a:rPr lang="en-US" sz="2200" dirty="0" err="1"/>
              <a:t>ies</a:t>
            </a:r>
            <a:r>
              <a:rPr lang="en-US" sz="2200" dirty="0"/>
              <a:t>) 1 or 2 and 3, if 	applicable.</a:t>
            </a:r>
          </a:p>
          <a:p>
            <a:pPr lvl="1" defTabSz="739775">
              <a:buClr>
                <a:schemeClr val="accent1">
                  <a:lumMod val="75000"/>
                </a:schemeClr>
              </a:buClr>
            </a:pPr>
            <a:endParaRPr lang="en-US" sz="2200" dirty="0"/>
          </a:p>
          <a:p>
            <a:pPr lvl="1">
              <a:buClr>
                <a:schemeClr val="accent1">
                  <a:lumMod val="75000"/>
                </a:schemeClr>
              </a:buClr>
              <a:buFont typeface="Wingdings" panose="05000000000000000000" pitchFamily="2" charset="2"/>
              <a:buChar char="q"/>
            </a:pPr>
            <a:r>
              <a:rPr lang="en-US" sz="2200" dirty="0"/>
              <a:t>Answer the questions applicable for your service category(</a:t>
            </a:r>
            <a:r>
              <a:rPr lang="en-US" sz="2200" dirty="0" err="1"/>
              <a:t>ies</a:t>
            </a:r>
            <a:r>
              <a:rPr lang="en-US" sz="2200" dirty="0"/>
              <a:t>)</a:t>
            </a:r>
          </a:p>
          <a:p>
            <a:pPr lvl="1">
              <a:lnSpc>
                <a:spcPct val="150000"/>
              </a:lnSpc>
              <a:buClr>
                <a:schemeClr val="accent1">
                  <a:lumMod val="75000"/>
                </a:schemeClr>
              </a:buClr>
            </a:pPr>
            <a:endParaRPr lang="en-US" sz="2200" dirty="0"/>
          </a:p>
          <a:p>
            <a:pPr lvl="1" defTabSz="688975">
              <a:buClr>
                <a:schemeClr val="accent1">
                  <a:lumMod val="75000"/>
                </a:schemeClr>
              </a:buClr>
              <a:buFont typeface="Wingdings" panose="05000000000000000000" pitchFamily="2" charset="2"/>
              <a:buChar char="q"/>
            </a:pPr>
            <a:r>
              <a:rPr lang="en-US" sz="2200" dirty="0"/>
              <a:t>Submit an organizational chart per service delivery site, detailing 	the positions to be funded for each service category</a:t>
            </a:r>
          </a:p>
        </p:txBody>
      </p:sp>
    </p:spTree>
    <p:extLst>
      <p:ext uri="{BB962C8B-B14F-4D97-AF65-F5344CB8AC3E}">
        <p14:creationId xmlns:p14="http://schemas.microsoft.com/office/powerpoint/2010/main" val="2382101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288" y="1154215"/>
            <a:ext cx="5461000" cy="452120"/>
          </a:xfrm>
          <a:prstGeom prst="rect">
            <a:avLst/>
          </a:prstGeom>
        </p:spPr>
        <p:txBody>
          <a:bodyPr vert="horz" wrap="square" lIns="0" tIns="12065" rIns="0" bIns="0" rtlCol="0">
            <a:spAutoFit/>
          </a:bodyPr>
          <a:lstStyle/>
          <a:p>
            <a:pPr marL="12700">
              <a:lnSpc>
                <a:spcPct val="100000"/>
              </a:lnSpc>
              <a:spcBef>
                <a:spcPts val="95"/>
              </a:spcBef>
            </a:pPr>
            <a:r>
              <a:t>Common</a:t>
            </a:r>
            <a:r>
              <a:rPr spc="-95"/>
              <a:t> </a:t>
            </a:r>
            <a:r>
              <a:t>Proposal</a:t>
            </a:r>
            <a:r>
              <a:rPr spc="-70"/>
              <a:t> </a:t>
            </a:r>
            <a:r>
              <a:t>Submission</a:t>
            </a:r>
            <a:r>
              <a:rPr spc="-65"/>
              <a:t> </a:t>
            </a:r>
            <a:r>
              <a:rPr spc="-10"/>
              <a:t>Issues</a:t>
            </a:r>
          </a:p>
        </p:txBody>
      </p:sp>
      <p:sp>
        <p:nvSpPr>
          <p:cNvPr id="3" name="object 3"/>
          <p:cNvSpPr txBox="1">
            <a:spLocks noGrp="1"/>
          </p:cNvSpPr>
          <p:nvPr>
            <p:ph type="body" idx="1"/>
          </p:nvPr>
        </p:nvSpPr>
        <p:spPr>
          <a:xfrm>
            <a:off x="381000" y="1613409"/>
            <a:ext cx="7926705" cy="4882392"/>
          </a:xfrm>
          <a:prstGeom prst="rect">
            <a:avLst/>
          </a:prstGeom>
        </p:spPr>
        <p:txBody>
          <a:bodyPr vert="horz" wrap="square" lIns="0" tIns="397794" rIns="0" bIns="0" rtlCol="0">
            <a:spAutoFit/>
          </a:bodyPr>
          <a:lstStyle/>
          <a:p>
            <a:pPr marL="504825" indent="-286385">
              <a:lnSpc>
                <a:spcPct val="100000"/>
              </a:lnSpc>
              <a:spcBef>
                <a:spcPts val="370"/>
              </a:spcBef>
              <a:buClr>
                <a:srgbClr val="779F92"/>
              </a:buClr>
              <a:buSzPct val="75000"/>
              <a:buFont typeface="Wingdings"/>
              <a:buChar char=""/>
              <a:tabLst>
                <a:tab pos="504825" algn="l"/>
              </a:tabLst>
            </a:pPr>
            <a:r>
              <a:rPr dirty="0">
                <a:latin typeface="+mn-lt"/>
              </a:rPr>
              <a:t>MINIMUM</a:t>
            </a:r>
            <a:r>
              <a:rPr spc="-95" dirty="0">
                <a:latin typeface="+mn-lt"/>
              </a:rPr>
              <a:t> </a:t>
            </a:r>
            <a:r>
              <a:rPr dirty="0">
                <a:latin typeface="+mn-lt"/>
              </a:rPr>
              <a:t>MANDATORY</a:t>
            </a:r>
            <a:r>
              <a:rPr spc="-95" dirty="0">
                <a:latin typeface="+mn-lt"/>
              </a:rPr>
              <a:t> </a:t>
            </a:r>
            <a:r>
              <a:rPr lang="en-US" spc="-10" dirty="0">
                <a:latin typeface="+mn-lt"/>
              </a:rPr>
              <a:t>REQUIREMENTS</a:t>
            </a:r>
            <a:endParaRPr spc="-10" dirty="0">
              <a:latin typeface="+mn-lt"/>
            </a:endParaRPr>
          </a:p>
          <a:p>
            <a:pPr marL="1275715" marR="108585" lvl="1" indent="-228600">
              <a:lnSpc>
                <a:spcPts val="1730"/>
              </a:lnSpc>
              <a:spcBef>
                <a:spcPts val="420"/>
              </a:spcBef>
              <a:buClr>
                <a:srgbClr val="9DC2D7"/>
              </a:buClr>
              <a:buSzPct val="78125"/>
              <a:buFont typeface="Wingdings"/>
              <a:buChar char=""/>
              <a:tabLst>
                <a:tab pos="1275715" algn="l"/>
              </a:tabLst>
            </a:pPr>
            <a:r>
              <a:rPr sz="1600" dirty="0">
                <a:cs typeface="Arial"/>
              </a:rPr>
              <a:t>Adherence</a:t>
            </a:r>
            <a:r>
              <a:rPr sz="1600" spc="-45" dirty="0">
                <a:cs typeface="Arial"/>
              </a:rPr>
              <a:t> </a:t>
            </a:r>
            <a:r>
              <a:rPr sz="1600" dirty="0">
                <a:cs typeface="Arial"/>
              </a:rPr>
              <a:t>to</a:t>
            </a:r>
            <a:r>
              <a:rPr sz="1600" spc="-30" dirty="0">
                <a:cs typeface="Arial"/>
              </a:rPr>
              <a:t> </a:t>
            </a:r>
            <a:r>
              <a:rPr sz="1600" dirty="0">
                <a:cs typeface="Arial"/>
              </a:rPr>
              <a:t>Minimum</a:t>
            </a:r>
            <a:r>
              <a:rPr sz="1600" spc="-40" dirty="0">
                <a:cs typeface="Arial"/>
              </a:rPr>
              <a:t> </a:t>
            </a:r>
            <a:r>
              <a:rPr sz="1600" dirty="0">
                <a:cs typeface="Arial"/>
              </a:rPr>
              <a:t>Mandatory</a:t>
            </a:r>
            <a:r>
              <a:rPr sz="1600" spc="-15" dirty="0">
                <a:cs typeface="Arial"/>
              </a:rPr>
              <a:t> </a:t>
            </a:r>
            <a:r>
              <a:rPr lang="en-US" sz="1600" spc="-15" dirty="0">
                <a:cs typeface="Arial"/>
              </a:rPr>
              <a:t>Requirements</a:t>
            </a:r>
            <a:r>
              <a:rPr sz="1600" spc="-35" dirty="0">
                <a:cs typeface="Arial"/>
              </a:rPr>
              <a:t> </a:t>
            </a:r>
            <a:r>
              <a:rPr sz="1600" dirty="0">
                <a:cs typeface="Arial"/>
              </a:rPr>
              <a:t>–</a:t>
            </a:r>
            <a:r>
              <a:rPr sz="1600" spc="-35" dirty="0">
                <a:cs typeface="Arial"/>
              </a:rPr>
              <a:t> </a:t>
            </a:r>
            <a:r>
              <a:rPr sz="1600" dirty="0">
                <a:cs typeface="Arial"/>
              </a:rPr>
              <a:t>Exhibit</a:t>
            </a:r>
            <a:r>
              <a:rPr sz="1600" spc="-55" dirty="0">
                <a:cs typeface="Arial"/>
              </a:rPr>
              <a:t> </a:t>
            </a:r>
            <a:r>
              <a:rPr lang="en-US" sz="1600" spc="-55" dirty="0">
                <a:cs typeface="Arial"/>
              </a:rPr>
              <a:t>6</a:t>
            </a:r>
            <a:r>
              <a:rPr sz="1600" dirty="0">
                <a:cs typeface="Arial"/>
              </a:rPr>
              <a:t>.</a:t>
            </a:r>
            <a:r>
              <a:rPr sz="1600" spc="-30" dirty="0">
                <a:cs typeface="Arial"/>
              </a:rPr>
              <a:t> </a:t>
            </a:r>
            <a:r>
              <a:rPr sz="1600" dirty="0">
                <a:cs typeface="Arial"/>
              </a:rPr>
              <a:t>Make</a:t>
            </a:r>
            <a:r>
              <a:rPr sz="1600" spc="-25" dirty="0">
                <a:cs typeface="Arial"/>
              </a:rPr>
              <a:t> </a:t>
            </a:r>
            <a:r>
              <a:rPr sz="1600" spc="-20" dirty="0">
                <a:cs typeface="Arial"/>
              </a:rPr>
              <a:t>sure </a:t>
            </a:r>
            <a:r>
              <a:rPr sz="1600" dirty="0">
                <a:cs typeface="Arial"/>
              </a:rPr>
              <a:t>relevant</a:t>
            </a:r>
            <a:r>
              <a:rPr sz="1600" spc="-40" dirty="0">
                <a:cs typeface="Arial"/>
              </a:rPr>
              <a:t> </a:t>
            </a:r>
            <a:r>
              <a:rPr sz="1600" dirty="0">
                <a:cs typeface="Arial"/>
              </a:rPr>
              <a:t>information</a:t>
            </a:r>
            <a:r>
              <a:rPr sz="1600" spc="-20" dirty="0">
                <a:cs typeface="Arial"/>
              </a:rPr>
              <a:t> </a:t>
            </a:r>
            <a:r>
              <a:rPr sz="1600" dirty="0">
                <a:cs typeface="Arial"/>
              </a:rPr>
              <a:t>is</a:t>
            </a:r>
            <a:r>
              <a:rPr sz="1600" spc="-30" dirty="0">
                <a:cs typeface="Arial"/>
              </a:rPr>
              <a:t> </a:t>
            </a:r>
            <a:r>
              <a:rPr sz="1600" dirty="0">
                <a:cs typeface="Arial"/>
              </a:rPr>
              <a:t>included.</a:t>
            </a:r>
            <a:r>
              <a:rPr sz="1600" spc="-55" dirty="0">
                <a:cs typeface="Arial"/>
              </a:rPr>
              <a:t> </a:t>
            </a:r>
            <a:r>
              <a:rPr sz="1600" dirty="0">
                <a:cs typeface="Arial"/>
              </a:rPr>
              <a:t>Dates</a:t>
            </a:r>
            <a:r>
              <a:rPr sz="1600" spc="-20" dirty="0">
                <a:cs typeface="Arial"/>
              </a:rPr>
              <a:t> </a:t>
            </a:r>
            <a:r>
              <a:rPr sz="1600" dirty="0">
                <a:cs typeface="Arial"/>
              </a:rPr>
              <a:t>of</a:t>
            </a:r>
            <a:r>
              <a:rPr sz="1600" spc="-20" dirty="0">
                <a:cs typeface="Arial"/>
              </a:rPr>
              <a:t> </a:t>
            </a:r>
            <a:r>
              <a:rPr sz="1600" dirty="0">
                <a:cs typeface="Arial"/>
              </a:rPr>
              <a:t>experience</a:t>
            </a:r>
            <a:r>
              <a:rPr sz="1600" spc="-40" dirty="0">
                <a:cs typeface="Arial"/>
              </a:rPr>
              <a:t> </a:t>
            </a:r>
            <a:r>
              <a:rPr sz="1600" dirty="0">
                <a:cs typeface="Arial"/>
              </a:rPr>
              <a:t>must</a:t>
            </a:r>
            <a:r>
              <a:rPr sz="1600" spc="-20" dirty="0">
                <a:cs typeface="Arial"/>
              </a:rPr>
              <a:t> </a:t>
            </a:r>
            <a:r>
              <a:rPr sz="1600" dirty="0">
                <a:cs typeface="Arial"/>
              </a:rPr>
              <a:t>be</a:t>
            </a:r>
            <a:r>
              <a:rPr sz="1600" spc="-25" dirty="0">
                <a:cs typeface="Arial"/>
              </a:rPr>
              <a:t> </a:t>
            </a:r>
            <a:r>
              <a:rPr sz="1600" dirty="0">
                <a:cs typeface="Arial"/>
              </a:rPr>
              <a:t>listed.</a:t>
            </a:r>
            <a:r>
              <a:rPr sz="1600" spc="-45" dirty="0">
                <a:cs typeface="Arial"/>
              </a:rPr>
              <a:t> </a:t>
            </a:r>
            <a:r>
              <a:rPr sz="1600" spc="-20" dirty="0">
                <a:cs typeface="Arial"/>
              </a:rPr>
              <a:t>Sign </a:t>
            </a:r>
            <a:r>
              <a:rPr sz="1600" dirty="0">
                <a:cs typeface="Arial"/>
              </a:rPr>
              <a:t>and</a:t>
            </a:r>
            <a:r>
              <a:rPr sz="1600" spc="-40" dirty="0">
                <a:cs typeface="Arial"/>
              </a:rPr>
              <a:t> </a:t>
            </a:r>
            <a:r>
              <a:rPr sz="1600" dirty="0">
                <a:cs typeface="Arial"/>
              </a:rPr>
              <a:t>complete</a:t>
            </a:r>
            <a:r>
              <a:rPr sz="1600" spc="-40" dirty="0">
                <a:cs typeface="Arial"/>
              </a:rPr>
              <a:t> </a:t>
            </a:r>
            <a:r>
              <a:rPr sz="1600" spc="-20" dirty="0">
                <a:cs typeface="Arial"/>
              </a:rPr>
              <a:t>form.</a:t>
            </a:r>
            <a:endParaRPr lang="en-US" sz="1600" spc="-20" dirty="0">
              <a:cs typeface="Arial"/>
            </a:endParaRPr>
          </a:p>
          <a:p>
            <a:pPr marL="1275715" marR="108585" lvl="1" indent="-228600" algn="l" rtl="0">
              <a:lnSpc>
                <a:spcPts val="1730"/>
              </a:lnSpc>
              <a:spcBef>
                <a:spcPts val="420"/>
              </a:spcBef>
              <a:buClr>
                <a:srgbClr val="9DC2D7"/>
              </a:buClr>
              <a:buSzPct val="78125"/>
              <a:buFont typeface="Wingdings"/>
              <a:buChar char=""/>
              <a:tabLst>
                <a:tab pos="1275715" algn="l"/>
              </a:tabLst>
            </a:pPr>
            <a:r>
              <a:rPr lang="en-US" sz="1600" dirty="0">
                <a:solidFill>
                  <a:sysClr val="windowText" lastClr="000000"/>
                </a:solidFill>
                <a:cs typeface="Arial" panose="020B0604020202020204" pitchFamily="34" charset="0"/>
              </a:rPr>
              <a:t>Ea</a:t>
            </a:r>
            <a:r>
              <a:rPr lang="en-US" sz="1600" dirty="0">
                <a:cs typeface="Arial"/>
              </a:rPr>
              <a:t>ch service category has additional MMRs.</a:t>
            </a:r>
          </a:p>
          <a:p>
            <a:pPr marL="504825" indent="-286385">
              <a:lnSpc>
                <a:spcPct val="100000"/>
              </a:lnSpc>
              <a:spcBef>
                <a:spcPts val="195"/>
              </a:spcBef>
              <a:buClr>
                <a:srgbClr val="779F92"/>
              </a:buClr>
              <a:buSzPct val="75000"/>
              <a:buFont typeface="Wingdings"/>
              <a:buChar char=""/>
              <a:tabLst>
                <a:tab pos="504825" algn="l"/>
              </a:tabLst>
            </a:pPr>
            <a:r>
              <a:rPr dirty="0">
                <a:latin typeface="+mn-lt"/>
              </a:rPr>
              <a:t>FINANCIAL</a:t>
            </a:r>
            <a:r>
              <a:rPr spc="-110" dirty="0">
                <a:latin typeface="+mn-lt"/>
              </a:rPr>
              <a:t> </a:t>
            </a:r>
            <a:r>
              <a:rPr spc="-10" dirty="0">
                <a:latin typeface="+mn-lt"/>
              </a:rPr>
              <a:t>CAPABILITY</a:t>
            </a:r>
          </a:p>
          <a:p>
            <a:pPr marL="1275715" marR="5080" lvl="1" indent="-228600">
              <a:lnSpc>
                <a:spcPts val="1730"/>
              </a:lnSpc>
              <a:spcBef>
                <a:spcPts val="425"/>
              </a:spcBef>
              <a:buClr>
                <a:srgbClr val="9DC2D7"/>
              </a:buClr>
              <a:buSzPct val="78125"/>
              <a:buFont typeface="Wingdings"/>
              <a:buChar char=""/>
              <a:tabLst>
                <a:tab pos="1275715" algn="l"/>
              </a:tabLst>
            </a:pPr>
            <a:r>
              <a:rPr lang="en-US" sz="1600" dirty="0">
                <a:cs typeface="Arial"/>
              </a:rPr>
              <a:t>Provide</a:t>
            </a:r>
            <a:r>
              <a:rPr lang="en-US" sz="1600" spc="-45" dirty="0">
                <a:cs typeface="Arial"/>
              </a:rPr>
              <a:t> </a:t>
            </a:r>
            <a:r>
              <a:rPr lang="en-US" sz="1600" dirty="0">
                <a:cs typeface="Arial"/>
              </a:rPr>
              <a:t>complete</a:t>
            </a:r>
            <a:r>
              <a:rPr lang="en-US" sz="1600" spc="-45" dirty="0">
                <a:cs typeface="Arial"/>
              </a:rPr>
              <a:t> </a:t>
            </a:r>
            <a:r>
              <a:rPr lang="en-US" sz="1600" dirty="0">
                <a:cs typeface="Arial"/>
              </a:rPr>
              <a:t>set</a:t>
            </a:r>
            <a:r>
              <a:rPr lang="en-US" sz="1600" spc="-40" dirty="0">
                <a:cs typeface="Arial"/>
              </a:rPr>
              <a:t> </a:t>
            </a:r>
            <a:r>
              <a:rPr lang="en-US" sz="1600" dirty="0">
                <a:cs typeface="Arial"/>
              </a:rPr>
              <a:t>of</a:t>
            </a:r>
            <a:r>
              <a:rPr lang="en-US" sz="1600" spc="-30" dirty="0">
                <a:cs typeface="Arial"/>
              </a:rPr>
              <a:t> </a:t>
            </a:r>
            <a:r>
              <a:rPr lang="en-US" sz="1600" dirty="0">
                <a:cs typeface="Arial"/>
              </a:rPr>
              <a:t>Financials</a:t>
            </a:r>
            <a:r>
              <a:rPr lang="en-US" sz="1600" spc="-60" dirty="0">
                <a:cs typeface="Arial"/>
              </a:rPr>
              <a:t> </a:t>
            </a:r>
            <a:r>
              <a:rPr lang="en-US" sz="1600" dirty="0">
                <a:cs typeface="Arial"/>
              </a:rPr>
              <a:t>with</a:t>
            </a:r>
            <a:r>
              <a:rPr lang="en-US" sz="1600" spc="-30" dirty="0">
                <a:cs typeface="Arial"/>
              </a:rPr>
              <a:t> </a:t>
            </a:r>
            <a:r>
              <a:rPr lang="en-US" sz="1600" dirty="0">
                <a:cs typeface="Arial"/>
              </a:rPr>
              <a:t>the</a:t>
            </a:r>
            <a:r>
              <a:rPr lang="en-US" sz="1600" spc="-30" dirty="0">
                <a:cs typeface="Arial"/>
              </a:rPr>
              <a:t> </a:t>
            </a:r>
            <a:r>
              <a:rPr lang="en-US" sz="1600" dirty="0">
                <a:cs typeface="Arial"/>
              </a:rPr>
              <a:t>correct</a:t>
            </a:r>
            <a:r>
              <a:rPr lang="en-US" sz="1600" spc="-30" dirty="0">
                <a:cs typeface="Arial"/>
              </a:rPr>
              <a:t> </a:t>
            </a:r>
            <a:r>
              <a:rPr lang="en-US" sz="1600" dirty="0">
                <a:cs typeface="Arial"/>
              </a:rPr>
              <a:t>years requested</a:t>
            </a:r>
            <a:r>
              <a:rPr lang="en-US" sz="1600" spc="-30" dirty="0">
                <a:cs typeface="Arial"/>
              </a:rPr>
              <a:t> </a:t>
            </a:r>
            <a:r>
              <a:rPr lang="en-US" sz="1600" dirty="0">
                <a:cs typeface="Arial"/>
              </a:rPr>
              <a:t>(last</a:t>
            </a:r>
            <a:r>
              <a:rPr lang="en-US" sz="1600" spc="-30" dirty="0">
                <a:cs typeface="Arial"/>
              </a:rPr>
              <a:t> </a:t>
            </a:r>
            <a:r>
              <a:rPr lang="en-US" sz="1600" spc="-50" dirty="0">
                <a:cs typeface="Arial"/>
              </a:rPr>
              <a:t>3 </a:t>
            </a:r>
            <a:r>
              <a:rPr lang="en-US" sz="1600" dirty="0">
                <a:cs typeface="Arial"/>
              </a:rPr>
              <a:t>years</a:t>
            </a:r>
            <a:r>
              <a:rPr lang="en-US" sz="1600" spc="10" dirty="0">
                <a:cs typeface="Arial"/>
              </a:rPr>
              <a:t> </a:t>
            </a:r>
            <a:r>
              <a:rPr lang="en-US" sz="1600" dirty="0">
                <a:cs typeface="Arial"/>
              </a:rPr>
              <a:t>of</a:t>
            </a:r>
            <a:r>
              <a:rPr lang="en-US" sz="1600" spc="-30" dirty="0">
                <a:cs typeface="Arial"/>
              </a:rPr>
              <a:t> </a:t>
            </a:r>
            <a:r>
              <a:rPr lang="en-US" sz="1600" dirty="0">
                <a:cs typeface="Arial"/>
              </a:rPr>
              <a:t>financials</a:t>
            </a:r>
            <a:r>
              <a:rPr lang="en-US" sz="1600" spc="-40" dirty="0">
                <a:cs typeface="Arial"/>
              </a:rPr>
              <a:t> </a:t>
            </a:r>
            <a:r>
              <a:rPr lang="en-US" sz="1600" dirty="0">
                <a:cs typeface="Arial"/>
              </a:rPr>
              <a:t>available,</a:t>
            </a:r>
            <a:r>
              <a:rPr lang="en-US" sz="1600" spc="-50" dirty="0">
                <a:cs typeface="Arial"/>
              </a:rPr>
              <a:t> </a:t>
            </a:r>
            <a:r>
              <a:rPr lang="en-US" sz="1600" dirty="0">
                <a:cs typeface="Arial"/>
              </a:rPr>
              <a:t>e.g.</a:t>
            </a:r>
            <a:r>
              <a:rPr lang="en-US" sz="1600" spc="-5" dirty="0">
                <a:cs typeface="Arial"/>
              </a:rPr>
              <a:t> </a:t>
            </a:r>
            <a:r>
              <a:rPr lang="en-US" sz="1600" dirty="0">
                <a:cs typeface="Arial"/>
              </a:rPr>
              <a:t>CY</a:t>
            </a:r>
            <a:r>
              <a:rPr lang="en-US" sz="1600" spc="-35" dirty="0">
                <a:cs typeface="Arial"/>
              </a:rPr>
              <a:t> </a:t>
            </a:r>
            <a:r>
              <a:rPr lang="en-US" sz="1600" dirty="0">
                <a:cs typeface="Arial"/>
              </a:rPr>
              <a:t>2021,</a:t>
            </a:r>
            <a:r>
              <a:rPr lang="en-US" sz="1600" spc="-15" dirty="0">
                <a:cs typeface="Arial"/>
              </a:rPr>
              <a:t> </a:t>
            </a:r>
            <a:r>
              <a:rPr lang="en-US" sz="1600" dirty="0">
                <a:cs typeface="Arial"/>
              </a:rPr>
              <a:t>CY</a:t>
            </a:r>
            <a:r>
              <a:rPr lang="en-US" sz="1600" spc="-25" dirty="0">
                <a:cs typeface="Arial"/>
              </a:rPr>
              <a:t> </a:t>
            </a:r>
            <a:r>
              <a:rPr lang="en-US" sz="1600" dirty="0">
                <a:cs typeface="Arial"/>
              </a:rPr>
              <a:t>2022,</a:t>
            </a:r>
            <a:r>
              <a:rPr lang="en-US" sz="1600" spc="-10" dirty="0">
                <a:cs typeface="Arial"/>
              </a:rPr>
              <a:t> </a:t>
            </a:r>
            <a:r>
              <a:rPr lang="en-US" sz="1600" dirty="0">
                <a:cs typeface="Arial"/>
              </a:rPr>
              <a:t>CY</a:t>
            </a:r>
            <a:r>
              <a:rPr lang="en-US" sz="1600" spc="-25" dirty="0">
                <a:cs typeface="Arial"/>
              </a:rPr>
              <a:t> </a:t>
            </a:r>
            <a:r>
              <a:rPr lang="en-US" sz="1600" dirty="0">
                <a:cs typeface="Arial"/>
              </a:rPr>
              <a:t>2023</a:t>
            </a:r>
            <a:r>
              <a:rPr lang="en-US" sz="1600" spc="-30" dirty="0">
                <a:cs typeface="Arial"/>
              </a:rPr>
              <a:t> </a:t>
            </a:r>
            <a:r>
              <a:rPr lang="en-US" sz="1600" dirty="0">
                <a:cs typeface="Arial"/>
              </a:rPr>
              <a:t>or</a:t>
            </a:r>
            <a:r>
              <a:rPr lang="en-US" sz="1600" spc="-20" dirty="0">
                <a:cs typeface="Arial"/>
              </a:rPr>
              <a:t> </a:t>
            </a:r>
            <a:r>
              <a:rPr lang="en-US" sz="1600" spc="-25" dirty="0">
                <a:cs typeface="Arial"/>
              </a:rPr>
              <a:t>FY</a:t>
            </a:r>
            <a:endParaRPr lang="en-US" sz="1600" dirty="0">
              <a:cs typeface="Arial"/>
            </a:endParaRPr>
          </a:p>
          <a:p>
            <a:pPr marL="1275715">
              <a:lnSpc>
                <a:spcPts val="1700"/>
              </a:lnSpc>
            </a:pPr>
            <a:r>
              <a:rPr lang="en-US" sz="1600" b="0" spc="-20" dirty="0">
                <a:latin typeface="+mn-lt"/>
                <a:cs typeface="Arial"/>
              </a:rPr>
              <a:t>2021-</a:t>
            </a:r>
            <a:r>
              <a:rPr lang="en-US" sz="1600" b="0" spc="-20" dirty="0">
                <a:latin typeface="+mn-lt"/>
              </a:rPr>
              <a:t>22</a:t>
            </a:r>
            <a:r>
              <a:rPr lang="en-US" sz="1600" b="0" dirty="0">
                <a:latin typeface="+mn-lt"/>
                <a:cs typeface="Arial"/>
              </a:rPr>
              <a:t>,</a:t>
            </a:r>
            <a:r>
              <a:rPr lang="en-US" sz="1600" b="0" spc="-5" dirty="0">
                <a:latin typeface="+mn-lt"/>
                <a:cs typeface="Arial"/>
              </a:rPr>
              <a:t> </a:t>
            </a:r>
            <a:r>
              <a:rPr lang="en-US" sz="1600" b="0" spc="-10" dirty="0">
                <a:latin typeface="+mn-lt"/>
                <a:cs typeface="Arial"/>
              </a:rPr>
              <a:t>2022-</a:t>
            </a:r>
            <a:r>
              <a:rPr lang="en-US" sz="1600" b="0" spc="-10" dirty="0">
                <a:latin typeface="+mn-lt"/>
              </a:rPr>
              <a:t>23</a:t>
            </a:r>
            <a:r>
              <a:rPr lang="en-US" sz="1600" b="0" dirty="0">
                <a:latin typeface="+mn-lt"/>
                <a:cs typeface="Arial"/>
              </a:rPr>
              <a:t>,</a:t>
            </a:r>
            <a:r>
              <a:rPr lang="en-US" sz="1600" b="0" spc="-10" dirty="0">
                <a:latin typeface="+mn-lt"/>
                <a:cs typeface="Arial"/>
              </a:rPr>
              <a:t> 2023-</a:t>
            </a:r>
            <a:r>
              <a:rPr lang="en-US" sz="1600" b="0" spc="-10" dirty="0">
                <a:latin typeface="+mn-lt"/>
              </a:rPr>
              <a:t>24</a:t>
            </a:r>
            <a:r>
              <a:rPr lang="en-US" sz="1600" b="0" dirty="0">
                <a:latin typeface="+mn-lt"/>
                <a:cs typeface="Arial"/>
              </a:rPr>
              <a:t>. Tax</a:t>
            </a:r>
            <a:r>
              <a:rPr lang="en-US" sz="1600" b="0" spc="-15" dirty="0">
                <a:latin typeface="+mn-lt"/>
                <a:cs typeface="Arial"/>
              </a:rPr>
              <a:t> </a:t>
            </a:r>
            <a:r>
              <a:rPr lang="en-US" sz="1600" b="0" dirty="0">
                <a:latin typeface="+mn-lt"/>
                <a:cs typeface="Arial"/>
              </a:rPr>
              <a:t>documents</a:t>
            </a:r>
            <a:r>
              <a:rPr lang="en-US" sz="1600" b="0" spc="-10" dirty="0">
                <a:latin typeface="+mn-lt"/>
                <a:cs typeface="Arial"/>
              </a:rPr>
              <a:t> </a:t>
            </a:r>
            <a:r>
              <a:rPr lang="en-US" sz="1600" b="0" dirty="0">
                <a:latin typeface="+mn-lt"/>
                <a:cs typeface="Arial"/>
              </a:rPr>
              <a:t>are</a:t>
            </a:r>
            <a:r>
              <a:rPr lang="en-US" sz="1600" b="0" spc="-10" dirty="0">
                <a:latin typeface="+mn-lt"/>
                <a:cs typeface="Arial"/>
              </a:rPr>
              <a:t> </a:t>
            </a:r>
            <a:r>
              <a:rPr lang="en-US" sz="1600" b="0" dirty="0">
                <a:latin typeface="+mn-lt"/>
                <a:cs typeface="Arial"/>
              </a:rPr>
              <a:t>not</a:t>
            </a:r>
            <a:r>
              <a:rPr lang="en-US" sz="1600" b="0" spc="-10" dirty="0">
                <a:latin typeface="+mn-lt"/>
                <a:cs typeface="Arial"/>
              </a:rPr>
              <a:t> acceptable)</a:t>
            </a:r>
            <a:endParaRPr lang="en-US" sz="1600" dirty="0">
              <a:latin typeface="+mn-lt"/>
              <a:cs typeface="Arial"/>
            </a:endParaRPr>
          </a:p>
          <a:p>
            <a:pPr marL="504825" marR="0" lvl="0" indent="-286385" algn="l" defTabSz="457200" rtl="0" eaLnBrk="1" fontAlgn="auto" latinLnBrk="0" hangingPunct="1">
              <a:spcBef>
                <a:spcPts val="195"/>
              </a:spcBef>
              <a:spcAft>
                <a:spcPts val="0"/>
              </a:spcAft>
              <a:buClr>
                <a:srgbClr val="779F92"/>
              </a:buClr>
              <a:buSzPct val="75000"/>
              <a:buFont typeface="Wingdings"/>
              <a:buChar char=""/>
              <a:tabLst>
                <a:tab pos="504825" algn="l"/>
              </a:tabLst>
              <a:defRPr/>
            </a:pPr>
            <a:r>
              <a:rPr lang="en-US" dirty="0">
                <a:latin typeface="+mn-lt"/>
              </a:rPr>
              <a:t>REQUIRED FORMS/DOCUMENTS</a:t>
            </a:r>
          </a:p>
          <a:p>
            <a:pPr marL="1275715" marR="108585" lvl="1" indent="-228600" algn="l" defTabSz="457200" rtl="0" eaLnBrk="1" fontAlgn="auto" latinLnBrk="0" hangingPunct="1">
              <a:lnSpc>
                <a:spcPts val="1730"/>
              </a:lnSpc>
              <a:spcBef>
                <a:spcPts val="420"/>
              </a:spcBef>
              <a:spcAft>
                <a:spcPts val="0"/>
              </a:spcAft>
              <a:buClr>
                <a:srgbClr val="9DC2D7"/>
              </a:buClr>
              <a:buSzPct val="78125"/>
              <a:buFont typeface="Wingdings"/>
              <a:buChar char=""/>
              <a:tabLst>
                <a:tab pos="1275715" algn="l"/>
              </a:tabLst>
              <a:defRPr/>
            </a:pPr>
            <a:r>
              <a:rPr lang="en-US" altLang="en-US" sz="1600" dirty="0">
                <a:cs typeface="Arial"/>
              </a:rPr>
              <a:t>Provide your organization’s Certificate of Good Standing, Statement of Information, and, if applicable, </a:t>
            </a:r>
            <a:r>
              <a:rPr lang="en-US" sz="1600" dirty="0">
                <a:cs typeface="Arial"/>
              </a:rPr>
              <a:t>IRS 501(c)(3) Determination Letter.</a:t>
            </a:r>
            <a:endParaRPr lang="en-US" altLang="en-US" sz="1600" dirty="0">
              <a:cs typeface="Arial"/>
            </a:endParaRPr>
          </a:p>
          <a:p>
            <a:pPr marL="504190" indent="-285750">
              <a:lnSpc>
                <a:spcPct val="100000"/>
              </a:lnSpc>
              <a:spcBef>
                <a:spcPts val="200"/>
              </a:spcBef>
              <a:buClr>
                <a:srgbClr val="9DC2D7"/>
              </a:buClr>
              <a:buSzPct val="80000"/>
              <a:buFont typeface="Wingdings"/>
              <a:buChar char=""/>
              <a:tabLst>
                <a:tab pos="504190" algn="l"/>
              </a:tabLst>
            </a:pPr>
            <a:r>
              <a:rPr dirty="0">
                <a:latin typeface="+mn-lt"/>
              </a:rPr>
              <a:t>FOLLOW</a:t>
            </a:r>
            <a:r>
              <a:rPr spc="-80" dirty="0">
                <a:latin typeface="+mn-lt"/>
              </a:rPr>
              <a:t> </a:t>
            </a:r>
            <a:r>
              <a:rPr spc="-10" dirty="0">
                <a:latin typeface="+mn-lt"/>
              </a:rPr>
              <a:t>INSTRUCTIONS</a:t>
            </a:r>
          </a:p>
          <a:p>
            <a:pPr marL="1275715" marR="436245" lvl="1" indent="-228600">
              <a:lnSpc>
                <a:spcPts val="1730"/>
              </a:lnSpc>
              <a:spcBef>
                <a:spcPts val="420"/>
              </a:spcBef>
              <a:buClr>
                <a:srgbClr val="9DC2D7"/>
              </a:buClr>
              <a:buSzPct val="78125"/>
              <a:buFont typeface="Wingdings"/>
              <a:buChar char=""/>
              <a:tabLst>
                <a:tab pos="1275715" algn="l"/>
              </a:tabLst>
            </a:pPr>
            <a:r>
              <a:rPr sz="1600" dirty="0">
                <a:cs typeface="Arial"/>
              </a:rPr>
              <a:t>Follow</a:t>
            </a:r>
            <a:r>
              <a:rPr sz="1600" spc="-45" dirty="0">
                <a:cs typeface="Arial"/>
              </a:rPr>
              <a:t> </a:t>
            </a:r>
            <a:r>
              <a:rPr sz="1600" dirty="0">
                <a:cs typeface="Arial"/>
              </a:rPr>
              <a:t>instructions</a:t>
            </a:r>
            <a:r>
              <a:rPr sz="1600" spc="-35" dirty="0">
                <a:cs typeface="Arial"/>
              </a:rPr>
              <a:t> </a:t>
            </a:r>
            <a:r>
              <a:rPr sz="1600" dirty="0">
                <a:cs typeface="Arial"/>
              </a:rPr>
              <a:t>according</a:t>
            </a:r>
            <a:r>
              <a:rPr sz="1600" spc="-35" dirty="0">
                <a:cs typeface="Arial"/>
              </a:rPr>
              <a:t> </a:t>
            </a:r>
            <a:r>
              <a:rPr sz="1600" dirty="0">
                <a:cs typeface="Arial"/>
              </a:rPr>
              <a:t>to</a:t>
            </a:r>
            <a:r>
              <a:rPr sz="1600" spc="-20" dirty="0">
                <a:cs typeface="Arial"/>
              </a:rPr>
              <a:t> </a:t>
            </a:r>
            <a:r>
              <a:rPr sz="1600" dirty="0">
                <a:cs typeface="Arial"/>
              </a:rPr>
              <a:t>the</a:t>
            </a:r>
            <a:r>
              <a:rPr sz="1600" spc="-15" dirty="0">
                <a:cs typeface="Arial"/>
              </a:rPr>
              <a:t> </a:t>
            </a:r>
            <a:r>
              <a:rPr sz="1600" dirty="0">
                <a:cs typeface="Arial"/>
              </a:rPr>
              <a:t>RFP</a:t>
            </a:r>
            <a:r>
              <a:rPr sz="1600" spc="-30" dirty="0">
                <a:cs typeface="Arial"/>
              </a:rPr>
              <a:t> </a:t>
            </a:r>
            <a:r>
              <a:rPr sz="1600" dirty="0">
                <a:cs typeface="Arial"/>
              </a:rPr>
              <a:t>guidelines</a:t>
            </a:r>
            <a:r>
              <a:rPr sz="1600" spc="-60" dirty="0">
                <a:cs typeface="Arial"/>
              </a:rPr>
              <a:t> </a:t>
            </a:r>
            <a:r>
              <a:rPr sz="1600" dirty="0">
                <a:cs typeface="Arial"/>
              </a:rPr>
              <a:t>when</a:t>
            </a:r>
            <a:r>
              <a:rPr sz="1600" spc="-10" dirty="0">
                <a:cs typeface="Arial"/>
              </a:rPr>
              <a:t> answering </a:t>
            </a:r>
            <a:r>
              <a:rPr sz="1600" dirty="0">
                <a:cs typeface="Arial"/>
              </a:rPr>
              <a:t>questions.</a:t>
            </a:r>
            <a:r>
              <a:rPr sz="1600" spc="-25" dirty="0">
                <a:cs typeface="Arial"/>
              </a:rPr>
              <a:t> </a:t>
            </a:r>
            <a:r>
              <a:rPr sz="1600" dirty="0">
                <a:cs typeface="Arial"/>
              </a:rPr>
              <a:t>Use</a:t>
            </a:r>
            <a:r>
              <a:rPr sz="1600" spc="-40" dirty="0">
                <a:cs typeface="Arial"/>
              </a:rPr>
              <a:t> </a:t>
            </a:r>
            <a:r>
              <a:rPr lang="en-US" sz="1600" spc="-40" dirty="0">
                <a:cs typeface="Arial"/>
              </a:rPr>
              <a:t>Public Health provided</a:t>
            </a:r>
            <a:r>
              <a:rPr sz="1600" spc="-25" dirty="0">
                <a:cs typeface="Arial"/>
              </a:rPr>
              <a:t> </a:t>
            </a:r>
            <a:r>
              <a:rPr lang="en-US" sz="1600" spc="-25" dirty="0">
                <a:cs typeface="Arial"/>
              </a:rPr>
              <a:t>docs</a:t>
            </a:r>
            <a:r>
              <a:rPr sz="1600" spc="-40" dirty="0">
                <a:cs typeface="Arial"/>
              </a:rPr>
              <a:t> </a:t>
            </a:r>
            <a:r>
              <a:rPr sz="1600" dirty="0">
                <a:cs typeface="Arial"/>
              </a:rPr>
              <a:t>only.</a:t>
            </a:r>
            <a:r>
              <a:rPr sz="1600" spc="-15" dirty="0">
                <a:cs typeface="Arial"/>
              </a:rPr>
              <a:t> </a:t>
            </a:r>
            <a:r>
              <a:rPr sz="1600" dirty="0">
                <a:cs typeface="Arial"/>
              </a:rPr>
              <a:t>No</a:t>
            </a:r>
            <a:r>
              <a:rPr sz="1600" spc="-40" dirty="0">
                <a:cs typeface="Arial"/>
              </a:rPr>
              <a:t> </a:t>
            </a:r>
            <a:r>
              <a:rPr sz="1600" dirty="0">
                <a:cs typeface="Arial"/>
              </a:rPr>
              <a:t>other</a:t>
            </a:r>
            <a:r>
              <a:rPr sz="1600" spc="-15" dirty="0">
                <a:cs typeface="Arial"/>
              </a:rPr>
              <a:t> </a:t>
            </a:r>
            <a:r>
              <a:rPr sz="1600" spc="-10" dirty="0">
                <a:cs typeface="Arial"/>
              </a:rPr>
              <a:t>formats.</a:t>
            </a:r>
            <a:endParaRPr sz="1600" dirty="0">
              <a:cs typeface="Arial"/>
            </a:endParaRPr>
          </a:p>
          <a:p>
            <a:pPr marL="1275080" lvl="1" indent="-227965">
              <a:lnSpc>
                <a:spcPct val="100000"/>
              </a:lnSpc>
              <a:spcBef>
                <a:spcPts val="165"/>
              </a:spcBef>
              <a:buClr>
                <a:srgbClr val="9DC2D7"/>
              </a:buClr>
              <a:buSzPct val="78125"/>
              <a:buFont typeface="Wingdings"/>
              <a:buChar char=""/>
              <a:tabLst>
                <a:tab pos="1275080" algn="l"/>
              </a:tabLst>
            </a:pPr>
            <a:r>
              <a:rPr sz="1600" dirty="0">
                <a:cs typeface="Arial"/>
              </a:rPr>
              <a:t>Only</a:t>
            </a:r>
            <a:r>
              <a:rPr sz="1600" spc="-30" dirty="0">
                <a:cs typeface="Arial"/>
              </a:rPr>
              <a:t> </a:t>
            </a:r>
            <a:r>
              <a:rPr sz="1600" dirty="0">
                <a:cs typeface="Arial"/>
              </a:rPr>
              <a:t>the</a:t>
            </a:r>
            <a:r>
              <a:rPr sz="1600" spc="-20" dirty="0">
                <a:cs typeface="Arial"/>
              </a:rPr>
              <a:t> </a:t>
            </a:r>
            <a:r>
              <a:rPr sz="1600" dirty="0">
                <a:cs typeface="Arial"/>
              </a:rPr>
              <a:t>information</a:t>
            </a:r>
            <a:r>
              <a:rPr sz="1600" spc="-25" dirty="0">
                <a:cs typeface="Arial"/>
              </a:rPr>
              <a:t> </a:t>
            </a:r>
            <a:r>
              <a:rPr sz="1600" dirty="0">
                <a:cs typeface="Arial"/>
              </a:rPr>
              <a:t>submitted</a:t>
            </a:r>
            <a:r>
              <a:rPr sz="1600" spc="-20" dirty="0">
                <a:cs typeface="Arial"/>
              </a:rPr>
              <a:t> </a:t>
            </a:r>
            <a:r>
              <a:rPr sz="1600" dirty="0">
                <a:cs typeface="Arial"/>
              </a:rPr>
              <a:t>will</a:t>
            </a:r>
            <a:r>
              <a:rPr sz="1600" spc="-45" dirty="0">
                <a:cs typeface="Arial"/>
              </a:rPr>
              <a:t> </a:t>
            </a:r>
            <a:r>
              <a:rPr sz="1600" dirty="0">
                <a:cs typeface="Arial"/>
              </a:rPr>
              <a:t>be</a:t>
            </a:r>
            <a:r>
              <a:rPr sz="1600" spc="-35" dirty="0">
                <a:cs typeface="Arial"/>
              </a:rPr>
              <a:t> </a:t>
            </a:r>
            <a:r>
              <a:rPr sz="1600" dirty="0">
                <a:cs typeface="Arial"/>
              </a:rPr>
              <a:t>considered.</a:t>
            </a:r>
            <a:r>
              <a:rPr sz="1600" spc="-35" dirty="0">
                <a:cs typeface="Arial"/>
              </a:rPr>
              <a:t> </a:t>
            </a:r>
            <a:r>
              <a:rPr sz="1600" dirty="0">
                <a:cs typeface="Arial"/>
              </a:rPr>
              <a:t>No</a:t>
            </a:r>
            <a:r>
              <a:rPr sz="1600" spc="-35" dirty="0">
                <a:cs typeface="Arial"/>
              </a:rPr>
              <a:t> </a:t>
            </a:r>
            <a:r>
              <a:rPr sz="1600" dirty="0">
                <a:cs typeface="Arial"/>
              </a:rPr>
              <a:t>outside</a:t>
            </a:r>
            <a:r>
              <a:rPr sz="1600" spc="-40" dirty="0">
                <a:cs typeface="Arial"/>
              </a:rPr>
              <a:t> </a:t>
            </a:r>
            <a:r>
              <a:rPr sz="1600" spc="-10" dirty="0">
                <a:cs typeface="Arial"/>
              </a:rPr>
              <a:t>information</a:t>
            </a:r>
            <a:r>
              <a:rPr lang="en-US" sz="1600" spc="-10" dirty="0">
                <a:cs typeface="Arial"/>
              </a:rPr>
              <a:t> will be considered</a:t>
            </a:r>
            <a:r>
              <a:rPr sz="1600" spc="-10" dirty="0">
                <a:cs typeface="Arial"/>
              </a:rPr>
              <a:t>.</a:t>
            </a:r>
            <a:endParaRPr sz="1600" dirty="0">
              <a:cs typeface="Arial"/>
            </a:endParaRPr>
          </a:p>
        </p:txBody>
      </p:sp>
      <p:pic>
        <p:nvPicPr>
          <p:cNvPr id="4" name="object 4"/>
          <p:cNvPicPr/>
          <p:nvPr/>
        </p:nvPicPr>
        <p:blipFill>
          <a:blip r:embed="rId2" cstate="print"/>
          <a:stretch>
            <a:fillRect/>
          </a:stretch>
        </p:blipFill>
        <p:spPr>
          <a:xfrm>
            <a:off x="6736080" y="772668"/>
            <a:ext cx="1684019" cy="1601723"/>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31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18</a:t>
            </a:r>
          </a:p>
        </p:txBody>
      </p:sp>
      <p:sp>
        <p:nvSpPr>
          <p:cNvPr id="9" name="Title 8">
            <a:extLst>
              <a:ext uri="{FF2B5EF4-FFF2-40B4-BE49-F238E27FC236}">
                <a16:creationId xmlns:a16="http://schemas.microsoft.com/office/drawing/2014/main" id="{1D3D6ECD-6DA8-8016-8618-AE670793BFCE}"/>
              </a:ext>
            </a:extLst>
          </p:cNvPr>
          <p:cNvSpPr>
            <a:spLocks noGrp="1"/>
          </p:cNvSpPr>
          <p:nvPr>
            <p:ph type="title"/>
          </p:nvPr>
        </p:nvSpPr>
        <p:spPr>
          <a:xfrm>
            <a:off x="442635" y="793901"/>
            <a:ext cx="8258728" cy="430887"/>
          </a:xfrm>
        </p:spPr>
        <p:txBody>
          <a:bodyPr/>
          <a:lstStyle/>
          <a:p>
            <a:r>
              <a:rPr lang="en-US">
                <a:solidFill>
                  <a:schemeClr val="accent1">
                    <a:lumMod val="75000"/>
                  </a:schemeClr>
                </a:solidFill>
              </a:rPr>
              <a:t>Proposers’ Conference Housekeeping</a:t>
            </a:r>
            <a:endParaRPr lang="en-US"/>
          </a:p>
        </p:txBody>
      </p:sp>
      <p:sp>
        <p:nvSpPr>
          <p:cNvPr id="5" name="Content Placeholder 2">
            <a:extLst>
              <a:ext uri="{FF2B5EF4-FFF2-40B4-BE49-F238E27FC236}">
                <a16:creationId xmlns:a16="http://schemas.microsoft.com/office/drawing/2014/main" id="{A8492B19-FAC4-1472-88BB-13517C2525FC}"/>
              </a:ext>
            </a:extLst>
          </p:cNvPr>
          <p:cNvSpPr txBox="1">
            <a:spLocks/>
          </p:cNvSpPr>
          <p:nvPr/>
        </p:nvSpPr>
        <p:spPr>
          <a:xfrm>
            <a:off x="457200" y="1519378"/>
            <a:ext cx="8229600" cy="2339102"/>
          </a:xfrm>
          <a:prstGeom prst="rect">
            <a:avLst/>
          </a:prstGeom>
        </p:spPr>
        <p:txBody>
          <a:bodyPr wrap="square" lIns="0" tIns="0" rIns="0" bIns="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Bef>
                <a:spcPts val="1200"/>
              </a:spcBef>
              <a:buFont typeface="Arial" panose="020B0604020202020204" pitchFamily="34" charset="0"/>
              <a:buChar char="•"/>
            </a:pPr>
            <a:r>
              <a:rPr lang="en-US" b="0" dirty="0">
                <a:latin typeface="+mn-lt"/>
              </a:rPr>
              <a:t>The virtual proposers’ conference will be recorded and the link to the recording will be available in an Addendum to the RFP on Public Health’s Contracts and Grants website </a:t>
            </a:r>
            <a:r>
              <a:rPr lang="en-US" b="0" dirty="0">
                <a:latin typeface="+mn-lt"/>
                <a:hlinkClick r:id="rId2"/>
              </a:rPr>
              <a:t>http://publichealth.lacounty.gov/cg/index.htm</a:t>
            </a:r>
            <a:endParaRPr lang="en-US" b="0" dirty="0">
              <a:latin typeface="+mn-lt"/>
            </a:endParaRPr>
          </a:p>
          <a:p>
            <a:pPr marL="342900" indent="-342900" algn="l">
              <a:spcBef>
                <a:spcPts val="1200"/>
              </a:spcBef>
              <a:buFont typeface="Arial" panose="020B0604020202020204" pitchFamily="34" charset="0"/>
              <a:buChar char="•"/>
            </a:pPr>
            <a:r>
              <a:rPr lang="en-US" b="0" dirty="0">
                <a:latin typeface="+mn-lt"/>
              </a:rPr>
              <a:t>Please ensure each agency representative has filled out the conference attendance form. </a:t>
            </a:r>
            <a:endParaRPr lang="en-US" b="0" dirty="0"/>
          </a:p>
          <a:p>
            <a:pPr marL="272034" lvl="1">
              <a:buClr>
                <a:schemeClr val="accent1">
                  <a:lumMod val="75000"/>
                </a:schemeClr>
              </a:buClr>
            </a:pPr>
            <a:endParaRPr lang="en-US" sz="2200" dirty="0"/>
          </a:p>
        </p:txBody>
      </p:sp>
    </p:spTree>
    <p:extLst>
      <p:ext uri="{BB962C8B-B14F-4D97-AF65-F5344CB8AC3E}">
        <p14:creationId xmlns:p14="http://schemas.microsoft.com/office/powerpoint/2010/main" val="323967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18</a:t>
            </a:r>
          </a:p>
        </p:txBody>
      </p:sp>
      <p:sp>
        <p:nvSpPr>
          <p:cNvPr id="9" name="Title 8">
            <a:extLst>
              <a:ext uri="{FF2B5EF4-FFF2-40B4-BE49-F238E27FC236}">
                <a16:creationId xmlns:a16="http://schemas.microsoft.com/office/drawing/2014/main" id="{1D3D6ECD-6DA8-8016-8618-AE670793BFCE}"/>
              </a:ext>
            </a:extLst>
          </p:cNvPr>
          <p:cNvSpPr>
            <a:spLocks noGrp="1"/>
          </p:cNvSpPr>
          <p:nvPr>
            <p:ph type="title"/>
          </p:nvPr>
        </p:nvSpPr>
        <p:spPr>
          <a:xfrm>
            <a:off x="442635" y="793901"/>
            <a:ext cx="8258728" cy="430887"/>
          </a:xfrm>
        </p:spPr>
        <p:txBody>
          <a:bodyPr/>
          <a:lstStyle/>
          <a:p>
            <a:r>
              <a:rPr lang="en-US">
                <a:solidFill>
                  <a:schemeClr val="accent1">
                    <a:lumMod val="75000"/>
                  </a:schemeClr>
                </a:solidFill>
              </a:rPr>
              <a:t>New Insurance Requirement for Contracts </a:t>
            </a:r>
          </a:p>
        </p:txBody>
      </p:sp>
      <p:sp>
        <p:nvSpPr>
          <p:cNvPr id="5" name="Content Placeholder 2">
            <a:extLst>
              <a:ext uri="{FF2B5EF4-FFF2-40B4-BE49-F238E27FC236}">
                <a16:creationId xmlns:a16="http://schemas.microsoft.com/office/drawing/2014/main" id="{BF730FD9-1B02-7EE8-207F-10F5EFAB4093}"/>
              </a:ext>
            </a:extLst>
          </p:cNvPr>
          <p:cNvSpPr txBox="1">
            <a:spLocks/>
          </p:cNvSpPr>
          <p:nvPr/>
        </p:nvSpPr>
        <p:spPr>
          <a:xfrm>
            <a:off x="415163" y="1752600"/>
            <a:ext cx="8229600" cy="4598988"/>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a:t>Cyber Liability Insurance</a:t>
            </a:r>
          </a:p>
          <a:p>
            <a:pPr>
              <a:buFont typeface="Arial" panose="020B0604020202020204" pitchFamily="34" charset="0"/>
              <a:buChar char="•"/>
            </a:pPr>
            <a:r>
              <a:rPr lang="en-US" sz="2400"/>
              <a:t>Cyber Liability Insurance is a new requirement on all contracts</a:t>
            </a:r>
          </a:p>
          <a:p>
            <a:pPr>
              <a:buFont typeface="Arial" panose="020B0604020202020204" pitchFamily="34" charset="0"/>
              <a:buChar char="•"/>
            </a:pPr>
            <a:r>
              <a:rPr lang="en-US"/>
              <a:t>No less than $2 million per occurrence and in the aggregate</a:t>
            </a:r>
          </a:p>
          <a:p>
            <a:pPr>
              <a:buFont typeface="Arial" panose="020B0604020202020204" pitchFamily="34" charset="0"/>
              <a:buChar char="•"/>
            </a:pPr>
            <a:r>
              <a:rPr lang="en-US" sz="2400"/>
              <a:t>Refer to </a:t>
            </a:r>
            <a:r>
              <a:rPr lang="en-US"/>
              <a:t>Appendix A, S</a:t>
            </a:r>
            <a:r>
              <a:rPr lang="en-US" sz="2400"/>
              <a:t>ample </a:t>
            </a:r>
            <a:r>
              <a:rPr lang="en-US"/>
              <a:t>C</a:t>
            </a:r>
            <a:r>
              <a:rPr lang="en-US" sz="2400"/>
              <a:t>ontract, Paragraph 6.</a:t>
            </a:r>
            <a:r>
              <a:rPr lang="en-US"/>
              <a:t>8.6</a:t>
            </a:r>
            <a:endParaRPr lang="en-US" sz="2400"/>
          </a:p>
          <a:p>
            <a:pPr marL="272034" lvl="1" indent="0">
              <a:buClr>
                <a:schemeClr val="accent1">
                  <a:lumMod val="75000"/>
                </a:schemeClr>
              </a:buClr>
              <a:buFont typeface="Arial"/>
              <a:buNone/>
            </a:pPr>
            <a:endParaRPr lang="en-US" sz="2200"/>
          </a:p>
        </p:txBody>
      </p:sp>
    </p:spTree>
    <p:extLst>
      <p:ext uri="{BB962C8B-B14F-4D97-AF65-F5344CB8AC3E}">
        <p14:creationId xmlns:p14="http://schemas.microsoft.com/office/powerpoint/2010/main" val="1169910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80581"/>
            <a:ext cx="7465060" cy="443070"/>
          </a:xfrm>
          <a:prstGeom prst="rect">
            <a:avLst/>
          </a:prstGeom>
        </p:spPr>
        <p:txBody>
          <a:bodyPr vert="horz" wrap="square" lIns="0" tIns="12065" rIns="0" bIns="0" rtlCol="0">
            <a:spAutoFit/>
          </a:bodyPr>
          <a:lstStyle/>
          <a:p>
            <a:pPr marL="12700">
              <a:lnSpc>
                <a:spcPct val="100000"/>
              </a:lnSpc>
              <a:spcBef>
                <a:spcPts val="95"/>
              </a:spcBef>
            </a:pPr>
            <a:r>
              <a:rPr lang="en-US">
                <a:solidFill>
                  <a:schemeClr val="accent1">
                    <a:lumMod val="75000"/>
                  </a:schemeClr>
                </a:solidFill>
              </a:rPr>
              <a:t>Selection Process and Evaluation Criteria</a:t>
            </a:r>
            <a:endParaRPr spc="-10"/>
          </a:p>
        </p:txBody>
      </p:sp>
      <p:sp>
        <p:nvSpPr>
          <p:cNvPr id="3" name="object 3"/>
          <p:cNvSpPr txBox="1"/>
          <p:nvPr/>
        </p:nvSpPr>
        <p:spPr>
          <a:xfrm>
            <a:off x="535940" y="1348667"/>
            <a:ext cx="7998460" cy="5084084"/>
          </a:xfrm>
          <a:prstGeom prst="rect">
            <a:avLst/>
          </a:prstGeom>
        </p:spPr>
        <p:txBody>
          <a:bodyPr vert="horz" wrap="square" lIns="0" tIns="13335" rIns="0" bIns="0" rtlCol="0">
            <a:spAutoFit/>
          </a:bodyPr>
          <a:lstStyle/>
          <a:p>
            <a:pPr marL="12065" marR="5080">
              <a:lnSpc>
                <a:spcPct val="100000"/>
              </a:lnSpc>
              <a:spcBef>
                <a:spcPts val="105"/>
              </a:spcBef>
              <a:buClr>
                <a:srgbClr val="376092"/>
              </a:buClr>
              <a:tabLst>
                <a:tab pos="268605" algn="l"/>
              </a:tabLst>
            </a:pPr>
            <a:r>
              <a:rPr sz="2000">
                <a:latin typeface="Calibri"/>
                <a:cs typeface="Calibri"/>
              </a:rPr>
              <a:t>The</a:t>
            </a:r>
            <a:r>
              <a:rPr sz="2000" spc="-45">
                <a:latin typeface="Calibri"/>
                <a:cs typeface="Calibri"/>
              </a:rPr>
              <a:t> </a:t>
            </a:r>
            <a:r>
              <a:rPr sz="2000">
                <a:latin typeface="Calibri"/>
                <a:cs typeface="Calibri"/>
              </a:rPr>
              <a:t>proposal</a:t>
            </a:r>
            <a:r>
              <a:rPr sz="2000" spc="-55">
                <a:latin typeface="Calibri"/>
                <a:cs typeface="Calibri"/>
              </a:rPr>
              <a:t> </a:t>
            </a:r>
            <a:r>
              <a:rPr sz="2000">
                <a:latin typeface="Calibri"/>
                <a:cs typeface="Calibri"/>
              </a:rPr>
              <a:t>will</a:t>
            </a:r>
            <a:r>
              <a:rPr sz="2000" spc="-30">
                <a:latin typeface="Calibri"/>
                <a:cs typeface="Calibri"/>
              </a:rPr>
              <a:t> </a:t>
            </a:r>
            <a:r>
              <a:rPr sz="2000">
                <a:latin typeface="Calibri"/>
                <a:cs typeface="Calibri"/>
              </a:rPr>
              <a:t>be</a:t>
            </a:r>
            <a:r>
              <a:rPr sz="2000" spc="-50">
                <a:latin typeface="Calibri"/>
                <a:cs typeface="Calibri"/>
              </a:rPr>
              <a:t> </a:t>
            </a:r>
            <a:r>
              <a:rPr sz="2000" spc="-10">
                <a:latin typeface="Calibri"/>
                <a:cs typeface="Calibri"/>
              </a:rPr>
              <a:t>evaluated</a:t>
            </a:r>
            <a:r>
              <a:rPr sz="2000" spc="-30">
                <a:latin typeface="Calibri"/>
                <a:cs typeface="Calibri"/>
              </a:rPr>
              <a:t> </a:t>
            </a:r>
            <a:r>
              <a:rPr sz="2000">
                <a:latin typeface="Calibri"/>
                <a:cs typeface="Calibri"/>
              </a:rPr>
              <a:t>per</a:t>
            </a:r>
            <a:r>
              <a:rPr sz="2000" spc="-40">
                <a:latin typeface="Calibri"/>
                <a:cs typeface="Calibri"/>
              </a:rPr>
              <a:t> </a:t>
            </a:r>
            <a:r>
              <a:rPr sz="2000">
                <a:latin typeface="Calibri"/>
                <a:cs typeface="Calibri"/>
              </a:rPr>
              <a:t>RFP</a:t>
            </a:r>
            <a:r>
              <a:rPr sz="2000" spc="-55">
                <a:latin typeface="Calibri"/>
                <a:cs typeface="Calibri"/>
              </a:rPr>
              <a:t> </a:t>
            </a:r>
            <a:r>
              <a:rPr lang="en-US" sz="2000" spc="-55">
                <a:latin typeface="Calibri"/>
                <a:cs typeface="Calibri"/>
              </a:rPr>
              <a:t>S</a:t>
            </a:r>
            <a:r>
              <a:rPr sz="2000">
                <a:latin typeface="Calibri"/>
                <a:cs typeface="Calibri"/>
              </a:rPr>
              <a:t>ection</a:t>
            </a:r>
            <a:r>
              <a:rPr sz="2000" spc="-30">
                <a:latin typeface="Calibri"/>
                <a:cs typeface="Calibri"/>
              </a:rPr>
              <a:t> </a:t>
            </a:r>
            <a:r>
              <a:rPr lang="en-US" sz="2000" spc="-30">
                <a:latin typeface="Calibri"/>
                <a:cs typeface="Calibri"/>
              </a:rPr>
              <a:t>9</a:t>
            </a:r>
            <a:r>
              <a:rPr sz="2000">
                <a:latin typeface="Calibri"/>
                <a:cs typeface="Calibri"/>
              </a:rPr>
              <a:t>.0,</a:t>
            </a:r>
            <a:r>
              <a:rPr sz="2000" spc="-70">
                <a:latin typeface="Calibri"/>
                <a:cs typeface="Calibri"/>
              </a:rPr>
              <a:t> </a:t>
            </a:r>
            <a:r>
              <a:rPr sz="2000">
                <a:latin typeface="Calibri"/>
                <a:cs typeface="Calibri"/>
              </a:rPr>
              <a:t>Selection</a:t>
            </a:r>
            <a:r>
              <a:rPr sz="2000" spc="-25">
                <a:latin typeface="Calibri"/>
                <a:cs typeface="Calibri"/>
              </a:rPr>
              <a:t> </a:t>
            </a:r>
            <a:r>
              <a:rPr sz="2000">
                <a:latin typeface="Calibri"/>
                <a:cs typeface="Calibri"/>
              </a:rPr>
              <a:t>Process</a:t>
            </a:r>
            <a:r>
              <a:rPr sz="2000" spc="-30">
                <a:latin typeface="Calibri"/>
                <a:cs typeface="Calibri"/>
              </a:rPr>
              <a:t> </a:t>
            </a:r>
            <a:r>
              <a:rPr lang="en-US" sz="2000" spc="-50">
                <a:latin typeface="Calibri"/>
                <a:cs typeface="Calibri"/>
              </a:rPr>
              <a:t>Overview</a:t>
            </a:r>
            <a:endParaRPr sz="2000">
              <a:latin typeface="Calibri"/>
              <a:cs typeface="Calibri"/>
            </a:endParaRPr>
          </a:p>
          <a:p>
            <a:pPr marL="557784" marR="0" lvl="1" indent="-285750" algn="l" defTabSz="914400" rtl="0" eaLnBrk="1" fontAlgn="base" latinLnBrk="0" hangingPunct="1">
              <a:lnSpc>
                <a:spcPct val="90000"/>
              </a:lnSpc>
              <a:spcBef>
                <a:spcPct val="20000"/>
              </a:spcBef>
              <a:spcAft>
                <a:spcPts val="1200"/>
              </a:spcAft>
              <a:buClr>
                <a:srgbClr val="4F81BD">
                  <a:lumMod val="75000"/>
                </a:srgbClr>
              </a:buClr>
              <a:buSzPct val="75000"/>
              <a:buFont typeface="Wingdings" panose="05000000000000000000" pitchFamily="2" charset="2"/>
              <a:buChar char="Ø"/>
              <a:tabLst/>
              <a:defRPr/>
            </a:pPr>
            <a:r>
              <a:rPr kumimoji="0" lang="en-US" altLang="en-US" sz="2400" b="1" i="0" u="none" strike="noStrike" kern="0" cap="none" spc="0" normalizeH="0" baseline="0" noProof="0">
                <a:ln>
                  <a:noFill/>
                </a:ln>
                <a:solidFill>
                  <a:srgbClr val="000000"/>
                </a:solidFill>
                <a:effectLst/>
                <a:uLnTx/>
                <a:uFillTx/>
                <a:latin typeface="Calibri"/>
                <a:ea typeface="+mn-ea"/>
                <a:cs typeface="+mn-cs"/>
              </a:rPr>
              <a:t>Stage 1: Adherence to Minimum Mandatory Requirements (Pass/Fail Review)</a:t>
            </a:r>
            <a:endParaRPr kumimoji="0" lang="en-US" altLang="en-US" sz="1100" b="0" i="0" u="none" strike="noStrike" kern="0" cap="none" spc="0" normalizeH="0" baseline="0" noProof="0">
              <a:ln>
                <a:noFill/>
              </a:ln>
              <a:solidFill>
                <a:srgbClr val="000000"/>
              </a:solidFill>
              <a:effectLst/>
              <a:uLnTx/>
              <a:uFillTx/>
              <a:latin typeface="Calibri"/>
              <a:ea typeface="+mn-ea"/>
              <a:cs typeface="+mn-cs"/>
            </a:endParaRPr>
          </a:p>
          <a:p>
            <a:pPr marL="557784" marR="0" lvl="1" indent="-285750" algn="l" defTabSz="914400" rtl="0" eaLnBrk="1" fontAlgn="base" latinLnBrk="0" hangingPunct="1">
              <a:lnSpc>
                <a:spcPct val="90000"/>
              </a:lnSpc>
              <a:spcBef>
                <a:spcPct val="20000"/>
              </a:spcBef>
              <a:spcAft>
                <a:spcPts val="300"/>
              </a:spcAft>
              <a:buClr>
                <a:srgbClr val="4F81BD">
                  <a:lumMod val="75000"/>
                </a:srgbClr>
              </a:buClr>
              <a:buSzPct val="75000"/>
              <a:buFont typeface="Wingdings" panose="05000000000000000000" pitchFamily="2" charset="2"/>
              <a:buChar char="Ø"/>
              <a:tabLst/>
              <a:defRPr/>
            </a:pPr>
            <a:r>
              <a:rPr kumimoji="0" lang="en-US" altLang="en-US" sz="2400" b="1" i="0" u="none" strike="noStrike" kern="0" cap="none" spc="0" normalizeH="0" baseline="0" noProof="0">
                <a:ln>
                  <a:noFill/>
                </a:ln>
                <a:solidFill>
                  <a:srgbClr val="000000"/>
                </a:solidFill>
                <a:effectLst/>
                <a:uLnTx/>
                <a:uFillTx/>
                <a:latin typeface="Calibri"/>
                <a:ea typeface="+mn-ea"/>
                <a:cs typeface="+mn-cs"/>
              </a:rPr>
              <a:t>Stage 2: Proposal Evaluation (1,050 possible points for each category)</a:t>
            </a:r>
          </a:p>
          <a:p>
            <a:pPr marL="1143000" marR="0" lvl="2" indent="-228600" algn="l" defTabSz="914400" rtl="0" eaLnBrk="1" fontAlgn="base" latinLnBrk="0" hangingPunct="1">
              <a:lnSpc>
                <a:spcPct val="90000"/>
              </a:lnSpc>
              <a:spcBef>
                <a:spcPct val="20000"/>
              </a:spcBef>
              <a:spcAft>
                <a:spcPts val="300"/>
              </a:spcAft>
              <a:buClr>
                <a:srgbClr val="779F92"/>
              </a:buClr>
              <a:buSzPct val="90000"/>
              <a:buFont typeface="Arial" panose="020B0604020202020204" pitchFamily="34" charset="0"/>
              <a:buChar char="•"/>
              <a:tabLst/>
              <a:defRPr/>
            </a:pPr>
            <a:r>
              <a:rPr kumimoji="0" lang="en-US" altLang="en-US" sz="2000" b="0" i="0" u="none" strike="noStrike" kern="0" cap="none" spc="0" normalizeH="0" baseline="0" noProof="0">
                <a:ln>
                  <a:noFill/>
                </a:ln>
                <a:solidFill>
                  <a:srgbClr val="000000"/>
                </a:solidFill>
                <a:effectLst/>
                <a:uLnTx/>
                <a:uFillTx/>
                <a:latin typeface="Calibri"/>
                <a:ea typeface="+mn-ea"/>
                <a:cs typeface="+mn-cs"/>
              </a:rPr>
              <a:t>Proposer’s Qualifications – Proposal Section A (50 possible pts)</a:t>
            </a:r>
          </a:p>
          <a:p>
            <a:pPr marL="1385316" marR="0" lvl="2" indent="-285750" algn="l" defTabSz="914400" rtl="0" eaLnBrk="1" fontAlgn="base" latinLnBrk="0" hangingPunct="1">
              <a:lnSpc>
                <a:spcPct val="100000"/>
              </a:lnSpc>
              <a:spcBef>
                <a:spcPct val="20000"/>
              </a:spcBef>
              <a:spcAft>
                <a:spcPts val="300"/>
              </a:spcAft>
              <a:buClr>
                <a:srgbClr val="9DC2D7"/>
              </a:buClr>
              <a:buSzPct val="80000"/>
              <a:buFont typeface="Wingdings" panose="05000000000000000000" pitchFamily="2" charset="2"/>
              <a:buChar char="q"/>
              <a:tabLst/>
              <a:defRPr/>
            </a:pPr>
            <a:r>
              <a:rPr kumimoji="0" lang="en-US" altLang="en-US" sz="2000" b="0" i="0" u="none" strike="noStrike" kern="0" cap="none" spc="0" normalizeH="0" baseline="0" noProof="0">
                <a:ln>
                  <a:noFill/>
                </a:ln>
                <a:solidFill>
                  <a:srgbClr val="000000"/>
                </a:solidFill>
                <a:effectLst/>
                <a:uLnTx/>
                <a:uFillTx/>
                <a:latin typeface="Calibri"/>
                <a:ea typeface="+mn-ea"/>
                <a:cs typeface="+mn-cs"/>
              </a:rPr>
              <a:t>Contractor Alert Reporting Database</a:t>
            </a:r>
          </a:p>
          <a:p>
            <a:pPr marL="1385316" marR="0" lvl="2" indent="-285750" algn="l" defTabSz="914400" rtl="0" eaLnBrk="1" fontAlgn="base" latinLnBrk="0" hangingPunct="1">
              <a:lnSpc>
                <a:spcPct val="100000"/>
              </a:lnSpc>
              <a:spcBef>
                <a:spcPct val="20000"/>
              </a:spcBef>
              <a:spcAft>
                <a:spcPts val="300"/>
              </a:spcAft>
              <a:buClr>
                <a:srgbClr val="9DC2D7"/>
              </a:buClr>
              <a:buSzPct val="80000"/>
              <a:buFont typeface="Wingdings" panose="05000000000000000000" pitchFamily="2" charset="2"/>
              <a:buChar char="q"/>
              <a:tabLst/>
              <a:defRPr/>
            </a:pPr>
            <a:r>
              <a:rPr kumimoji="0" lang="en-US" altLang="en-US" sz="2000" b="0" i="0" u="none" strike="noStrike" kern="0" cap="none" spc="0" normalizeH="0" baseline="0" noProof="0">
                <a:ln>
                  <a:noFill/>
                </a:ln>
                <a:solidFill>
                  <a:srgbClr val="000000"/>
                </a:solidFill>
                <a:effectLst/>
                <a:uLnTx/>
                <a:uFillTx/>
                <a:latin typeface="Calibri"/>
                <a:ea typeface="+mn-ea"/>
                <a:cs typeface="+mn-cs"/>
              </a:rPr>
              <a:t>References</a:t>
            </a:r>
          </a:p>
          <a:p>
            <a:pPr marL="1385316" marR="0" lvl="2" indent="-285750" algn="l" defTabSz="914400" rtl="0" eaLnBrk="1" fontAlgn="base" latinLnBrk="0" hangingPunct="1">
              <a:lnSpc>
                <a:spcPct val="100000"/>
              </a:lnSpc>
              <a:spcBef>
                <a:spcPct val="20000"/>
              </a:spcBef>
              <a:spcAft>
                <a:spcPts val="300"/>
              </a:spcAft>
              <a:buClr>
                <a:srgbClr val="9DC2D7"/>
              </a:buClr>
              <a:buSzPct val="80000"/>
              <a:buFont typeface="Wingdings" panose="05000000000000000000" pitchFamily="2" charset="2"/>
              <a:buChar char="q"/>
              <a:tabLst/>
              <a:defRPr/>
            </a:pPr>
            <a:r>
              <a:rPr kumimoji="0" lang="en-US" altLang="en-US" sz="2000" b="0" i="0" u="none" strike="noStrike" kern="0" cap="none" spc="0" normalizeH="0" baseline="0" noProof="0">
                <a:ln>
                  <a:noFill/>
                </a:ln>
                <a:solidFill>
                  <a:srgbClr val="000000"/>
                </a:solidFill>
                <a:effectLst/>
                <a:uLnTx/>
                <a:uFillTx/>
                <a:latin typeface="Calibri"/>
                <a:ea typeface="+mn-ea"/>
                <a:cs typeface="+mn-cs"/>
              </a:rPr>
              <a:t>Debarment History and Terminated Contracts </a:t>
            </a:r>
          </a:p>
          <a:p>
            <a:pPr marL="1385316" marR="0" lvl="2" indent="-285750" algn="l" defTabSz="914400" rtl="0" eaLnBrk="1" fontAlgn="base" latinLnBrk="0" hangingPunct="1">
              <a:lnSpc>
                <a:spcPct val="100000"/>
              </a:lnSpc>
              <a:spcBef>
                <a:spcPct val="20000"/>
              </a:spcBef>
              <a:spcAft>
                <a:spcPts val="300"/>
              </a:spcAft>
              <a:buClr>
                <a:srgbClr val="9DC2D7"/>
              </a:buClr>
              <a:buSzPct val="80000"/>
              <a:buFont typeface="Wingdings" panose="05000000000000000000" pitchFamily="2" charset="2"/>
              <a:buChar char="q"/>
              <a:tabLst/>
              <a:defRPr/>
            </a:pPr>
            <a:r>
              <a:rPr kumimoji="0" lang="en-US" altLang="en-US" sz="2000" b="0" i="0" u="none" strike="noStrike" kern="0" cap="none" spc="0" normalizeH="0" baseline="0" noProof="0">
                <a:ln>
                  <a:noFill/>
                </a:ln>
                <a:solidFill>
                  <a:srgbClr val="000000"/>
                </a:solidFill>
                <a:effectLst/>
                <a:uLnTx/>
                <a:uFillTx/>
                <a:latin typeface="Calibri"/>
                <a:ea typeface="+mn-ea"/>
                <a:cs typeface="+mn-cs"/>
              </a:rPr>
              <a:t>Financial Capability (30 pts deduction maximum)</a:t>
            </a:r>
          </a:p>
          <a:p>
            <a:pPr marL="1385316" marR="0" lvl="2" indent="-285750" algn="l" defTabSz="914400" rtl="0" eaLnBrk="1" fontAlgn="base" latinLnBrk="0" hangingPunct="1">
              <a:lnSpc>
                <a:spcPct val="100000"/>
              </a:lnSpc>
              <a:spcBef>
                <a:spcPct val="20000"/>
              </a:spcBef>
              <a:spcAft>
                <a:spcPts val="300"/>
              </a:spcAft>
              <a:buClr>
                <a:srgbClr val="9DC2D7"/>
              </a:buClr>
              <a:buSzPct val="80000"/>
              <a:buFont typeface="Wingdings" panose="05000000000000000000" pitchFamily="2" charset="2"/>
              <a:buChar char="q"/>
              <a:tabLst/>
              <a:defRPr/>
            </a:pPr>
            <a:r>
              <a:rPr kumimoji="0" lang="en-US" altLang="en-US" sz="2000" b="0" i="0" u="none" strike="noStrike" kern="0" cap="none" spc="0" normalizeH="0" baseline="0" noProof="0">
                <a:ln>
                  <a:noFill/>
                </a:ln>
                <a:solidFill>
                  <a:srgbClr val="000000"/>
                </a:solidFill>
                <a:effectLst/>
                <a:uLnTx/>
                <a:uFillTx/>
                <a:latin typeface="Calibri"/>
                <a:ea typeface="+mn-ea"/>
                <a:cs typeface="+mn-cs"/>
              </a:rPr>
              <a:t>Pending Litigation and Judgments </a:t>
            </a:r>
          </a:p>
          <a:p>
            <a:pPr marL="1385316" marR="0" lvl="2" indent="-285750" algn="l" defTabSz="914400" rtl="0" eaLnBrk="1" fontAlgn="base" latinLnBrk="0" hangingPunct="1">
              <a:lnSpc>
                <a:spcPct val="100000"/>
              </a:lnSpc>
              <a:spcBef>
                <a:spcPct val="20000"/>
              </a:spcBef>
              <a:spcAft>
                <a:spcPts val="300"/>
              </a:spcAft>
              <a:buClr>
                <a:srgbClr val="9DC2D7"/>
              </a:buClr>
              <a:buSzPct val="80000"/>
              <a:buFont typeface="Wingdings" panose="05000000000000000000" pitchFamily="2" charset="2"/>
              <a:buChar char="q"/>
              <a:tabLst/>
              <a:defRPr/>
            </a:pPr>
            <a:r>
              <a:rPr kumimoji="0" lang="en-US" altLang="en-US" sz="2000" b="0" i="0" u="none" strike="noStrike" kern="0" cap="none" spc="0" normalizeH="0" baseline="0" noProof="0">
                <a:ln>
                  <a:noFill/>
                </a:ln>
                <a:solidFill>
                  <a:srgbClr val="000000"/>
                </a:solidFill>
                <a:effectLst/>
                <a:uLnTx/>
                <a:uFillTx/>
                <a:latin typeface="Calibri"/>
                <a:ea typeface="+mn-ea"/>
                <a:cs typeface="+mn-cs"/>
              </a:rPr>
              <a:t>Required Forms and Corporate Documents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32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025633"/>
            <a:ext cx="7465060" cy="443070"/>
          </a:xfrm>
          <a:prstGeom prst="rect">
            <a:avLst/>
          </a:prstGeom>
        </p:spPr>
        <p:txBody>
          <a:bodyPr vert="horz" wrap="square" lIns="0" tIns="12065" rIns="0" bIns="0" rtlCol="0">
            <a:spAutoFit/>
          </a:bodyPr>
          <a:lstStyle/>
          <a:p>
            <a:pPr marL="12700">
              <a:lnSpc>
                <a:spcPct val="100000"/>
              </a:lnSpc>
              <a:spcBef>
                <a:spcPts val="95"/>
              </a:spcBef>
            </a:pPr>
            <a:r>
              <a:rPr lang="en-US">
                <a:solidFill>
                  <a:schemeClr val="accent1">
                    <a:lumMod val="75000"/>
                  </a:schemeClr>
                </a:solidFill>
              </a:rPr>
              <a:t>Selection Process and Evaluation Criteria</a:t>
            </a:r>
            <a:endParaRPr spc="-1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32</a:t>
            </a:r>
          </a:p>
        </p:txBody>
      </p:sp>
      <p:sp>
        <p:nvSpPr>
          <p:cNvPr id="4" name="Content Placeholder 2">
            <a:extLst>
              <a:ext uri="{FF2B5EF4-FFF2-40B4-BE49-F238E27FC236}">
                <a16:creationId xmlns:a16="http://schemas.microsoft.com/office/drawing/2014/main" id="{A59F4696-7494-4953-40B6-68E205A815D2}"/>
              </a:ext>
            </a:extLst>
          </p:cNvPr>
          <p:cNvSpPr txBox="1">
            <a:spLocks/>
          </p:cNvSpPr>
          <p:nvPr/>
        </p:nvSpPr>
        <p:spPr>
          <a:xfrm>
            <a:off x="292925" y="1600200"/>
            <a:ext cx="8229600" cy="4942892"/>
          </a:xfrm>
          <a:prstGeom prst="rect">
            <a:avLst/>
          </a:prstGeom>
        </p:spPr>
        <p:txBody>
          <a:bodyPr wrap="square" lIns="0" tIns="0" rIns="0" bIns="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fontAlgn="base">
              <a:lnSpc>
                <a:spcPct val="150000"/>
              </a:lnSpc>
              <a:spcAft>
                <a:spcPts val="300"/>
              </a:spcAft>
              <a:buClr>
                <a:schemeClr val="accent1">
                  <a:lumMod val="75000"/>
                </a:schemeClr>
              </a:buClr>
              <a:buSzPct val="75000"/>
              <a:buFont typeface="Wingdings" panose="05000000000000000000" pitchFamily="2" charset="2"/>
              <a:buChar char="Ø"/>
            </a:pPr>
            <a:r>
              <a:rPr lang="en-US" altLang="en-US" sz="2400" b="1">
                <a:solidFill>
                  <a:srgbClr val="000000"/>
                </a:solidFill>
              </a:rPr>
              <a:t>Stage 2: Proposal Evaluation – Continued </a:t>
            </a:r>
          </a:p>
          <a:p>
            <a:pPr lvl="2" defTabSz="601663" fontAlgn="base">
              <a:lnSpc>
                <a:spcPct val="150000"/>
              </a:lnSpc>
              <a:spcAft>
                <a:spcPts val="300"/>
              </a:spcAft>
              <a:buClr>
                <a:srgbClr val="779F92"/>
              </a:buClr>
              <a:buSzPct val="90000"/>
              <a:buFont typeface="Arial" panose="020B0604020202020204" pitchFamily="34" charset="0"/>
              <a:buChar char="•"/>
            </a:pPr>
            <a:r>
              <a:rPr lang="en-US" altLang="en-US" sz="2000">
                <a:solidFill>
                  <a:srgbClr val="000000"/>
                </a:solidFill>
              </a:rPr>
              <a:t>	Proposer’s Background and Experience – Section C (100 pts)</a:t>
            </a:r>
          </a:p>
          <a:p>
            <a:pPr marL="1200150" lvl="2" indent="-285750" fontAlgn="base">
              <a:lnSpc>
                <a:spcPct val="150000"/>
              </a:lnSpc>
              <a:spcAft>
                <a:spcPts val="300"/>
              </a:spcAft>
              <a:buClr>
                <a:srgbClr val="779F92"/>
              </a:buClr>
              <a:buSzPct val="90000"/>
              <a:buFont typeface="Arial" panose="020B0604020202020204" pitchFamily="34" charset="0"/>
              <a:buChar char="•"/>
            </a:pPr>
            <a:r>
              <a:rPr lang="en-US" altLang="en-US" sz="2000">
                <a:solidFill>
                  <a:srgbClr val="000000"/>
                </a:solidFill>
              </a:rPr>
              <a:t>Proposer’s Approach to Providing Required Services –  Section D (850 pts for each category)</a:t>
            </a:r>
          </a:p>
          <a:p>
            <a:pPr lvl="2" defTabSz="601663" fontAlgn="base">
              <a:lnSpc>
                <a:spcPct val="150000"/>
              </a:lnSpc>
              <a:spcAft>
                <a:spcPts val="300"/>
              </a:spcAft>
              <a:buClr>
                <a:srgbClr val="779F92"/>
              </a:buClr>
              <a:buSzPct val="90000"/>
              <a:buFont typeface="Arial" panose="020B0604020202020204" pitchFamily="34" charset="0"/>
              <a:buChar char="•"/>
            </a:pPr>
            <a:r>
              <a:rPr lang="en-US" altLang="en-US" sz="2000">
                <a:solidFill>
                  <a:srgbClr val="000000"/>
                </a:solidFill>
              </a:rPr>
              <a:t>	Proposer’s Staffing Plan – Section E (50 pts for each category)</a:t>
            </a:r>
          </a:p>
          <a:p>
            <a:pPr lvl="1" fontAlgn="base">
              <a:lnSpc>
                <a:spcPct val="150000"/>
              </a:lnSpc>
              <a:spcAft>
                <a:spcPct val="0"/>
              </a:spcAft>
              <a:buClr>
                <a:srgbClr val="9DC2D7"/>
              </a:buClr>
              <a:buSzPct val="80000"/>
              <a:buFont typeface="Wingdings" panose="05000000000000000000" pitchFamily="2" charset="2"/>
              <a:buChar char="Ø"/>
            </a:pPr>
            <a:r>
              <a:rPr lang="en-US" altLang="en-US" sz="2400" b="1">
                <a:solidFill>
                  <a:srgbClr val="000000"/>
                </a:solidFill>
              </a:rPr>
              <a:t>Stage 3: Final Review and Selection </a:t>
            </a:r>
          </a:p>
          <a:p>
            <a:pPr lvl="2" defTabSz="601663" fontAlgn="base">
              <a:lnSpc>
                <a:spcPct val="150000"/>
              </a:lnSpc>
              <a:spcAft>
                <a:spcPct val="0"/>
              </a:spcAft>
              <a:buClr>
                <a:srgbClr val="9DC2D7"/>
              </a:buClr>
              <a:buSzPct val="90000"/>
              <a:buFont typeface="Arial" panose="020B0604020202020204" pitchFamily="34" charset="0"/>
              <a:buChar char="•"/>
            </a:pPr>
            <a:r>
              <a:rPr lang="en-US" altLang="en-US" sz="2000">
                <a:solidFill>
                  <a:srgbClr val="000000"/>
                </a:solidFill>
              </a:rPr>
              <a:t>	Scoring and Ranking for each service category</a:t>
            </a:r>
          </a:p>
          <a:p>
            <a:pPr lvl="2" defTabSz="601663" fontAlgn="base">
              <a:lnSpc>
                <a:spcPct val="150000"/>
              </a:lnSpc>
              <a:spcAft>
                <a:spcPct val="0"/>
              </a:spcAft>
              <a:buClr>
                <a:srgbClr val="9DC2D7"/>
              </a:buClr>
              <a:buSzPct val="90000"/>
              <a:buFont typeface="Arial" panose="020B0604020202020204" pitchFamily="34" charset="0"/>
              <a:buChar char="•"/>
            </a:pPr>
            <a:r>
              <a:rPr lang="en-US" altLang="en-US" sz="2000">
                <a:solidFill>
                  <a:srgbClr val="000000"/>
                </a:solidFill>
              </a:rPr>
              <a:t>	A separate score is given for each service category applied</a:t>
            </a:r>
          </a:p>
          <a:p>
            <a:pPr lvl="2" fontAlgn="base">
              <a:lnSpc>
                <a:spcPct val="90000"/>
              </a:lnSpc>
              <a:spcAft>
                <a:spcPts val="300"/>
              </a:spcAft>
              <a:buClr>
                <a:srgbClr val="779F92"/>
              </a:buClr>
              <a:buSzPct val="90000"/>
            </a:pPr>
            <a:endParaRPr lang="en-US" altLang="en-US">
              <a:solidFill>
                <a:srgbClr val="000000"/>
              </a:solidFill>
            </a:endParaRPr>
          </a:p>
          <a:p>
            <a:pPr lvl="1" fontAlgn="base">
              <a:lnSpc>
                <a:spcPct val="90000"/>
              </a:lnSpc>
              <a:spcAft>
                <a:spcPts val="300"/>
              </a:spcAft>
              <a:buClr>
                <a:srgbClr val="779F92"/>
              </a:buClr>
              <a:buSzPct val="90000"/>
              <a:buFont typeface="Arial" panose="020B0604020202020204" pitchFamily="34" charset="0"/>
              <a:buChar char="•"/>
            </a:pPr>
            <a:endParaRPr lang="en-US" altLang="en-US" sz="2000">
              <a:solidFill>
                <a:srgbClr val="000000"/>
              </a:solidFill>
            </a:endParaRPr>
          </a:p>
          <a:p>
            <a:endParaRPr lang="en-US"/>
          </a:p>
        </p:txBody>
      </p:sp>
    </p:spTree>
    <p:extLst>
      <p:ext uri="{BB962C8B-B14F-4D97-AF65-F5344CB8AC3E}">
        <p14:creationId xmlns:p14="http://schemas.microsoft.com/office/powerpoint/2010/main" val="158157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39</a:t>
            </a:r>
          </a:p>
        </p:txBody>
      </p:sp>
      <p:sp>
        <p:nvSpPr>
          <p:cNvPr id="8" name="Title 1">
            <a:extLst>
              <a:ext uri="{FF2B5EF4-FFF2-40B4-BE49-F238E27FC236}">
                <a16:creationId xmlns:a16="http://schemas.microsoft.com/office/drawing/2014/main" id="{94FE9C06-B959-823C-78ED-686C003A697A}"/>
              </a:ext>
            </a:extLst>
          </p:cNvPr>
          <p:cNvSpPr txBox="1">
            <a:spLocks/>
          </p:cNvSpPr>
          <p:nvPr/>
        </p:nvSpPr>
        <p:spPr>
          <a:xfrm>
            <a:off x="457200" y="895350"/>
            <a:ext cx="8229600" cy="430887"/>
          </a:xfrm>
          <a:prstGeom prst="rect">
            <a:avLst/>
          </a:prstGeom>
        </p:spPr>
        <p:txBody>
          <a:bodyPr wrap="square" lIns="0" tIns="0" rIns="0" bIns="0">
            <a:spAutoFit/>
          </a:bodyPr>
          <a:lstStyle>
            <a:lvl1pPr>
              <a:defRPr sz="2800" b="1" i="0">
                <a:solidFill>
                  <a:schemeClr val="tx1"/>
                </a:solidFill>
                <a:latin typeface="Calibri"/>
                <a:ea typeface="+mj-ea"/>
                <a:cs typeface="Calibri"/>
              </a:defRPr>
            </a:lvl1pPr>
          </a:lstStyle>
          <a:p>
            <a:r>
              <a:rPr lang="en-US">
                <a:solidFill>
                  <a:schemeClr val="accent1">
                    <a:lumMod val="75000"/>
                  </a:schemeClr>
                </a:solidFill>
              </a:rPr>
              <a:t>Proposal Submission and Delivery Guidelines</a:t>
            </a:r>
          </a:p>
        </p:txBody>
      </p:sp>
      <p:sp>
        <p:nvSpPr>
          <p:cNvPr id="9" name="Content Placeholder 2">
            <a:extLst>
              <a:ext uri="{FF2B5EF4-FFF2-40B4-BE49-F238E27FC236}">
                <a16:creationId xmlns:a16="http://schemas.microsoft.com/office/drawing/2014/main" id="{5B3D8386-ECE0-8CAD-BB9B-7E6C61F248F0}"/>
              </a:ext>
            </a:extLst>
          </p:cNvPr>
          <p:cNvSpPr txBox="1">
            <a:spLocks/>
          </p:cNvSpPr>
          <p:nvPr/>
        </p:nvSpPr>
        <p:spPr>
          <a:xfrm>
            <a:off x="457200" y="1762125"/>
            <a:ext cx="8229600" cy="4360862"/>
          </a:xfrm>
          <a:prstGeom prst="rect">
            <a:avLst/>
          </a:prstGeom>
        </p:spPr>
        <p:txBody>
          <a:bodyPr vert="horz" lIns="91440" tIns="45720" rIns="91440" bIns="45720" rtlCol="0">
            <a:noAutofit/>
          </a:bodyPr>
          <a:lst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70332" marR="0" lvl="0" indent="-342900" algn="l" defTabSz="914400" rtl="0" eaLnBrk="1" fontAlgn="base" latinLnBrk="0" hangingPunct="1">
              <a:lnSpc>
                <a:spcPct val="90000"/>
              </a:lnSpc>
              <a:spcBef>
                <a:spcPct val="20000"/>
              </a:spcBef>
              <a:spcAft>
                <a:spcPts val="300"/>
              </a:spcAft>
              <a:buClr>
                <a:srgbClr val="4F81BD">
                  <a:lumMod val="75000"/>
                </a:srgbClr>
              </a:buClr>
              <a:buSzPct val="90000"/>
              <a:buFont typeface="Arial" panose="020B0604020202020204" pitchFamily="34" charset="0"/>
              <a:buChar char="•"/>
              <a:tabLst/>
              <a:defRPr/>
            </a:pPr>
            <a:r>
              <a:rPr kumimoji="0" lang="en-CA" sz="2200" b="0" i="0" u="none" strike="noStrike" kern="1200" cap="none" spc="0" normalizeH="0" baseline="0" noProof="0" dirty="0">
                <a:ln>
                  <a:noFill/>
                </a:ln>
                <a:solidFill>
                  <a:sysClr val="windowText" lastClr="000000"/>
                </a:solidFill>
                <a:effectLst/>
                <a:uLnTx/>
                <a:uFillTx/>
                <a:latin typeface="Calibri"/>
                <a:ea typeface="+mn-ea"/>
                <a:cs typeface="+mn-cs"/>
              </a:rPr>
              <a:t>Proposers are required to submit by email, one electronic copy of the entire proposal in Adobe Acrobat or Portable Document Format (PDF), with no security provisions, by the deadline identified in RFP, Section 1.0, Solicitation Information, to the person and e-mail address identified in RFP, Section 6.2, Contact with County Personnel. </a:t>
            </a:r>
          </a:p>
          <a:p>
            <a:pPr marL="370332" marR="0" lvl="0" indent="-342900" algn="l" defTabSz="914400" rtl="0" eaLnBrk="1" fontAlgn="base" latinLnBrk="0" hangingPunct="1">
              <a:lnSpc>
                <a:spcPct val="90000"/>
              </a:lnSpc>
              <a:spcBef>
                <a:spcPct val="20000"/>
              </a:spcBef>
              <a:spcAft>
                <a:spcPts val="300"/>
              </a:spcAft>
              <a:buClr>
                <a:srgbClr val="4F81BD">
                  <a:lumMod val="75000"/>
                </a:srgbClr>
              </a:buClr>
              <a:buSzPct val="90000"/>
              <a:buFont typeface="Arial" panose="020B0604020202020204" pitchFamily="34" charset="0"/>
              <a:buChar char="•"/>
              <a:tabLst/>
              <a:defRPr/>
            </a:pPr>
            <a:endParaRPr kumimoji="0" lang="en-CA" sz="1200" b="0" i="0" u="none" strike="noStrike" kern="1200" cap="none" spc="0" normalizeH="0" baseline="0" noProof="0" dirty="0">
              <a:ln>
                <a:noFill/>
              </a:ln>
              <a:solidFill>
                <a:sysClr val="windowText" lastClr="000000"/>
              </a:solidFill>
              <a:effectLst/>
              <a:uLnTx/>
              <a:uFillTx/>
              <a:latin typeface="Calibri"/>
              <a:ea typeface="+mn-ea"/>
              <a:cs typeface="+mn-cs"/>
            </a:endParaRPr>
          </a:p>
          <a:p>
            <a:pPr marL="370332" marR="0" lvl="0" indent="-342900" algn="l" defTabSz="914400" rtl="0" eaLnBrk="1" fontAlgn="base" latinLnBrk="0" hangingPunct="1">
              <a:lnSpc>
                <a:spcPct val="90000"/>
              </a:lnSpc>
              <a:spcBef>
                <a:spcPct val="20000"/>
              </a:spcBef>
              <a:spcAft>
                <a:spcPts val="300"/>
              </a:spcAft>
              <a:buClr>
                <a:srgbClr val="4F81BD">
                  <a:lumMod val="75000"/>
                </a:srgbClr>
              </a:buClr>
              <a:buSzPct val="90000"/>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Email subject line must be clearly marked: </a:t>
            </a:r>
            <a:r>
              <a:rPr kumimoji="0" lang="en-US" sz="2200" b="1" i="0" u="none" strike="noStrike" kern="1200" cap="none" spc="0" normalizeH="0" baseline="0" noProof="0" dirty="0">
                <a:ln>
                  <a:noFill/>
                </a:ln>
                <a:solidFill>
                  <a:sysClr val="windowText" lastClr="000000"/>
                </a:solidFill>
                <a:effectLst/>
                <a:uLnTx/>
                <a:uFillTx/>
                <a:latin typeface="Calibri"/>
                <a:ea typeface="+mn-ea"/>
                <a:cs typeface="+mn-cs"/>
              </a:rPr>
              <a:t>“Proposal Submission for </a:t>
            </a: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mn-cs"/>
              </a:rPr>
              <a:t>Comprehensive HIV and STD Prevention Services in Los Angeles County, RFP #2024-014</a:t>
            </a:r>
            <a:r>
              <a:rPr kumimoji="0" lang="en-US" sz="2200" b="1" i="0" u="none" strike="noStrike" kern="1200" cap="none" spc="0" normalizeH="0" baseline="0" noProof="0" dirty="0">
                <a:ln>
                  <a:noFill/>
                </a:ln>
                <a:solidFill>
                  <a:sysClr val="windowText" lastClr="000000"/>
                </a:solidFill>
                <a:effectLst/>
                <a:uLnTx/>
                <a:uFillTx/>
                <a:latin typeface="Calibri"/>
                <a:ea typeface="+mn-ea"/>
                <a:cs typeface="+mn-cs"/>
              </a:rPr>
              <a:t>”.</a:t>
            </a:r>
          </a:p>
          <a:p>
            <a:pPr marL="370332" marR="0" lvl="0" indent="-342900" algn="l" defTabSz="914400" rtl="0" eaLnBrk="1" fontAlgn="base" latinLnBrk="0" hangingPunct="1">
              <a:lnSpc>
                <a:spcPct val="90000"/>
              </a:lnSpc>
              <a:spcBef>
                <a:spcPct val="20000"/>
              </a:spcBef>
              <a:spcAft>
                <a:spcPts val="300"/>
              </a:spcAft>
              <a:buClr>
                <a:srgbClr val="4F81BD">
                  <a:lumMod val="75000"/>
                </a:srgbClr>
              </a:buClr>
              <a:buSzPct val="90000"/>
              <a:buFont typeface="Arial" panose="020B0604020202020204" pitchFamily="34" charset="0"/>
              <a:buChar char="•"/>
              <a:tabLst/>
              <a:defRPr/>
            </a:pPr>
            <a:endParaRPr kumimoji="0" lang="en-CA" sz="1200" b="0" i="0" u="none" strike="noStrike" kern="1200" cap="none" spc="0" normalizeH="0" baseline="0" noProof="0" dirty="0">
              <a:ln>
                <a:noFill/>
              </a:ln>
              <a:solidFill>
                <a:sysClr val="windowText" lastClr="000000"/>
              </a:solidFill>
              <a:effectLst/>
              <a:uLnTx/>
              <a:uFillTx/>
              <a:latin typeface="Calibri"/>
              <a:ea typeface="+mn-ea"/>
              <a:cs typeface="+mn-cs"/>
            </a:endParaRPr>
          </a:p>
          <a:p>
            <a:pPr marL="370332" marR="0" lvl="0" indent="-342900" algn="l" defTabSz="914400" rtl="0" eaLnBrk="1" fontAlgn="base" latinLnBrk="0" hangingPunct="1">
              <a:lnSpc>
                <a:spcPct val="90000"/>
              </a:lnSpc>
              <a:spcBef>
                <a:spcPct val="20000"/>
              </a:spcBef>
              <a:spcAft>
                <a:spcPts val="300"/>
              </a:spcAft>
              <a:buClr>
                <a:srgbClr val="4F81BD">
                  <a:lumMod val="75000"/>
                </a:srgbClr>
              </a:buClr>
              <a:buSzPct val="90000"/>
              <a:buFont typeface="Arial" panose="020B0604020202020204" pitchFamily="34" charset="0"/>
              <a:buChar char="•"/>
              <a:tabLst/>
              <a:defRP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All proposals must be submitted in the prescribed format and order (RFP Section 8.4). </a:t>
            </a:r>
            <a:r>
              <a:rPr kumimoji="0" lang="en-US" sz="2200" b="0" i="0" u="none" strike="noStrike" kern="1200" cap="none" spc="0" normalizeH="0" baseline="0" noProof="0">
                <a:ln>
                  <a:noFill/>
                </a:ln>
                <a:solidFill>
                  <a:sysClr val="windowText" lastClr="000000"/>
                </a:solidFill>
                <a:effectLst/>
                <a:uLnTx/>
                <a:uFillTx/>
                <a:latin typeface="Calibri"/>
                <a:ea typeface="+mn-ea"/>
                <a:cs typeface="+mn-cs"/>
              </a:rPr>
              <a:t>Any proposal that deviates from this format may be rejected without review at the Director of Public Health’s sole discretion.</a:t>
            </a:r>
          </a:p>
          <a:p>
            <a:pPr marL="27432" marR="0" lvl="0" indent="0" algn="l" defTabSz="914400" rtl="0" eaLnBrk="1" fontAlgn="base" latinLnBrk="0" hangingPunct="1">
              <a:lnSpc>
                <a:spcPct val="90000"/>
              </a:lnSpc>
              <a:spcBef>
                <a:spcPct val="20000"/>
              </a:spcBef>
              <a:spcAft>
                <a:spcPts val="300"/>
              </a:spcAft>
              <a:buClr>
                <a:srgbClr val="779F92"/>
              </a:buClr>
              <a:buSzPct val="90000"/>
              <a:buFont typeface="Arial"/>
              <a:buNone/>
              <a:tabLst/>
              <a:defRPr/>
            </a:pPr>
            <a:endParaRPr kumimoji="0" lang="en-US" altLang="en-US" sz="2000" b="0" i="0" u="none" strike="noStrike" kern="0" cap="none" spc="0" normalizeH="0" baseline="0" noProof="0" dirty="0">
              <a:ln>
                <a:noFill/>
              </a:ln>
              <a:solidFill>
                <a:srgbClr val="000000"/>
              </a:solidFill>
              <a:effectLst/>
              <a:uLnTx/>
              <a:uFillTx/>
              <a:latin typeface="Arial"/>
              <a:ea typeface="+mn-ea"/>
              <a:cs typeface="+mn-cs"/>
            </a:endParaRPr>
          </a:p>
          <a:p>
            <a:pPr marL="1143000" marR="0" lvl="2" indent="-228600" algn="l" defTabSz="914400" rtl="0" eaLnBrk="1" fontAlgn="base" latinLnBrk="0" hangingPunct="1">
              <a:lnSpc>
                <a:spcPct val="90000"/>
              </a:lnSpc>
              <a:spcBef>
                <a:spcPct val="20000"/>
              </a:spcBef>
              <a:spcAft>
                <a:spcPts val="300"/>
              </a:spcAft>
              <a:buClr>
                <a:srgbClr val="779F92"/>
              </a:buClr>
              <a:buSzPct val="90000"/>
              <a:buFont typeface="Arial" panose="020B0604020202020204" pitchFamily="34" charset="0"/>
              <a:buChar char="•"/>
              <a:tabLst/>
              <a:defRPr/>
            </a:pP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a:p>
            <a:pPr marL="514350" marR="0" lvl="1" indent="0" algn="l" defTabSz="914400" rtl="0" eaLnBrk="1" fontAlgn="base" latinLnBrk="0" hangingPunct="1">
              <a:lnSpc>
                <a:spcPct val="100000"/>
              </a:lnSpc>
              <a:spcBef>
                <a:spcPct val="20000"/>
              </a:spcBef>
              <a:spcAft>
                <a:spcPts val="300"/>
              </a:spcAft>
              <a:buClr>
                <a:srgbClr val="9DC2D7"/>
              </a:buClr>
              <a:buSzPct val="80000"/>
              <a:buFont typeface="Arial"/>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1556766" marR="0" lvl="3" indent="0" algn="l" defTabSz="914400" rtl="0" eaLnBrk="1" fontAlgn="base" latinLnBrk="0" hangingPunct="1">
              <a:lnSpc>
                <a:spcPct val="100000"/>
              </a:lnSpc>
              <a:spcBef>
                <a:spcPct val="20000"/>
              </a:spcBef>
              <a:spcAft>
                <a:spcPts val="300"/>
              </a:spcAft>
              <a:buClr>
                <a:srgbClr val="9DC2D7"/>
              </a:buClr>
              <a:buSzPct val="80000"/>
              <a:buFont typeface="Arial"/>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025633"/>
            <a:ext cx="7465060" cy="443070"/>
          </a:xfrm>
          <a:prstGeom prst="rect">
            <a:avLst/>
          </a:prstGeom>
        </p:spPr>
        <p:txBody>
          <a:bodyPr vert="horz" wrap="square" lIns="0" tIns="12065" rIns="0" bIns="0" rtlCol="0">
            <a:spAutoFit/>
          </a:bodyPr>
          <a:lstStyle/>
          <a:p>
            <a:pPr marL="12700">
              <a:lnSpc>
                <a:spcPct val="100000"/>
              </a:lnSpc>
              <a:spcBef>
                <a:spcPts val="95"/>
              </a:spcBef>
            </a:pPr>
            <a:r>
              <a:rPr lang="en-US">
                <a:solidFill>
                  <a:schemeClr val="accent1">
                    <a:lumMod val="75000"/>
                  </a:schemeClr>
                </a:solidFill>
              </a:rPr>
              <a:t>Proposal Deadline</a:t>
            </a:r>
            <a:endParaRPr spc="-1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32</a:t>
            </a:r>
          </a:p>
        </p:txBody>
      </p:sp>
      <p:sp>
        <p:nvSpPr>
          <p:cNvPr id="3" name="Content Placeholder 2">
            <a:extLst>
              <a:ext uri="{FF2B5EF4-FFF2-40B4-BE49-F238E27FC236}">
                <a16:creationId xmlns:a16="http://schemas.microsoft.com/office/drawing/2014/main" id="{48F3615A-50E9-28F5-A93C-9310BD413F39}"/>
              </a:ext>
            </a:extLst>
          </p:cNvPr>
          <p:cNvSpPr txBox="1">
            <a:spLocks/>
          </p:cNvSpPr>
          <p:nvPr/>
        </p:nvSpPr>
        <p:spPr>
          <a:xfrm>
            <a:off x="457200" y="1836932"/>
            <a:ext cx="8229600" cy="2903872"/>
          </a:xfrm>
          <a:prstGeom prst="rect">
            <a:avLst/>
          </a:prstGeom>
        </p:spPr>
        <p:txBody>
          <a:bodyPr wrap="square" lIns="0" tIns="0" rIns="0" bIns="0">
            <a:spAutoFit/>
          </a:bodyPr>
          <a:lstStyle>
            <a:lvl1pPr marL="0">
              <a:defRPr sz="20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70332" indent="-342900" fontAlgn="base">
              <a:lnSpc>
                <a:spcPct val="90000"/>
              </a:lnSpc>
              <a:spcAft>
                <a:spcPts val="300"/>
              </a:spcAft>
              <a:buSzPct val="90000"/>
              <a:buFont typeface="Arial" panose="020B0604020202020204" pitchFamily="34" charset="0"/>
              <a:buChar char="•"/>
            </a:pPr>
            <a:r>
              <a:rPr lang="en-US" altLang="en-US" sz="2200" b="0" dirty="0">
                <a:solidFill>
                  <a:srgbClr val="000000"/>
                </a:solidFill>
                <a:latin typeface="+mn-lt"/>
              </a:rPr>
              <a:t>Be mindful of the due date and time </a:t>
            </a:r>
          </a:p>
          <a:p>
            <a:pPr marL="27432" fontAlgn="base">
              <a:lnSpc>
                <a:spcPct val="90000"/>
              </a:lnSpc>
              <a:spcAft>
                <a:spcPts val="300"/>
              </a:spcAft>
              <a:buSzPct val="90000"/>
            </a:pPr>
            <a:endParaRPr lang="en-US" altLang="en-US" sz="2200" b="0" dirty="0">
              <a:solidFill>
                <a:srgbClr val="000000"/>
              </a:solidFill>
              <a:latin typeface="+mn-lt"/>
            </a:endParaRPr>
          </a:p>
          <a:p>
            <a:pPr marL="370332" indent="-342900" fontAlgn="base">
              <a:lnSpc>
                <a:spcPct val="90000"/>
              </a:lnSpc>
              <a:spcAft>
                <a:spcPts val="300"/>
              </a:spcAft>
              <a:buSzPct val="90000"/>
              <a:buFont typeface="Arial" panose="020B0604020202020204" pitchFamily="34" charset="0"/>
              <a:buChar char="•"/>
            </a:pPr>
            <a:r>
              <a:rPr lang="en-US" altLang="en-US" sz="2200" b="0" dirty="0">
                <a:solidFill>
                  <a:srgbClr val="000000"/>
                </a:solidFill>
                <a:latin typeface="+mn-lt"/>
              </a:rPr>
              <a:t>Recommendation: submit a day early to allow for contingencies </a:t>
            </a:r>
          </a:p>
          <a:p>
            <a:pPr marL="370332" indent="-342900" fontAlgn="base">
              <a:lnSpc>
                <a:spcPct val="90000"/>
              </a:lnSpc>
              <a:spcAft>
                <a:spcPts val="300"/>
              </a:spcAft>
              <a:buSzPct val="90000"/>
              <a:buFont typeface="Arial" panose="020B0604020202020204" pitchFamily="34" charset="0"/>
              <a:buChar char="•"/>
            </a:pPr>
            <a:endParaRPr lang="en-US" sz="2200" dirty="0">
              <a:solidFill>
                <a:srgbClr val="000000"/>
              </a:solidFill>
            </a:endParaRPr>
          </a:p>
          <a:p>
            <a:pPr marL="370332" indent="-342900" fontAlgn="base">
              <a:lnSpc>
                <a:spcPct val="90000"/>
              </a:lnSpc>
              <a:spcAft>
                <a:spcPts val="300"/>
              </a:spcAft>
              <a:buSzPct val="90000"/>
              <a:buFont typeface="Arial" panose="020B0604020202020204" pitchFamily="34" charset="0"/>
              <a:buChar char="•"/>
            </a:pPr>
            <a:endParaRPr lang="en-US" sz="2200" dirty="0">
              <a:solidFill>
                <a:srgbClr val="000000"/>
              </a:solidFill>
            </a:endParaRPr>
          </a:p>
          <a:p>
            <a:pPr marL="370332" indent="-342900" fontAlgn="base">
              <a:lnSpc>
                <a:spcPct val="90000"/>
              </a:lnSpc>
              <a:spcAft>
                <a:spcPts val="300"/>
              </a:spcAft>
              <a:buSzPct val="90000"/>
              <a:buFont typeface="Arial" panose="020B0604020202020204" pitchFamily="34" charset="0"/>
              <a:buChar char="•"/>
            </a:pPr>
            <a:endParaRPr lang="en-US" sz="2200" dirty="0">
              <a:solidFill>
                <a:srgbClr val="000000"/>
              </a:solidFill>
            </a:endParaRPr>
          </a:p>
          <a:p>
            <a:pPr marL="27432" algn="ctr" fontAlgn="base">
              <a:lnSpc>
                <a:spcPct val="90000"/>
              </a:lnSpc>
              <a:spcAft>
                <a:spcPts val="300"/>
              </a:spcAft>
              <a:buSzPct val="90000"/>
            </a:pPr>
            <a:r>
              <a:rPr lang="en-US" sz="3600" dirty="0">
                <a:solidFill>
                  <a:srgbClr val="000000"/>
                </a:solidFill>
              </a:rPr>
              <a:t>Please don’t be late!</a:t>
            </a:r>
          </a:p>
          <a:p>
            <a:pPr marL="1556766" lvl="3" fontAlgn="base">
              <a:spcAft>
                <a:spcPts val="300"/>
              </a:spcAft>
              <a:buClr>
                <a:srgbClr val="9DC2D7"/>
              </a:buClr>
              <a:buSzPct val="80000"/>
            </a:pPr>
            <a:endParaRPr lang="en-US" sz="2000" dirty="0"/>
          </a:p>
        </p:txBody>
      </p:sp>
    </p:spTree>
    <p:extLst>
      <p:ext uri="{BB962C8B-B14F-4D97-AF65-F5344CB8AC3E}">
        <p14:creationId xmlns:p14="http://schemas.microsoft.com/office/powerpoint/2010/main" val="4119795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12009"/>
            <a:ext cx="8229600" cy="676323"/>
          </a:xfrm>
        </p:spPr>
        <p:txBody>
          <a:bodyPr/>
          <a:lstStyle/>
          <a:p>
            <a:r>
              <a:rPr lang="en-US"/>
              <a:t>RFP Timeline - Next Events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29736194"/>
              </p:ext>
            </p:extLst>
          </p:nvPr>
        </p:nvGraphicFramePr>
        <p:xfrm>
          <a:off x="571500" y="2042801"/>
          <a:ext cx="8001000" cy="3656529"/>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151888">
                  <a:extLst>
                    <a:ext uri="{9D8B030D-6E8A-4147-A177-3AD203B41FA5}">
                      <a16:colId xmlns:a16="http://schemas.microsoft.com/office/drawing/2014/main" val="20001"/>
                    </a:ext>
                  </a:extLst>
                </a:gridCol>
                <a:gridCol w="3182112">
                  <a:extLst>
                    <a:ext uri="{9D8B030D-6E8A-4147-A177-3AD203B41FA5}">
                      <a16:colId xmlns:a16="http://schemas.microsoft.com/office/drawing/2014/main" val="20002"/>
                    </a:ext>
                  </a:extLst>
                </a:gridCol>
              </a:tblGrid>
              <a:tr h="452723">
                <a:tc>
                  <a:txBody>
                    <a:bodyPr/>
                    <a:lstStyle/>
                    <a:p>
                      <a:pPr algn="ctr"/>
                      <a:r>
                        <a:rPr lang="en-US"/>
                        <a:t>Key</a:t>
                      </a:r>
                      <a:r>
                        <a:rPr lang="en-US" baseline="0"/>
                        <a:t> Event</a:t>
                      </a:r>
                      <a:endParaRPr lang="en-US"/>
                    </a:p>
                  </a:txBody>
                  <a:tcPr/>
                </a:tc>
                <a:tc>
                  <a:txBody>
                    <a:bodyPr/>
                    <a:lstStyle/>
                    <a:p>
                      <a:pPr algn="ctr"/>
                      <a:r>
                        <a:rPr lang="en-US"/>
                        <a:t>Due Date /Time</a:t>
                      </a:r>
                    </a:p>
                  </a:txBody>
                  <a:tcPr/>
                </a:tc>
                <a:tc>
                  <a:txBody>
                    <a:bodyPr/>
                    <a:lstStyle/>
                    <a:p>
                      <a:pPr algn="ctr"/>
                      <a:r>
                        <a:rPr lang="en-US"/>
                        <a:t>Resource/Reference</a:t>
                      </a:r>
                    </a:p>
                  </a:txBody>
                  <a:tcPr/>
                </a:tc>
                <a:extLst>
                  <a:ext uri="{0D108BD9-81ED-4DB2-BD59-A6C34878D82A}">
                    <a16:rowId xmlns:a16="http://schemas.microsoft.com/office/drawing/2014/main" val="10000"/>
                  </a:ext>
                </a:extLst>
              </a:tr>
              <a:tr h="704876">
                <a:tc>
                  <a:txBody>
                    <a:bodyPr/>
                    <a:lstStyle/>
                    <a:p>
                      <a:r>
                        <a:rPr lang="en-US" b="1"/>
                        <a:t>Addendum 1 Released</a:t>
                      </a:r>
                    </a:p>
                  </a:txBody>
                  <a:tcPr/>
                </a:tc>
                <a:tc>
                  <a:txBody>
                    <a:bodyPr/>
                    <a:lstStyle/>
                    <a:p>
                      <a:pPr algn="ctr"/>
                      <a:r>
                        <a:rPr lang="en-US" b="1"/>
                        <a:t>12/16/24</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a:t>RFP Section 1.0</a:t>
                      </a:r>
                    </a:p>
                  </a:txBody>
                  <a:tcPr/>
                </a:tc>
                <a:extLst>
                  <a:ext uri="{0D108BD9-81ED-4DB2-BD59-A6C34878D82A}">
                    <a16:rowId xmlns:a16="http://schemas.microsoft.com/office/drawing/2014/main" val="10001"/>
                  </a:ext>
                </a:extLst>
              </a:tr>
              <a:tr h="792265">
                <a:tc>
                  <a:txBody>
                    <a:bodyPr/>
                    <a:lstStyle/>
                    <a:p>
                      <a:r>
                        <a:rPr lang="en-US" b="1"/>
                        <a:t>Revised Written</a:t>
                      </a:r>
                      <a:r>
                        <a:rPr lang="en-US" b="1" baseline="0"/>
                        <a:t> Questions Due</a:t>
                      </a:r>
                      <a:endParaRPr lang="en-US" b="1"/>
                    </a:p>
                  </a:txBody>
                  <a:tcPr/>
                </a:tc>
                <a:tc>
                  <a:txBody>
                    <a:bodyPr/>
                    <a:lstStyle/>
                    <a:p>
                      <a:pPr algn="ctr"/>
                      <a:r>
                        <a:rPr lang="en-US" b="1"/>
                        <a:t>3:00 PM on 12/23/24</a:t>
                      </a:r>
                    </a:p>
                  </a:txBody>
                  <a:tcPr/>
                </a:tc>
                <a:tc>
                  <a:txBody>
                    <a:bodyPr/>
                    <a:lstStyle/>
                    <a:p>
                      <a:r>
                        <a:rPr lang="en-US"/>
                        <a:t>RFP Section 1.0</a:t>
                      </a:r>
                    </a:p>
                  </a:txBody>
                  <a:tcPr/>
                </a:tc>
                <a:extLst>
                  <a:ext uri="{0D108BD9-81ED-4DB2-BD59-A6C34878D82A}">
                    <a16:rowId xmlns:a16="http://schemas.microsoft.com/office/drawing/2014/main" val="650447112"/>
                  </a:ext>
                </a:extLst>
              </a:tr>
              <a:tr h="792265">
                <a:tc>
                  <a:txBody>
                    <a:bodyPr/>
                    <a:lstStyle/>
                    <a:p>
                      <a:r>
                        <a:rPr lang="en-US" b="1"/>
                        <a:t>Revised Questions</a:t>
                      </a:r>
                      <a:r>
                        <a:rPr lang="en-US" b="1" baseline="0"/>
                        <a:t> and Answers Addendum to be Released </a:t>
                      </a:r>
                      <a:endParaRPr lang="en-US" b="1"/>
                    </a:p>
                  </a:txBody>
                  <a:tcPr/>
                </a:tc>
                <a:tc>
                  <a:txBody>
                    <a:bodyPr/>
                    <a:lstStyle/>
                    <a:p>
                      <a:pPr algn="ctr"/>
                      <a:r>
                        <a:rPr lang="en-US" b="1"/>
                        <a:t>1/6/25</a:t>
                      </a:r>
                    </a:p>
                  </a:txBody>
                  <a:tcPr/>
                </a:tc>
                <a:tc>
                  <a:txBody>
                    <a:bodyPr/>
                    <a:lstStyle/>
                    <a:p>
                      <a:r>
                        <a:rPr lang="en-US"/>
                        <a:t>RFP Section 1.0</a:t>
                      </a:r>
                    </a:p>
                  </a:txBody>
                  <a:tcPr/>
                </a:tc>
                <a:extLst>
                  <a:ext uri="{0D108BD9-81ED-4DB2-BD59-A6C34878D82A}">
                    <a16:rowId xmlns:a16="http://schemas.microsoft.com/office/drawing/2014/main" val="10002"/>
                  </a:ext>
                </a:extLst>
              </a:tr>
              <a:tr h="792265">
                <a:tc>
                  <a:txBody>
                    <a:bodyPr/>
                    <a:lstStyle/>
                    <a:p>
                      <a:r>
                        <a:rPr lang="en-US" b="1"/>
                        <a:t>Revised Proposals Due By</a:t>
                      </a:r>
                    </a:p>
                  </a:txBody>
                  <a:tcPr/>
                </a:tc>
                <a:tc>
                  <a:txBody>
                    <a:bodyPr/>
                    <a:lstStyle/>
                    <a:p>
                      <a:pPr algn="ctr"/>
                      <a:r>
                        <a:rPr lang="en-US" b="1"/>
                        <a:t>5:00 PM on</a:t>
                      </a:r>
                    </a:p>
                    <a:p>
                      <a:pPr algn="ctr"/>
                      <a:r>
                        <a:rPr lang="en-US" b="1"/>
                        <a:t>1/21/25</a:t>
                      </a:r>
                    </a:p>
                  </a:txBody>
                  <a:tcPr/>
                </a:tc>
                <a:tc>
                  <a:txBody>
                    <a:bodyPr/>
                    <a:lstStyle/>
                    <a:p>
                      <a:r>
                        <a:rPr lang="en-US"/>
                        <a:t>RFP Section 1.0</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C3111FA1-5AF9-0647-B31D-D6250D4530A3}" type="slidenum">
              <a:rPr lang="en-US" smtClean="0"/>
              <a:t>45</a:t>
            </a:fld>
            <a:endParaRPr lang="en-US"/>
          </a:p>
        </p:txBody>
      </p:sp>
      <p:pic>
        <p:nvPicPr>
          <p:cNvPr id="10" name="Picture 6" descr="MC900212043[1]">
            <a:extLst>
              <a:ext uri="{FF2B5EF4-FFF2-40B4-BE49-F238E27FC236}">
                <a16:creationId xmlns:a16="http://schemas.microsoft.com/office/drawing/2014/main" id="{1F105DF8-12D5-4419-8B8F-4A762F5D3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925" y="693784"/>
            <a:ext cx="1466782" cy="12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484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8744" rIns="0" bIns="0" rtlCol="0">
            <a:spAutoFit/>
          </a:bodyPr>
          <a:lstStyle/>
          <a:p>
            <a:pPr marL="105410">
              <a:lnSpc>
                <a:spcPct val="100000"/>
              </a:lnSpc>
              <a:spcBef>
                <a:spcPts val="95"/>
              </a:spcBef>
            </a:pPr>
            <a:r>
              <a:rPr spc="-10"/>
              <a:t>Conclusion</a:t>
            </a:r>
          </a:p>
        </p:txBody>
      </p:sp>
      <p:sp>
        <p:nvSpPr>
          <p:cNvPr id="3" name="object 3"/>
          <p:cNvSpPr txBox="1"/>
          <p:nvPr/>
        </p:nvSpPr>
        <p:spPr>
          <a:xfrm>
            <a:off x="535940" y="1613409"/>
            <a:ext cx="8071484" cy="2828980"/>
          </a:xfrm>
          <a:prstGeom prst="rect">
            <a:avLst/>
          </a:prstGeom>
        </p:spPr>
        <p:txBody>
          <a:bodyPr vert="horz" wrap="square" lIns="0" tIns="12700" rIns="0" bIns="0" rtlCol="0">
            <a:spAutoFit/>
          </a:bodyPr>
          <a:lstStyle/>
          <a:p>
            <a:pPr marL="268605" marR="160655" indent="-256540">
              <a:lnSpc>
                <a:spcPct val="100000"/>
              </a:lnSpc>
              <a:spcBef>
                <a:spcPts val="575"/>
              </a:spcBef>
              <a:buClr>
                <a:srgbClr val="376092"/>
              </a:buClr>
              <a:buFont typeface="Arial"/>
              <a:buChar char="•"/>
              <a:tabLst>
                <a:tab pos="268605" algn="l"/>
              </a:tabLst>
            </a:pPr>
            <a:r>
              <a:rPr lang="en-US" sz="2400">
                <a:latin typeface="Calibri"/>
                <a:cs typeface="Calibri"/>
              </a:rPr>
              <a:t>Thank</a:t>
            </a:r>
            <a:r>
              <a:rPr lang="en-US" sz="2400" spc="-45">
                <a:latin typeface="Calibri"/>
                <a:cs typeface="Calibri"/>
              </a:rPr>
              <a:t> </a:t>
            </a:r>
            <a:r>
              <a:rPr lang="en-US" sz="2400">
                <a:latin typeface="Calibri"/>
                <a:cs typeface="Calibri"/>
              </a:rPr>
              <a:t>you</a:t>
            </a:r>
            <a:r>
              <a:rPr lang="en-US" sz="2400" spc="-70">
                <a:latin typeface="Calibri"/>
                <a:cs typeface="Calibri"/>
              </a:rPr>
              <a:t> </a:t>
            </a:r>
            <a:r>
              <a:rPr lang="en-US" sz="2400">
                <a:latin typeface="Calibri"/>
                <a:cs typeface="Calibri"/>
              </a:rPr>
              <a:t>for</a:t>
            </a:r>
            <a:r>
              <a:rPr lang="en-US" sz="2400" spc="-55">
                <a:latin typeface="Calibri"/>
                <a:cs typeface="Calibri"/>
              </a:rPr>
              <a:t> </a:t>
            </a:r>
            <a:r>
              <a:rPr lang="en-US" sz="2400">
                <a:latin typeface="Calibri"/>
                <a:cs typeface="Calibri"/>
              </a:rPr>
              <a:t>your</a:t>
            </a:r>
            <a:r>
              <a:rPr lang="en-US" sz="2400" spc="-65">
                <a:latin typeface="Calibri"/>
                <a:cs typeface="Calibri"/>
              </a:rPr>
              <a:t> </a:t>
            </a:r>
            <a:r>
              <a:rPr lang="en-US" sz="2400" spc="-10">
                <a:latin typeface="Calibri"/>
                <a:cs typeface="Calibri"/>
              </a:rPr>
              <a:t>interest</a:t>
            </a:r>
            <a:r>
              <a:rPr lang="en-US" sz="2400" spc="-60">
                <a:latin typeface="Calibri"/>
                <a:cs typeface="Calibri"/>
              </a:rPr>
              <a:t> </a:t>
            </a:r>
            <a:r>
              <a:rPr lang="en-US" sz="2400">
                <a:latin typeface="Calibri"/>
                <a:cs typeface="Calibri"/>
              </a:rPr>
              <a:t>in</a:t>
            </a:r>
            <a:r>
              <a:rPr lang="en-US" sz="2400" spc="-70">
                <a:latin typeface="Calibri"/>
                <a:cs typeface="Calibri"/>
              </a:rPr>
              <a:t> </a:t>
            </a:r>
            <a:r>
              <a:rPr lang="en-US" sz="2400">
                <a:latin typeface="Calibri"/>
                <a:cs typeface="Calibri"/>
              </a:rPr>
              <a:t>responding</a:t>
            </a:r>
            <a:r>
              <a:rPr lang="en-US" sz="2400" spc="-50">
                <a:latin typeface="Calibri"/>
                <a:cs typeface="Calibri"/>
              </a:rPr>
              <a:t> </a:t>
            </a:r>
            <a:r>
              <a:rPr lang="en-US" sz="2400">
                <a:latin typeface="Calibri"/>
                <a:cs typeface="Calibri"/>
              </a:rPr>
              <a:t>to</a:t>
            </a:r>
            <a:r>
              <a:rPr lang="en-US" sz="2400" spc="-60">
                <a:latin typeface="Calibri"/>
                <a:cs typeface="Calibri"/>
              </a:rPr>
              <a:t> </a:t>
            </a:r>
            <a:r>
              <a:rPr lang="en-US" sz="2400">
                <a:latin typeface="Calibri"/>
                <a:cs typeface="Calibri"/>
              </a:rPr>
              <a:t>the</a:t>
            </a:r>
            <a:r>
              <a:rPr lang="en-US" sz="2400" spc="-55">
                <a:latin typeface="Calibri"/>
                <a:cs typeface="Calibri"/>
              </a:rPr>
              <a:t> </a:t>
            </a:r>
            <a:r>
              <a:rPr lang="en-US" sz="2400">
                <a:latin typeface="Calibri"/>
                <a:cs typeface="Calibri"/>
              </a:rPr>
              <a:t>COMPREHENSIVE HIV AND STD PREVENTION SERVICES IN LOS ANGELES COUNTY RFP</a:t>
            </a:r>
            <a:r>
              <a:rPr lang="en-US" sz="2400" spc="-60">
                <a:latin typeface="Calibri"/>
                <a:cs typeface="Calibri"/>
              </a:rPr>
              <a:t> </a:t>
            </a:r>
            <a:r>
              <a:rPr lang="en-US" sz="2400">
                <a:latin typeface="Calibri"/>
                <a:cs typeface="Calibri"/>
              </a:rPr>
              <a:t>No.</a:t>
            </a:r>
            <a:r>
              <a:rPr lang="en-US" sz="2400" spc="-50">
                <a:latin typeface="Calibri"/>
                <a:cs typeface="Calibri"/>
              </a:rPr>
              <a:t> </a:t>
            </a:r>
            <a:r>
              <a:rPr lang="en-US" sz="2400" spc="-10">
                <a:latin typeface="Calibri"/>
                <a:cs typeface="Calibri"/>
              </a:rPr>
              <a:t>2024-</a:t>
            </a:r>
            <a:r>
              <a:rPr lang="en-US" sz="2400" spc="-25">
                <a:latin typeface="Calibri"/>
                <a:cs typeface="Calibri"/>
              </a:rPr>
              <a:t>014</a:t>
            </a:r>
            <a:endParaRPr lang="en-US" sz="2400">
              <a:latin typeface="Calibri"/>
              <a:cs typeface="Calibri"/>
            </a:endParaRPr>
          </a:p>
          <a:p>
            <a:pPr marL="268605" marR="121920" indent="-256540">
              <a:lnSpc>
                <a:spcPct val="100000"/>
              </a:lnSpc>
              <a:spcBef>
                <a:spcPts val="575"/>
              </a:spcBef>
              <a:buClr>
                <a:srgbClr val="376092"/>
              </a:buClr>
              <a:buFont typeface="Arial"/>
              <a:buChar char="•"/>
              <a:tabLst>
                <a:tab pos="268605" algn="l"/>
              </a:tabLst>
            </a:pPr>
            <a:r>
              <a:rPr sz="2400">
                <a:latin typeface="Calibri"/>
                <a:cs typeface="Calibri"/>
              </a:rPr>
              <a:t>For</a:t>
            </a:r>
            <a:r>
              <a:rPr sz="2400" spc="-75">
                <a:latin typeface="Calibri"/>
                <a:cs typeface="Calibri"/>
              </a:rPr>
              <a:t> </a:t>
            </a:r>
            <a:r>
              <a:rPr sz="2400">
                <a:latin typeface="Calibri"/>
                <a:cs typeface="Calibri"/>
              </a:rPr>
              <a:t>updates</a:t>
            </a:r>
            <a:r>
              <a:rPr sz="2400" spc="-80">
                <a:latin typeface="Calibri"/>
                <a:cs typeface="Calibri"/>
              </a:rPr>
              <a:t> </a:t>
            </a:r>
            <a:r>
              <a:rPr sz="2400">
                <a:latin typeface="Calibri"/>
                <a:cs typeface="Calibri"/>
              </a:rPr>
              <a:t>and</a:t>
            </a:r>
            <a:r>
              <a:rPr sz="2400" spc="-75">
                <a:latin typeface="Calibri"/>
                <a:cs typeface="Calibri"/>
              </a:rPr>
              <a:t> </a:t>
            </a:r>
            <a:r>
              <a:rPr sz="2400">
                <a:latin typeface="Calibri"/>
                <a:cs typeface="Calibri"/>
              </a:rPr>
              <a:t>additional</a:t>
            </a:r>
            <a:r>
              <a:rPr sz="2400" spc="-85">
                <a:latin typeface="Calibri"/>
                <a:cs typeface="Calibri"/>
              </a:rPr>
              <a:t> </a:t>
            </a:r>
            <a:r>
              <a:rPr sz="2400">
                <a:latin typeface="Calibri"/>
                <a:cs typeface="Calibri"/>
              </a:rPr>
              <a:t>funding</a:t>
            </a:r>
            <a:r>
              <a:rPr sz="2400" spc="-70">
                <a:latin typeface="Calibri"/>
                <a:cs typeface="Calibri"/>
              </a:rPr>
              <a:t> </a:t>
            </a:r>
            <a:r>
              <a:rPr sz="2400">
                <a:latin typeface="Calibri"/>
                <a:cs typeface="Calibri"/>
              </a:rPr>
              <a:t>opportunities,</a:t>
            </a:r>
            <a:r>
              <a:rPr sz="2400" spc="-75">
                <a:latin typeface="Calibri"/>
                <a:cs typeface="Calibri"/>
              </a:rPr>
              <a:t> </a:t>
            </a:r>
            <a:r>
              <a:rPr sz="2400">
                <a:latin typeface="Calibri"/>
                <a:cs typeface="Calibri"/>
              </a:rPr>
              <a:t>please</a:t>
            </a:r>
            <a:r>
              <a:rPr sz="2400" spc="-70">
                <a:latin typeface="Calibri"/>
                <a:cs typeface="Calibri"/>
              </a:rPr>
              <a:t> </a:t>
            </a:r>
            <a:r>
              <a:rPr sz="2400" spc="-10">
                <a:latin typeface="Calibri"/>
                <a:cs typeface="Calibri"/>
              </a:rPr>
              <a:t>visit: </a:t>
            </a:r>
            <a:r>
              <a:rPr sz="2400" u="sng" spc="-10">
                <a:solidFill>
                  <a:srgbClr val="0000FF"/>
                </a:solidFill>
                <a:uFill>
                  <a:solidFill>
                    <a:srgbClr val="0000FF"/>
                  </a:solidFill>
                </a:uFill>
                <a:latin typeface="Calibri"/>
                <a:cs typeface="Calibri"/>
                <a:hlinkClick r:id="rId2"/>
              </a:rPr>
              <a:t>http://publichealth.lacounty.gov/cg/index.htm</a:t>
            </a:r>
            <a:endParaRPr lang="en-US" sz="2400" u="sng" spc="-10">
              <a:solidFill>
                <a:srgbClr val="0000FF"/>
              </a:solidFill>
              <a:uFill>
                <a:solidFill>
                  <a:srgbClr val="0000FF"/>
                </a:solidFill>
              </a:uFill>
              <a:latin typeface="Calibri"/>
              <a:cs typeface="Calibri"/>
            </a:endParaRPr>
          </a:p>
          <a:p>
            <a:pPr marL="268605" marR="121920" indent="-256540">
              <a:lnSpc>
                <a:spcPct val="100000"/>
              </a:lnSpc>
              <a:spcBef>
                <a:spcPts val="575"/>
              </a:spcBef>
              <a:buClr>
                <a:srgbClr val="376092"/>
              </a:buClr>
              <a:buFont typeface="Arial"/>
              <a:buChar char="•"/>
              <a:tabLst>
                <a:tab pos="268605" algn="l"/>
              </a:tabLst>
            </a:pPr>
            <a:endParaRPr lang="en-US" sz="2400" u="sng" spc="-10">
              <a:solidFill>
                <a:srgbClr val="0000FF"/>
              </a:solidFill>
              <a:uFill>
                <a:solidFill>
                  <a:srgbClr val="0000FF"/>
                </a:solidFill>
              </a:uFill>
              <a:latin typeface="Calibri"/>
              <a:cs typeface="Calibri"/>
            </a:endParaRPr>
          </a:p>
          <a:p>
            <a:pPr marL="268605" marR="121920" indent="-256540">
              <a:lnSpc>
                <a:spcPct val="100000"/>
              </a:lnSpc>
              <a:spcBef>
                <a:spcPts val="575"/>
              </a:spcBef>
              <a:buClr>
                <a:srgbClr val="376092"/>
              </a:buClr>
              <a:buFont typeface="Arial"/>
              <a:buChar char="•"/>
              <a:tabLst>
                <a:tab pos="268605" algn="l"/>
              </a:tabLst>
            </a:pPr>
            <a:endParaRPr sz="24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39</a:t>
            </a:r>
          </a:p>
        </p:txBody>
      </p:sp>
      <p:pic>
        <p:nvPicPr>
          <p:cNvPr id="7" name="Picture 6" descr="Stick figure families holding hands">
            <a:extLst>
              <a:ext uri="{FF2B5EF4-FFF2-40B4-BE49-F238E27FC236}">
                <a16:creationId xmlns:a16="http://schemas.microsoft.com/office/drawing/2014/main" id="{B887F2BD-3940-690D-DE72-B3C63F627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4910440"/>
            <a:ext cx="2514600" cy="1676400"/>
          </a:xfrm>
          <a:prstGeom prst="rect">
            <a:avLst/>
          </a:prstGeom>
        </p:spPr>
      </p:pic>
      <p:sp>
        <p:nvSpPr>
          <p:cNvPr id="8" name="TextBox 7">
            <a:extLst>
              <a:ext uri="{FF2B5EF4-FFF2-40B4-BE49-F238E27FC236}">
                <a16:creationId xmlns:a16="http://schemas.microsoft.com/office/drawing/2014/main" id="{F58E47B5-C9AC-CA0E-887D-81839D3F6EED}"/>
              </a:ext>
            </a:extLst>
          </p:cNvPr>
          <p:cNvSpPr txBox="1"/>
          <p:nvPr/>
        </p:nvSpPr>
        <p:spPr>
          <a:xfrm>
            <a:off x="2933700" y="5442662"/>
            <a:ext cx="2743200" cy="646331"/>
          </a:xfrm>
          <a:prstGeom prst="rect">
            <a:avLst/>
          </a:prstGeom>
          <a:noFill/>
        </p:spPr>
        <p:txBody>
          <a:bodyPr wrap="square" rtlCol="0">
            <a:spAutoFit/>
          </a:bodyPr>
          <a:lstStyle/>
          <a:p>
            <a:pPr marL="12065" marR="121920" algn="ctr">
              <a:spcBef>
                <a:spcPts val="575"/>
              </a:spcBef>
              <a:buClr>
                <a:srgbClr val="376092"/>
              </a:buClr>
              <a:tabLst>
                <a:tab pos="268605" algn="l"/>
              </a:tabLst>
            </a:pPr>
            <a:r>
              <a:rPr lang="en-US" sz="3600" b="1">
                <a:latin typeface="Gigi" panose="04040504061007020D02" pitchFamily="82" charset="0"/>
              </a:rPr>
              <a:t>Thank you!</a:t>
            </a:r>
          </a:p>
        </p:txBody>
      </p:sp>
    </p:spTree>
    <p:extLst>
      <p:ext uri="{BB962C8B-B14F-4D97-AF65-F5344CB8AC3E}">
        <p14:creationId xmlns:p14="http://schemas.microsoft.com/office/powerpoint/2010/main" val="413806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r>
              <a:rPr spc="-25"/>
              <a:t>18</a:t>
            </a:r>
          </a:p>
        </p:txBody>
      </p:sp>
      <p:sp>
        <p:nvSpPr>
          <p:cNvPr id="9" name="Title 8">
            <a:extLst>
              <a:ext uri="{FF2B5EF4-FFF2-40B4-BE49-F238E27FC236}">
                <a16:creationId xmlns:a16="http://schemas.microsoft.com/office/drawing/2014/main" id="{1D3D6ECD-6DA8-8016-8618-AE670793BFCE}"/>
              </a:ext>
            </a:extLst>
          </p:cNvPr>
          <p:cNvSpPr>
            <a:spLocks noGrp="1"/>
          </p:cNvSpPr>
          <p:nvPr>
            <p:ph type="title"/>
          </p:nvPr>
        </p:nvSpPr>
        <p:spPr>
          <a:xfrm>
            <a:off x="442635" y="793901"/>
            <a:ext cx="8258728" cy="430887"/>
          </a:xfrm>
        </p:spPr>
        <p:txBody>
          <a:bodyPr/>
          <a:lstStyle/>
          <a:p>
            <a:r>
              <a:rPr lang="en-US">
                <a:solidFill>
                  <a:schemeClr val="accent1">
                    <a:lumMod val="75000"/>
                  </a:schemeClr>
                </a:solidFill>
              </a:rPr>
              <a:t>Addendum 1</a:t>
            </a:r>
            <a:endParaRPr lang="en-US"/>
          </a:p>
        </p:txBody>
      </p:sp>
      <p:sp>
        <p:nvSpPr>
          <p:cNvPr id="3" name="TextBox 2">
            <a:extLst>
              <a:ext uri="{FF2B5EF4-FFF2-40B4-BE49-F238E27FC236}">
                <a16:creationId xmlns:a16="http://schemas.microsoft.com/office/drawing/2014/main" id="{B9F46F9C-A1A4-274C-A7EF-7F62281CA87E}"/>
              </a:ext>
            </a:extLst>
          </p:cNvPr>
          <p:cNvSpPr txBox="1"/>
          <p:nvPr/>
        </p:nvSpPr>
        <p:spPr>
          <a:xfrm>
            <a:off x="421519" y="1690062"/>
            <a:ext cx="7924800" cy="2554545"/>
          </a:xfrm>
          <a:prstGeom prst="rect">
            <a:avLst/>
          </a:prstGeom>
          <a:noFill/>
        </p:spPr>
        <p:txBody>
          <a:bodyPr wrap="square" rtlCol="0">
            <a:spAutoFit/>
          </a:bodyPr>
          <a:lstStyle/>
          <a:p>
            <a:pPr algn="just"/>
            <a:r>
              <a:rPr lang="en-US" sz="2000" dirty="0">
                <a:latin typeface="+mn-lt"/>
                <a:cs typeface="Arial" panose="020B0604020202020204" pitchFamily="34" charset="0"/>
              </a:rPr>
              <a:t>Addendum 1 was released on December 16, 2024. </a:t>
            </a:r>
          </a:p>
          <a:p>
            <a:pPr algn="just"/>
            <a:endParaRPr lang="en-US" sz="2000" dirty="0">
              <a:latin typeface="+mn-lt"/>
              <a:cs typeface="Arial" panose="020B0604020202020204" pitchFamily="34" charset="0"/>
            </a:endParaRPr>
          </a:p>
          <a:p>
            <a:pPr algn="just"/>
            <a:r>
              <a:rPr lang="en-US" sz="2000" dirty="0">
                <a:latin typeface="+mn-lt"/>
                <a:cs typeface="Arial" panose="020B0604020202020204" pitchFamily="34" charset="0"/>
              </a:rPr>
              <a:t>Changes were made to the following: </a:t>
            </a:r>
          </a:p>
          <a:p>
            <a:pPr algn="just"/>
            <a:endParaRPr lang="en-US" sz="2000" dirty="0">
              <a:latin typeface="+mn-lt"/>
              <a:cs typeface="Arial" panose="020B0604020202020204" pitchFamily="34" charset="0"/>
            </a:endParaRPr>
          </a:p>
          <a:p>
            <a:pPr marL="285750" indent="-285750" algn="just">
              <a:buFont typeface="Arial" panose="020B0604020202020204" pitchFamily="34" charset="0"/>
              <a:buChar char="•"/>
            </a:pPr>
            <a:r>
              <a:rPr lang="en-US" sz="2000" dirty="0">
                <a:latin typeface="+mn-lt"/>
                <a:cs typeface="Arial" panose="020B0604020202020204" pitchFamily="34" charset="0"/>
              </a:rPr>
              <a:t>Two-week extension on proposals due date;</a:t>
            </a:r>
          </a:p>
          <a:p>
            <a:pPr marL="285750" lvl="2" indent="-285750" algn="just">
              <a:buFont typeface="Arial" panose="020B0604020202020204" pitchFamily="34" charset="0"/>
              <a:buChar char="•"/>
            </a:pPr>
            <a:r>
              <a:rPr lang="en-US" sz="2000" dirty="0">
                <a:latin typeface="+mn-lt"/>
                <a:cs typeface="Arial" panose="020B0604020202020204" pitchFamily="34" charset="0"/>
              </a:rPr>
              <a:t>Removed Category 2 Eligibility to Bill Third-party Payer MMR; and</a:t>
            </a:r>
          </a:p>
          <a:p>
            <a:pPr marL="285750" lvl="2" indent="-285750" algn="just">
              <a:buFont typeface="Arial" panose="020B0604020202020204" pitchFamily="34" charset="0"/>
              <a:buChar char="•"/>
            </a:pPr>
            <a:r>
              <a:rPr lang="en-US" sz="2000" dirty="0">
                <a:latin typeface="+mn-lt"/>
                <a:cs typeface="Arial" panose="020B0604020202020204" pitchFamily="34" charset="0"/>
              </a:rPr>
              <a:t>Services to Category 2 including removing STD screening and testing and adding </a:t>
            </a:r>
            <a:r>
              <a:rPr lang="en-US" sz="2000" i="1" dirty="0">
                <a:latin typeface="+mn-lt"/>
                <a:cs typeface="Arial" panose="020B0604020202020204" pitchFamily="34" charset="0"/>
              </a:rPr>
              <a:t>linkage to STD screening and testing.</a:t>
            </a:r>
          </a:p>
        </p:txBody>
      </p:sp>
    </p:spTree>
    <p:extLst>
      <p:ext uri="{BB962C8B-B14F-4D97-AF65-F5344CB8AC3E}">
        <p14:creationId xmlns:p14="http://schemas.microsoft.com/office/powerpoint/2010/main" val="95568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41A8-E958-45E3-833A-42CB953EB74C}"/>
              </a:ext>
            </a:extLst>
          </p:cNvPr>
          <p:cNvSpPr>
            <a:spLocks noGrp="1"/>
          </p:cNvSpPr>
          <p:nvPr>
            <p:ph type="title"/>
          </p:nvPr>
        </p:nvSpPr>
        <p:spPr/>
        <p:txBody>
          <a:bodyPr/>
          <a:lstStyle/>
          <a:p>
            <a:pPr algn="ctr"/>
            <a:r>
              <a:rPr lang="en-US">
                <a:solidFill>
                  <a:schemeClr val="accent1">
                    <a:lumMod val="75000"/>
                  </a:schemeClr>
                </a:solidFill>
              </a:rPr>
              <a:t>How to Submit Questions </a:t>
            </a:r>
          </a:p>
        </p:txBody>
      </p:sp>
      <p:sp>
        <p:nvSpPr>
          <p:cNvPr id="3" name="Content Placeholder 2">
            <a:extLst>
              <a:ext uri="{FF2B5EF4-FFF2-40B4-BE49-F238E27FC236}">
                <a16:creationId xmlns:a16="http://schemas.microsoft.com/office/drawing/2014/main" id="{B00F836D-B6A9-4614-A0D8-E1FB0FEC7CC0}"/>
              </a:ext>
            </a:extLst>
          </p:cNvPr>
          <p:cNvSpPr>
            <a:spLocks noGrp="1"/>
          </p:cNvSpPr>
          <p:nvPr>
            <p:ph idx="1"/>
          </p:nvPr>
        </p:nvSpPr>
        <p:spPr>
          <a:xfrm>
            <a:off x="535940" y="1613409"/>
            <a:ext cx="7926705" cy="3570208"/>
          </a:xfrm>
        </p:spPr>
        <p:txBody>
          <a:bodyPr/>
          <a:lstStyle/>
          <a:p>
            <a:pPr marL="288925" indent="-288925">
              <a:buClr>
                <a:schemeClr val="tx2"/>
              </a:buClr>
              <a:buFont typeface="Arial" panose="020B0604020202020204" pitchFamily="34" charset="0"/>
              <a:buChar char="•"/>
            </a:pPr>
            <a:r>
              <a:rPr lang="en-US" b="0" dirty="0">
                <a:latin typeface="+mn-lt"/>
              </a:rPr>
              <a:t>Additional questions may be submitted via the Q&amp;A box.</a:t>
            </a:r>
          </a:p>
          <a:p>
            <a:pPr marL="0" indent="0">
              <a:buNone/>
            </a:pPr>
            <a:endParaRPr lang="en-US" b="0" dirty="0">
              <a:latin typeface="+mn-lt"/>
            </a:endParaRPr>
          </a:p>
          <a:p>
            <a:pPr marL="256032" indent="-256032" algn="l" defTabSz="457200" rtl="0">
              <a:spcBef>
                <a:spcPct val="20000"/>
              </a:spcBef>
              <a:buClr>
                <a:srgbClr val="4F81BD">
                  <a:lumMod val="75000"/>
                </a:srgbClr>
              </a:buClr>
              <a:buFont typeface="Arial"/>
              <a:buChar char="•"/>
              <a:defRPr/>
            </a:pPr>
            <a:r>
              <a:rPr kumimoji="0" lang="en-US" b="1" i="0" u="none" strike="noStrike" kern="1200" cap="none" spc="0" normalizeH="0" baseline="0" noProof="0" dirty="0">
                <a:ln>
                  <a:noFill/>
                </a:ln>
                <a:solidFill>
                  <a:prstClr val="black"/>
                </a:solidFill>
                <a:effectLst/>
                <a:uLnTx/>
                <a:uFillTx/>
                <a:latin typeface="+mn-lt"/>
                <a:ea typeface="+mn-ea"/>
                <a:cs typeface="+mn-cs"/>
              </a:rPr>
              <a:t>Questions and Answers Addendum: </a:t>
            </a:r>
            <a:r>
              <a:rPr kumimoji="0" lang="en-US" b="0" i="0" u="none" strike="noStrike" kern="1200" cap="none" spc="0" normalizeH="0" baseline="0" noProof="0" dirty="0">
                <a:ln>
                  <a:noFill/>
                </a:ln>
                <a:solidFill>
                  <a:prstClr val="black"/>
                </a:solidFill>
                <a:effectLst/>
                <a:uLnTx/>
                <a:uFillTx/>
                <a:latin typeface="+mn-lt"/>
                <a:ea typeface="+mn-ea"/>
                <a:cs typeface="Calibri" pitchFamily="34" charset="0"/>
              </a:rPr>
              <a:t>All questions received prior to and during the Proposer’s Conference will be responded to in an addendum</a:t>
            </a:r>
            <a:r>
              <a:rPr kumimoji="0" lang="en-US" b="0" i="0" u="none" strike="noStrike" kern="1200" cap="none" spc="0" normalizeH="0" baseline="0" noProof="0" dirty="0">
                <a:ln>
                  <a:noFill/>
                </a:ln>
                <a:solidFill>
                  <a:prstClr val="black"/>
                </a:solidFill>
                <a:effectLst/>
                <a:uLnTx/>
                <a:uFillTx/>
                <a:latin typeface="+mn-lt"/>
                <a:ea typeface="+mn-ea"/>
                <a:cs typeface="+mn-cs"/>
              </a:rPr>
              <a:t>. </a:t>
            </a:r>
            <a:r>
              <a:rPr kumimoji="0" lang="en-US" sz="2000" b="0" i="0" u="none" strike="noStrike" kern="1200" cap="none" spc="0" normalizeH="0" baseline="0" noProof="0" dirty="0">
                <a:ln>
                  <a:noFill/>
                </a:ln>
                <a:solidFill>
                  <a:prstClr val="black"/>
                </a:solidFill>
                <a:effectLst/>
                <a:uLnTx/>
                <a:uFillTx/>
                <a:latin typeface="+mn-lt"/>
                <a:ea typeface="+mn-ea"/>
                <a:cs typeface="Arial"/>
              </a:rPr>
              <a:t>Note:  Written questions should be submitted to the County representative identified in RFP Section 8.2 (Proposers’ Questions).</a:t>
            </a:r>
          </a:p>
          <a:p>
            <a:pPr marL="256032" marR="0" lvl="0" indent="-256032" algn="l" defTabSz="457200" rtl="0" eaLnBrk="1" fontAlgn="auto" latinLnBrk="0" hangingPunct="1">
              <a:lnSpc>
                <a:spcPct val="100000"/>
              </a:lnSpc>
              <a:spcBef>
                <a:spcPct val="20000"/>
              </a:spcBef>
              <a:spcAft>
                <a:spcPts val="0"/>
              </a:spcAft>
              <a:buClr>
                <a:srgbClr val="4F81BD">
                  <a:lumMod val="75000"/>
                </a:srgbClr>
              </a:buClr>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mn-lt"/>
              <a:ea typeface="+mn-ea"/>
              <a:cs typeface="+mn-cs"/>
            </a:endParaRPr>
          </a:p>
          <a:p>
            <a:pPr marL="256032" marR="0" lvl="0" indent="-256032" algn="l" defTabSz="457200" rtl="0" eaLnBrk="1" fontAlgn="auto" latinLnBrk="0" hangingPunct="1">
              <a:lnSpc>
                <a:spcPct val="100000"/>
              </a:lnSpc>
              <a:spcBef>
                <a:spcPct val="20000"/>
              </a:spcBef>
              <a:spcAft>
                <a:spcPts val="0"/>
              </a:spcAft>
              <a:buClr>
                <a:srgbClr val="4F81BD">
                  <a:lumMod val="75000"/>
                </a:srgbClr>
              </a:buClr>
              <a:buSzTx/>
              <a:buFont typeface="Arial"/>
              <a:buChar char="•"/>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Addendum Release and Posting:   </a:t>
            </a:r>
            <a:r>
              <a:rPr lang="en-US" b="0" kern="1200" dirty="0">
                <a:solidFill>
                  <a:prstClr val="black"/>
                </a:solidFill>
                <a:latin typeface="+mn-lt"/>
              </a:rPr>
              <a:t>Addendum #2</a:t>
            </a:r>
            <a:r>
              <a:rPr kumimoji="0" lang="en-US" sz="2000" b="0" i="0" u="none" strike="noStrike" kern="1200" cap="none" spc="0" normalizeH="0" baseline="0" noProof="0" dirty="0">
                <a:ln>
                  <a:noFill/>
                </a:ln>
                <a:solidFill>
                  <a:prstClr val="black"/>
                </a:solidFill>
                <a:effectLst/>
                <a:uLnTx/>
                <a:uFillTx/>
                <a:latin typeface="+mn-lt"/>
                <a:ea typeface="+mn-ea"/>
                <a:cs typeface="Arial"/>
              </a:rPr>
              <a:t> is scheduled for release 1/6/25.  </a:t>
            </a:r>
            <a:r>
              <a:rPr kumimoji="0" lang="en-US" b="0" i="0" u="none" strike="noStrike" kern="1200" cap="none" spc="0" normalizeH="0" baseline="0" noProof="0" dirty="0">
                <a:ln>
                  <a:noFill/>
                </a:ln>
                <a:solidFill>
                  <a:prstClr val="black"/>
                </a:solidFill>
                <a:effectLst/>
                <a:uLnTx/>
                <a:uFillTx/>
                <a:latin typeface="+mn-lt"/>
                <a:ea typeface="+mn-ea"/>
                <a:cs typeface="+mn-cs"/>
              </a:rPr>
              <a:t>Addenda released will be provided via e-mail transmission and also posted on the following link:  </a:t>
            </a:r>
            <a:r>
              <a:rPr kumimoji="0" lang="en-US" b="1" i="0" u="none" strike="noStrike" kern="1200" cap="none" spc="0" normalizeH="0" baseline="0" noProof="0" dirty="0">
                <a:ln>
                  <a:noFill/>
                </a:ln>
                <a:solidFill>
                  <a:prstClr val="black"/>
                </a:solidFill>
                <a:effectLst/>
                <a:uLnTx/>
                <a:uFillTx/>
                <a:latin typeface="+mn-lt"/>
                <a:ea typeface="+mn-ea"/>
                <a:cs typeface="+mn-cs"/>
                <a:hlinkClick r:id="rId2"/>
              </a:rPr>
              <a:t>http://publichealth.lacounty.gov/cg/index.htm</a:t>
            </a:r>
            <a:endParaRPr kumimoji="0" lang="en-US" b="1" i="0" u="none" strike="noStrike" kern="1200" cap="none" spc="0" normalizeH="0" baseline="0" noProof="0" dirty="0">
              <a:ln>
                <a:noFill/>
              </a:ln>
              <a:solidFill>
                <a:prstClr val="black"/>
              </a:solidFill>
              <a:effectLst/>
              <a:uLnTx/>
              <a:uFillTx/>
              <a:latin typeface="+mn-lt"/>
              <a:ea typeface="+mn-ea"/>
              <a:cs typeface="+mn-cs"/>
            </a:endParaRPr>
          </a:p>
        </p:txBody>
      </p:sp>
      <p:sp>
        <p:nvSpPr>
          <p:cNvPr id="5" name="Slide Number Placeholder 4">
            <a:extLst>
              <a:ext uri="{FF2B5EF4-FFF2-40B4-BE49-F238E27FC236}">
                <a16:creationId xmlns:a16="http://schemas.microsoft.com/office/drawing/2014/main" id="{A4AD96E2-7786-4504-84AC-26D9392D9B1C}"/>
              </a:ext>
            </a:extLst>
          </p:cNvPr>
          <p:cNvSpPr>
            <a:spLocks noGrp="1"/>
          </p:cNvSpPr>
          <p:nvPr>
            <p:ph type="sldNum" sz="quarter" idx="12"/>
          </p:nvPr>
        </p:nvSpPr>
        <p:spPr>
          <a:xfrm>
            <a:off x="8153400" y="6356350"/>
            <a:ext cx="533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111FA1-5AF9-0647-B31D-D6250D4530A3}" type="slidenum">
              <a:rPr lang="en-US" smtClean="0"/>
              <a:pPr/>
              <a:t>6</a:t>
            </a:fld>
            <a:endParaRPr lang="en-US"/>
          </a:p>
        </p:txBody>
      </p:sp>
    </p:spTree>
    <p:extLst>
      <p:ext uri="{BB962C8B-B14F-4D97-AF65-F5344CB8AC3E}">
        <p14:creationId xmlns:p14="http://schemas.microsoft.com/office/powerpoint/2010/main" val="391288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6908" y="1606293"/>
            <a:ext cx="8280400" cy="3956685"/>
          </a:xfrm>
          <a:custGeom>
            <a:avLst/>
            <a:gdLst/>
            <a:ahLst/>
            <a:cxnLst/>
            <a:rect l="l" t="t" r="r" b="b"/>
            <a:pathLst>
              <a:path w="8280400" h="3956685">
                <a:moveTo>
                  <a:pt x="8187347" y="0"/>
                </a:moveTo>
                <a:lnTo>
                  <a:pt x="92544" y="0"/>
                </a:lnTo>
                <a:lnTo>
                  <a:pt x="56519" y="7273"/>
                </a:lnTo>
                <a:lnTo>
                  <a:pt x="27103" y="27108"/>
                </a:lnTo>
                <a:lnTo>
                  <a:pt x="7271" y="56524"/>
                </a:lnTo>
                <a:lnTo>
                  <a:pt x="0" y="92544"/>
                </a:lnTo>
                <a:lnTo>
                  <a:pt x="0" y="3863759"/>
                </a:lnTo>
                <a:lnTo>
                  <a:pt x="7271" y="3899784"/>
                </a:lnTo>
                <a:lnTo>
                  <a:pt x="27103" y="3929200"/>
                </a:lnTo>
                <a:lnTo>
                  <a:pt x="56519" y="3949032"/>
                </a:lnTo>
                <a:lnTo>
                  <a:pt x="92544" y="3956304"/>
                </a:lnTo>
                <a:lnTo>
                  <a:pt x="8187347" y="3956304"/>
                </a:lnTo>
                <a:lnTo>
                  <a:pt x="8223372" y="3949032"/>
                </a:lnTo>
                <a:lnTo>
                  <a:pt x="8252788" y="3929200"/>
                </a:lnTo>
                <a:lnTo>
                  <a:pt x="8272620" y="3899784"/>
                </a:lnTo>
                <a:lnTo>
                  <a:pt x="8279892" y="3863759"/>
                </a:lnTo>
                <a:lnTo>
                  <a:pt x="8279892" y="92544"/>
                </a:lnTo>
                <a:lnTo>
                  <a:pt x="8272620" y="56524"/>
                </a:lnTo>
                <a:lnTo>
                  <a:pt x="8252788" y="27108"/>
                </a:lnTo>
                <a:lnTo>
                  <a:pt x="8223372" y="7273"/>
                </a:lnTo>
                <a:lnTo>
                  <a:pt x="8187347" y="0"/>
                </a:lnTo>
                <a:close/>
              </a:path>
            </a:pathLst>
          </a:custGeom>
          <a:solidFill>
            <a:srgbClr val="EEECE1"/>
          </a:solidFill>
        </p:spPr>
        <p:txBody>
          <a:bodyPr wrap="square" lIns="0" tIns="0" rIns="0" bIns="0" rtlCol="0"/>
          <a:lstStyle/>
          <a:p>
            <a:endParaRPr/>
          </a:p>
        </p:txBody>
      </p:sp>
      <p:sp>
        <p:nvSpPr>
          <p:cNvPr id="3" name="object 3"/>
          <p:cNvSpPr txBox="1"/>
          <p:nvPr/>
        </p:nvSpPr>
        <p:spPr>
          <a:xfrm>
            <a:off x="512241" y="3419476"/>
            <a:ext cx="106680" cy="299720"/>
          </a:xfrm>
          <a:prstGeom prst="rect">
            <a:avLst/>
          </a:prstGeom>
        </p:spPr>
        <p:txBody>
          <a:bodyPr vert="horz" wrap="square" lIns="0" tIns="12700" rIns="0" bIns="0" rtlCol="0">
            <a:spAutoFit/>
          </a:bodyPr>
          <a:lstStyle/>
          <a:p>
            <a:pPr marL="12700">
              <a:lnSpc>
                <a:spcPct val="100000"/>
              </a:lnSpc>
              <a:spcBef>
                <a:spcPts val="100"/>
              </a:spcBef>
            </a:pPr>
            <a:r>
              <a:rPr sz="1800" b="1" spc="-50">
                <a:solidFill>
                  <a:srgbClr val="FFFFFF"/>
                </a:solidFill>
                <a:latin typeface="Calibri"/>
                <a:cs typeface="Calibri"/>
              </a:rPr>
              <a:t>r</a:t>
            </a:r>
            <a:endParaRPr sz="1800">
              <a:latin typeface="Calibri"/>
              <a:cs typeface="Calibri"/>
            </a:endParaRPr>
          </a:p>
        </p:txBody>
      </p:sp>
      <p:sp>
        <p:nvSpPr>
          <p:cNvPr id="4" name="object 4"/>
          <p:cNvSpPr txBox="1">
            <a:spLocks noGrp="1"/>
          </p:cNvSpPr>
          <p:nvPr>
            <p:ph type="title"/>
          </p:nvPr>
        </p:nvSpPr>
        <p:spPr>
          <a:xfrm>
            <a:off x="442635" y="793901"/>
            <a:ext cx="8258728" cy="443070"/>
          </a:xfrm>
          <a:prstGeom prst="rect">
            <a:avLst/>
          </a:prstGeom>
        </p:spPr>
        <p:txBody>
          <a:bodyPr vert="horz" wrap="square" lIns="0" tIns="12065" rIns="0" bIns="0" rtlCol="0">
            <a:spAutoFit/>
          </a:bodyPr>
          <a:lstStyle/>
          <a:p>
            <a:pPr marL="105410">
              <a:lnSpc>
                <a:spcPct val="100000"/>
              </a:lnSpc>
              <a:spcBef>
                <a:spcPts val="95"/>
              </a:spcBef>
            </a:pPr>
            <a:r>
              <a:rPr dirty="0"/>
              <a:t>Proposers</a:t>
            </a:r>
            <a:r>
              <a:rPr lang="en-US" dirty="0"/>
              <a:t>'</a:t>
            </a:r>
            <a:r>
              <a:rPr spc="-125" dirty="0"/>
              <a:t> </a:t>
            </a:r>
            <a:r>
              <a:rPr spc="-10" dirty="0"/>
              <a:t>Conference</a:t>
            </a:r>
            <a:r>
              <a:rPr spc="-110" dirty="0"/>
              <a:t> </a:t>
            </a:r>
            <a:r>
              <a:rPr spc="-10" dirty="0"/>
              <a:t>Overview</a:t>
            </a:r>
          </a:p>
        </p:txBody>
      </p:sp>
      <p:pic>
        <p:nvPicPr>
          <p:cNvPr id="5" name="object 5"/>
          <p:cNvPicPr/>
          <p:nvPr/>
        </p:nvPicPr>
        <p:blipFill>
          <a:blip r:embed="rId2" cstate="print"/>
          <a:stretch>
            <a:fillRect/>
          </a:stretch>
        </p:blipFill>
        <p:spPr>
          <a:xfrm>
            <a:off x="406908" y="1600200"/>
            <a:ext cx="8279892" cy="3793236"/>
          </a:xfrm>
          <a:prstGeom prst="rect">
            <a:avLst/>
          </a:prstGeom>
        </p:spPr>
      </p:pic>
      <p:sp>
        <p:nvSpPr>
          <p:cNvPr id="6" name="object 6"/>
          <p:cNvSpPr txBox="1"/>
          <p:nvPr/>
        </p:nvSpPr>
        <p:spPr>
          <a:xfrm>
            <a:off x="485140" y="1616457"/>
            <a:ext cx="1870710" cy="330835"/>
          </a:xfrm>
          <a:prstGeom prst="rect">
            <a:avLst/>
          </a:prstGeom>
        </p:spPr>
        <p:txBody>
          <a:bodyPr vert="horz" wrap="square" lIns="0" tIns="13335" rIns="0" bIns="0" rtlCol="0">
            <a:spAutoFit/>
          </a:bodyPr>
          <a:lstStyle/>
          <a:p>
            <a:pPr marL="12700">
              <a:lnSpc>
                <a:spcPct val="100000"/>
              </a:lnSpc>
              <a:spcBef>
                <a:spcPts val="105"/>
              </a:spcBef>
            </a:pPr>
            <a:r>
              <a:rPr sz="2000" b="1" spc="-10">
                <a:solidFill>
                  <a:srgbClr val="4F81BD"/>
                </a:solidFill>
                <a:latin typeface="Calibri"/>
                <a:cs typeface="Calibri"/>
              </a:rPr>
              <a:t>Conference</a:t>
            </a:r>
            <a:r>
              <a:rPr sz="2000" b="1" spc="-45">
                <a:solidFill>
                  <a:srgbClr val="4F81BD"/>
                </a:solidFill>
                <a:latin typeface="Calibri"/>
                <a:cs typeface="Calibri"/>
              </a:rPr>
              <a:t> </a:t>
            </a:r>
            <a:r>
              <a:rPr sz="2000" b="1" spc="-20">
                <a:solidFill>
                  <a:srgbClr val="4F81BD"/>
                </a:solidFill>
                <a:latin typeface="Calibri"/>
                <a:cs typeface="Calibri"/>
              </a:rPr>
              <a:t>Goals</a:t>
            </a:r>
            <a:endParaRPr sz="2000">
              <a:latin typeface="Calibri"/>
              <a:cs typeface="Calibri"/>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r>
              <a:rPr spc="-50"/>
              <a:t>4</a:t>
            </a:r>
          </a:p>
        </p:txBody>
      </p:sp>
      <p:sp>
        <p:nvSpPr>
          <p:cNvPr id="7" name="object 7"/>
          <p:cNvSpPr txBox="1"/>
          <p:nvPr/>
        </p:nvSpPr>
        <p:spPr>
          <a:xfrm>
            <a:off x="756191" y="1982185"/>
            <a:ext cx="7852409" cy="2701381"/>
          </a:xfrm>
          <a:prstGeom prst="rect">
            <a:avLst/>
          </a:prstGeom>
        </p:spPr>
        <p:txBody>
          <a:bodyPr vert="horz" wrap="square" lIns="0" tIns="13335" rIns="0" bIns="0" rtlCol="0">
            <a:spAutoFit/>
          </a:bodyPr>
          <a:lstStyle/>
          <a:p>
            <a:pPr marL="299085" marR="8255" indent="-286385">
              <a:lnSpc>
                <a:spcPct val="100000"/>
              </a:lnSpc>
              <a:spcBef>
                <a:spcPts val="105"/>
              </a:spcBef>
              <a:buFont typeface="Wingdings"/>
              <a:buChar char=""/>
              <a:tabLst>
                <a:tab pos="299085" algn="l"/>
              </a:tabLst>
            </a:pPr>
            <a:r>
              <a:rPr sz="2000" dirty="0">
                <a:latin typeface="Calibri"/>
                <a:cs typeface="Calibri"/>
              </a:rPr>
              <a:t>Provide</a:t>
            </a:r>
            <a:r>
              <a:rPr sz="2000" spc="85" dirty="0">
                <a:latin typeface="Calibri"/>
                <a:cs typeface="Calibri"/>
              </a:rPr>
              <a:t> </a:t>
            </a:r>
            <a:r>
              <a:rPr sz="2000" dirty="0">
                <a:latin typeface="Calibri"/>
                <a:cs typeface="Calibri"/>
              </a:rPr>
              <a:t>Proposers</a:t>
            </a:r>
            <a:r>
              <a:rPr sz="2000" spc="90" dirty="0">
                <a:latin typeface="Calibri"/>
                <a:cs typeface="Calibri"/>
              </a:rPr>
              <a:t> </a:t>
            </a:r>
            <a:r>
              <a:rPr sz="2000" dirty="0">
                <a:latin typeface="Calibri"/>
                <a:cs typeface="Calibri"/>
              </a:rPr>
              <a:t>insight</a:t>
            </a:r>
            <a:r>
              <a:rPr sz="2000" spc="90" dirty="0">
                <a:latin typeface="Calibri"/>
                <a:cs typeface="Calibri"/>
              </a:rPr>
              <a:t> </a:t>
            </a:r>
            <a:r>
              <a:rPr sz="2000" dirty="0">
                <a:latin typeface="Calibri"/>
                <a:cs typeface="Calibri"/>
              </a:rPr>
              <a:t>into</a:t>
            </a:r>
            <a:r>
              <a:rPr sz="2000" spc="90" dirty="0">
                <a:latin typeface="Calibri"/>
                <a:cs typeface="Calibri"/>
              </a:rPr>
              <a:t> </a:t>
            </a:r>
            <a:r>
              <a:rPr sz="2000" dirty="0">
                <a:latin typeface="Calibri"/>
                <a:cs typeface="Calibri"/>
              </a:rPr>
              <a:t>the</a:t>
            </a:r>
            <a:r>
              <a:rPr sz="2000" spc="75" dirty="0">
                <a:latin typeface="Calibri"/>
                <a:cs typeface="Calibri"/>
              </a:rPr>
              <a:t> </a:t>
            </a:r>
            <a:r>
              <a:rPr sz="2000" dirty="0">
                <a:latin typeface="Calibri"/>
                <a:cs typeface="Calibri"/>
              </a:rPr>
              <a:t>rationale</a:t>
            </a:r>
            <a:r>
              <a:rPr sz="2000" spc="100" dirty="0">
                <a:latin typeface="Calibri"/>
                <a:cs typeface="Calibri"/>
              </a:rPr>
              <a:t> </a:t>
            </a:r>
            <a:r>
              <a:rPr sz="2000" dirty="0">
                <a:latin typeface="Calibri"/>
                <a:cs typeface="Calibri"/>
              </a:rPr>
              <a:t>and</a:t>
            </a:r>
            <a:r>
              <a:rPr sz="2000" spc="85" dirty="0">
                <a:latin typeface="Calibri"/>
                <a:cs typeface="Calibri"/>
              </a:rPr>
              <a:t> </a:t>
            </a:r>
            <a:r>
              <a:rPr sz="2000" dirty="0">
                <a:latin typeface="Calibri"/>
                <a:cs typeface="Calibri"/>
              </a:rPr>
              <a:t>need</a:t>
            </a:r>
            <a:r>
              <a:rPr sz="2000" spc="85" dirty="0">
                <a:latin typeface="Calibri"/>
                <a:cs typeface="Calibri"/>
              </a:rPr>
              <a:t> </a:t>
            </a:r>
            <a:r>
              <a:rPr sz="2000" dirty="0">
                <a:latin typeface="Calibri"/>
                <a:cs typeface="Calibri"/>
              </a:rPr>
              <a:t>for</a:t>
            </a:r>
            <a:r>
              <a:rPr sz="2000" spc="80" dirty="0">
                <a:latin typeface="Calibri"/>
                <a:cs typeface="Calibri"/>
              </a:rPr>
              <a:t> </a:t>
            </a:r>
            <a:r>
              <a:rPr sz="2000" dirty="0">
                <a:latin typeface="Calibri"/>
                <a:cs typeface="Calibri"/>
              </a:rPr>
              <a:t>the</a:t>
            </a:r>
            <a:r>
              <a:rPr sz="2000" spc="90" dirty="0">
                <a:latin typeface="Calibri"/>
                <a:cs typeface="Calibri"/>
              </a:rPr>
              <a:t> </a:t>
            </a:r>
            <a:r>
              <a:rPr sz="2000" spc="-10" dirty="0">
                <a:latin typeface="Calibri"/>
                <a:cs typeface="Calibri"/>
              </a:rPr>
              <a:t>requested services</a:t>
            </a:r>
            <a:endParaRPr sz="2000" dirty="0">
              <a:latin typeface="Calibri"/>
              <a:cs typeface="Calibri"/>
            </a:endParaRPr>
          </a:p>
          <a:p>
            <a:pPr marL="299085" indent="-286385">
              <a:lnSpc>
                <a:spcPct val="100000"/>
              </a:lnSpc>
              <a:spcBef>
                <a:spcPts val="480"/>
              </a:spcBef>
              <a:buFont typeface="Wingdings"/>
              <a:buChar char=""/>
              <a:tabLst>
                <a:tab pos="299085" algn="l"/>
              </a:tabLst>
            </a:pPr>
            <a:r>
              <a:rPr sz="2000" dirty="0">
                <a:latin typeface="Calibri"/>
                <a:cs typeface="Calibri"/>
              </a:rPr>
              <a:t>Provide</a:t>
            </a:r>
            <a:r>
              <a:rPr sz="2000" spc="-40" dirty="0">
                <a:latin typeface="Calibri"/>
                <a:cs typeface="Calibri"/>
              </a:rPr>
              <a:t> </a:t>
            </a:r>
            <a:r>
              <a:rPr sz="2000" dirty="0">
                <a:latin typeface="Calibri"/>
                <a:cs typeface="Calibri"/>
              </a:rPr>
              <a:t>an</a:t>
            </a:r>
            <a:r>
              <a:rPr sz="2000" spc="-55" dirty="0">
                <a:latin typeface="Calibri"/>
                <a:cs typeface="Calibri"/>
              </a:rPr>
              <a:t> </a:t>
            </a:r>
            <a:r>
              <a:rPr sz="2000" dirty="0">
                <a:latin typeface="Calibri"/>
                <a:cs typeface="Calibri"/>
              </a:rPr>
              <a:t>overview</a:t>
            </a:r>
            <a:r>
              <a:rPr sz="2000" spc="-40" dirty="0">
                <a:latin typeface="Calibri"/>
                <a:cs typeface="Calibri"/>
              </a:rPr>
              <a:t> </a:t>
            </a:r>
            <a:r>
              <a:rPr sz="2000" dirty="0">
                <a:latin typeface="Calibri"/>
                <a:cs typeface="Calibri"/>
              </a:rPr>
              <a:t>of</a:t>
            </a:r>
            <a:r>
              <a:rPr sz="2000" spc="-55" dirty="0">
                <a:latin typeface="Calibri"/>
                <a:cs typeface="Calibri"/>
              </a:rPr>
              <a:t> </a:t>
            </a:r>
            <a:r>
              <a:rPr sz="2000" dirty="0">
                <a:latin typeface="Calibri"/>
                <a:cs typeface="Calibri"/>
              </a:rPr>
              <a:t>the</a:t>
            </a:r>
            <a:r>
              <a:rPr sz="2000" spc="-60" dirty="0">
                <a:latin typeface="Calibri"/>
                <a:cs typeface="Calibri"/>
              </a:rPr>
              <a:t> </a:t>
            </a:r>
            <a:r>
              <a:rPr sz="2000" spc="-10" dirty="0">
                <a:latin typeface="Calibri"/>
                <a:cs typeface="Calibri"/>
              </a:rPr>
              <a:t>services</a:t>
            </a:r>
            <a:endParaRPr sz="2000" dirty="0">
              <a:latin typeface="Calibri"/>
              <a:cs typeface="Calibri"/>
            </a:endParaRPr>
          </a:p>
          <a:p>
            <a:pPr marL="299085" indent="-286385">
              <a:lnSpc>
                <a:spcPct val="100000"/>
              </a:lnSpc>
              <a:spcBef>
                <a:spcPts val="480"/>
              </a:spcBef>
              <a:buFont typeface="Wingdings"/>
              <a:buChar char=""/>
              <a:tabLst>
                <a:tab pos="299085" algn="l"/>
              </a:tabLst>
            </a:pPr>
            <a:r>
              <a:rPr sz="2000" dirty="0">
                <a:latin typeface="Calibri"/>
                <a:cs typeface="Calibri"/>
              </a:rPr>
              <a:t>Review</a:t>
            </a:r>
            <a:r>
              <a:rPr sz="2000" spc="-65" dirty="0">
                <a:latin typeface="Calibri"/>
                <a:cs typeface="Calibri"/>
              </a:rPr>
              <a:t> </a:t>
            </a:r>
            <a:r>
              <a:rPr sz="2000" spc="-10" dirty="0">
                <a:latin typeface="Calibri"/>
                <a:cs typeface="Calibri"/>
              </a:rPr>
              <a:t>requirements</a:t>
            </a:r>
            <a:r>
              <a:rPr sz="2000" spc="-35" dirty="0">
                <a:latin typeface="Calibri"/>
                <a:cs typeface="Calibri"/>
              </a:rPr>
              <a:t> </a:t>
            </a:r>
            <a:r>
              <a:rPr sz="2000" dirty="0">
                <a:latin typeface="Calibri"/>
                <a:cs typeface="Calibri"/>
              </a:rPr>
              <a:t>to</a:t>
            </a:r>
            <a:r>
              <a:rPr sz="2000" spc="-55" dirty="0">
                <a:latin typeface="Calibri"/>
                <a:cs typeface="Calibri"/>
              </a:rPr>
              <a:t> </a:t>
            </a:r>
            <a:r>
              <a:rPr sz="2000" dirty="0">
                <a:latin typeface="Calibri"/>
                <a:cs typeface="Calibri"/>
              </a:rPr>
              <a:t>assist</a:t>
            </a:r>
            <a:r>
              <a:rPr sz="2000" spc="-35" dirty="0">
                <a:latin typeface="Calibri"/>
                <a:cs typeface="Calibri"/>
              </a:rPr>
              <a:t> </a:t>
            </a:r>
            <a:r>
              <a:rPr sz="2000" spc="-10" dirty="0">
                <a:latin typeface="Calibri"/>
                <a:cs typeface="Calibri"/>
              </a:rPr>
              <a:t>Proposers</a:t>
            </a:r>
            <a:r>
              <a:rPr sz="2000" spc="-45" dirty="0">
                <a:latin typeface="Calibri"/>
                <a:cs typeface="Calibri"/>
              </a:rPr>
              <a:t> </a:t>
            </a:r>
            <a:r>
              <a:rPr sz="2000" dirty="0">
                <a:latin typeface="Calibri"/>
                <a:cs typeface="Calibri"/>
              </a:rPr>
              <a:t>in</a:t>
            </a:r>
            <a:r>
              <a:rPr sz="2000" spc="-55" dirty="0">
                <a:latin typeface="Calibri"/>
                <a:cs typeface="Calibri"/>
              </a:rPr>
              <a:t> </a:t>
            </a:r>
            <a:r>
              <a:rPr sz="2000" dirty="0">
                <a:latin typeface="Calibri"/>
                <a:cs typeface="Calibri"/>
              </a:rPr>
              <a:t>developing</a:t>
            </a:r>
            <a:r>
              <a:rPr sz="2000" spc="-65" dirty="0">
                <a:latin typeface="Calibri"/>
                <a:cs typeface="Calibri"/>
              </a:rPr>
              <a:t> </a:t>
            </a:r>
            <a:r>
              <a:rPr sz="2000" dirty="0">
                <a:latin typeface="Calibri"/>
                <a:cs typeface="Calibri"/>
              </a:rPr>
              <a:t>their</a:t>
            </a:r>
            <a:r>
              <a:rPr sz="2000" spc="-55" dirty="0">
                <a:latin typeface="Calibri"/>
                <a:cs typeface="Calibri"/>
              </a:rPr>
              <a:t> </a:t>
            </a:r>
            <a:r>
              <a:rPr sz="2000" spc="-10" dirty="0">
                <a:latin typeface="Calibri"/>
                <a:cs typeface="Calibri"/>
              </a:rPr>
              <a:t>proposals</a:t>
            </a:r>
            <a:endParaRPr sz="2000" dirty="0">
              <a:latin typeface="Calibri"/>
              <a:cs typeface="Calibri"/>
            </a:endParaRPr>
          </a:p>
          <a:p>
            <a:pPr marL="299085" indent="-286385">
              <a:lnSpc>
                <a:spcPct val="100000"/>
              </a:lnSpc>
              <a:spcBef>
                <a:spcPts val="480"/>
              </a:spcBef>
              <a:buFont typeface="Wingdings"/>
              <a:buChar char=""/>
              <a:tabLst>
                <a:tab pos="299085" algn="l"/>
              </a:tabLst>
            </a:pPr>
            <a:r>
              <a:rPr sz="2000" dirty="0">
                <a:latin typeface="Calibri"/>
                <a:cs typeface="Calibri"/>
              </a:rPr>
              <a:t>Address</a:t>
            </a:r>
            <a:r>
              <a:rPr sz="2000" spc="-60" dirty="0">
                <a:latin typeface="Calibri"/>
                <a:cs typeface="Calibri"/>
              </a:rPr>
              <a:t> </a:t>
            </a:r>
            <a:r>
              <a:rPr sz="2000" dirty="0">
                <a:latin typeface="Calibri"/>
                <a:cs typeface="Calibri"/>
              </a:rPr>
              <a:t>common</a:t>
            </a:r>
            <a:r>
              <a:rPr sz="2000" spc="-70" dirty="0">
                <a:latin typeface="Calibri"/>
                <a:cs typeface="Calibri"/>
              </a:rPr>
              <a:t> </a:t>
            </a:r>
            <a:r>
              <a:rPr sz="2000" dirty="0">
                <a:latin typeface="Calibri"/>
                <a:cs typeface="Calibri"/>
              </a:rPr>
              <a:t>issues</a:t>
            </a:r>
            <a:r>
              <a:rPr sz="2000" spc="-30" dirty="0">
                <a:latin typeface="Calibri"/>
                <a:cs typeface="Calibri"/>
              </a:rPr>
              <a:t> </a:t>
            </a:r>
            <a:r>
              <a:rPr sz="2000" dirty="0">
                <a:latin typeface="Calibri"/>
                <a:cs typeface="Calibri"/>
              </a:rPr>
              <a:t>that</a:t>
            </a:r>
            <a:r>
              <a:rPr sz="2000" spc="-55" dirty="0">
                <a:latin typeface="Calibri"/>
                <a:cs typeface="Calibri"/>
              </a:rPr>
              <a:t> </a:t>
            </a:r>
            <a:r>
              <a:rPr sz="2000" dirty="0">
                <a:latin typeface="Calibri"/>
                <a:cs typeface="Calibri"/>
              </a:rPr>
              <a:t>occur</a:t>
            </a:r>
            <a:r>
              <a:rPr sz="2000" spc="-65" dirty="0">
                <a:latin typeface="Calibri"/>
                <a:cs typeface="Calibri"/>
              </a:rPr>
              <a:t> </a:t>
            </a:r>
            <a:r>
              <a:rPr sz="2000" dirty="0">
                <a:latin typeface="Calibri"/>
                <a:cs typeface="Calibri"/>
              </a:rPr>
              <a:t>when</a:t>
            </a:r>
            <a:r>
              <a:rPr sz="2000" spc="-70" dirty="0">
                <a:latin typeface="Calibri"/>
                <a:cs typeface="Calibri"/>
              </a:rPr>
              <a:t> </a:t>
            </a:r>
            <a:r>
              <a:rPr sz="2000" dirty="0">
                <a:latin typeface="Calibri"/>
                <a:cs typeface="Calibri"/>
              </a:rPr>
              <a:t>submitting</a:t>
            </a:r>
            <a:r>
              <a:rPr sz="2000" spc="-50" dirty="0">
                <a:latin typeface="Calibri"/>
                <a:cs typeface="Calibri"/>
              </a:rPr>
              <a:t> </a:t>
            </a:r>
            <a:r>
              <a:rPr sz="2000" spc="-10" dirty="0">
                <a:latin typeface="Calibri"/>
                <a:cs typeface="Calibri"/>
              </a:rPr>
              <a:t>proposals</a:t>
            </a:r>
            <a:endParaRPr sz="2000" dirty="0">
              <a:latin typeface="Calibri"/>
              <a:cs typeface="Calibri"/>
            </a:endParaRPr>
          </a:p>
          <a:p>
            <a:pPr marL="299085" marR="5080" indent="-286385">
              <a:lnSpc>
                <a:spcPct val="100000"/>
              </a:lnSpc>
              <a:spcBef>
                <a:spcPts val="475"/>
              </a:spcBef>
              <a:buFont typeface="Wingdings"/>
              <a:buChar char=""/>
              <a:tabLst>
                <a:tab pos="299085" algn="l"/>
              </a:tabLst>
            </a:pPr>
            <a:r>
              <a:rPr sz="2000" dirty="0">
                <a:latin typeface="Calibri"/>
                <a:cs typeface="Calibri"/>
              </a:rPr>
              <a:t>Allow</a:t>
            </a:r>
            <a:r>
              <a:rPr sz="2000" spc="310" dirty="0">
                <a:latin typeface="Calibri"/>
                <a:cs typeface="Calibri"/>
              </a:rPr>
              <a:t> </a:t>
            </a:r>
            <a:r>
              <a:rPr sz="2000" dirty="0">
                <a:latin typeface="Calibri"/>
                <a:cs typeface="Calibri"/>
              </a:rPr>
              <a:t>for</a:t>
            </a:r>
            <a:r>
              <a:rPr sz="2000" spc="305" dirty="0">
                <a:latin typeface="Calibri"/>
                <a:cs typeface="Calibri"/>
              </a:rPr>
              <a:t> </a:t>
            </a:r>
            <a:r>
              <a:rPr sz="2000" dirty="0">
                <a:latin typeface="Calibri"/>
                <a:cs typeface="Calibri"/>
              </a:rPr>
              <a:t>questions</a:t>
            </a:r>
            <a:r>
              <a:rPr sz="2000" spc="310" dirty="0">
                <a:latin typeface="Calibri"/>
                <a:cs typeface="Calibri"/>
              </a:rPr>
              <a:t> </a:t>
            </a:r>
            <a:r>
              <a:rPr sz="2000" dirty="0">
                <a:latin typeface="Calibri"/>
                <a:cs typeface="Calibri"/>
              </a:rPr>
              <a:t>from</a:t>
            </a:r>
            <a:r>
              <a:rPr sz="2000" spc="310" dirty="0">
                <a:latin typeface="Calibri"/>
                <a:cs typeface="Calibri"/>
              </a:rPr>
              <a:t> </a:t>
            </a:r>
            <a:r>
              <a:rPr sz="2000" dirty="0">
                <a:latin typeface="Calibri"/>
                <a:cs typeface="Calibri"/>
              </a:rPr>
              <a:t>Proposers</a:t>
            </a:r>
            <a:r>
              <a:rPr sz="2000" spc="310" dirty="0">
                <a:latin typeface="Calibri"/>
                <a:cs typeface="Calibri"/>
              </a:rPr>
              <a:t> </a:t>
            </a:r>
            <a:r>
              <a:rPr sz="2000" dirty="0">
                <a:latin typeface="Calibri"/>
                <a:cs typeface="Calibri"/>
              </a:rPr>
              <a:t>regarding</a:t>
            </a:r>
            <a:r>
              <a:rPr sz="2000" spc="310" dirty="0">
                <a:latin typeface="Calibri"/>
                <a:cs typeface="Calibri"/>
              </a:rPr>
              <a:t> </a:t>
            </a:r>
            <a:r>
              <a:rPr sz="2000" dirty="0">
                <a:latin typeface="Calibri"/>
                <a:cs typeface="Calibri"/>
              </a:rPr>
              <a:t>the</a:t>
            </a:r>
            <a:r>
              <a:rPr sz="2000" spc="305" dirty="0">
                <a:latin typeface="Calibri"/>
                <a:cs typeface="Calibri"/>
              </a:rPr>
              <a:t> </a:t>
            </a:r>
            <a:r>
              <a:rPr sz="2000" dirty="0">
                <a:latin typeface="Calibri"/>
                <a:cs typeface="Calibri"/>
              </a:rPr>
              <a:t>RFP</a:t>
            </a:r>
            <a:r>
              <a:rPr sz="2000" spc="300" dirty="0">
                <a:latin typeface="Calibri"/>
                <a:cs typeface="Calibri"/>
              </a:rPr>
              <a:t> </a:t>
            </a:r>
            <a:r>
              <a:rPr sz="2000" dirty="0">
                <a:latin typeface="Calibri"/>
                <a:cs typeface="Calibri"/>
              </a:rPr>
              <a:t>and</a:t>
            </a:r>
            <a:r>
              <a:rPr sz="2000" spc="305" dirty="0">
                <a:latin typeface="Calibri"/>
                <a:cs typeface="Calibri"/>
              </a:rPr>
              <a:t> </a:t>
            </a:r>
            <a:r>
              <a:rPr sz="2000" spc="-10" dirty="0">
                <a:latin typeface="Calibri"/>
                <a:cs typeface="Calibri"/>
              </a:rPr>
              <a:t>associated </a:t>
            </a:r>
            <a:r>
              <a:rPr sz="2000" dirty="0">
                <a:latin typeface="Calibri"/>
                <a:cs typeface="Calibri"/>
              </a:rPr>
              <a:t>documents</a:t>
            </a:r>
            <a:r>
              <a:rPr sz="2000" spc="-70" dirty="0">
                <a:latin typeface="Calibri"/>
                <a:cs typeface="Calibri"/>
              </a:rPr>
              <a:t> </a:t>
            </a:r>
            <a:r>
              <a:rPr sz="2000" dirty="0">
                <a:latin typeface="Calibri"/>
                <a:cs typeface="Calibri"/>
              </a:rPr>
              <a:t>and/or</a:t>
            </a:r>
            <a:r>
              <a:rPr sz="2000" spc="-70" dirty="0">
                <a:latin typeface="Calibri"/>
                <a:cs typeface="Calibri"/>
              </a:rPr>
              <a:t> </a:t>
            </a:r>
            <a:r>
              <a:rPr sz="2000" spc="-10" dirty="0">
                <a:latin typeface="Calibri"/>
                <a:cs typeface="Calibri"/>
              </a:rPr>
              <a:t>process</a:t>
            </a:r>
            <a:r>
              <a:rPr lang="en-US" sz="2000" spc="-10" dirty="0">
                <a:latin typeface="Calibri"/>
                <a:cs typeface="Calibri"/>
              </a:rPr>
              <a:t>. </a:t>
            </a:r>
            <a:r>
              <a:rPr lang="en-US" spc="-10" dirty="0">
                <a:latin typeface="Segoe UI" panose="020B0502040204020203" pitchFamily="34" charset="0"/>
                <a:cs typeface="Calibri"/>
              </a:rPr>
              <a:t>N</a:t>
            </a:r>
            <a:r>
              <a:rPr lang="en-US" sz="1800" dirty="0">
                <a:effectLst/>
                <a:latin typeface="Segoe UI" panose="020B0502040204020203" pitchFamily="34" charset="0"/>
              </a:rPr>
              <a:t>ot all questions will be addressed during the conference but will be included in Addendum 2.</a:t>
            </a:r>
            <a:endParaRPr sz="20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6908" y="1606292"/>
            <a:ext cx="8140065" cy="4185285"/>
            <a:chOff x="406908" y="1606292"/>
            <a:chExt cx="8140065" cy="4185285"/>
          </a:xfrm>
        </p:grpSpPr>
        <p:pic>
          <p:nvPicPr>
            <p:cNvPr id="3" name="object 3"/>
            <p:cNvPicPr/>
            <p:nvPr/>
          </p:nvPicPr>
          <p:blipFill>
            <a:blip r:embed="rId2" cstate="print"/>
            <a:stretch>
              <a:fillRect/>
            </a:stretch>
          </p:blipFill>
          <p:spPr>
            <a:xfrm>
              <a:off x="521208" y="4829555"/>
              <a:ext cx="7936992" cy="961644"/>
            </a:xfrm>
            <a:prstGeom prst="rect">
              <a:avLst/>
            </a:prstGeom>
          </p:spPr>
        </p:pic>
        <p:sp>
          <p:nvSpPr>
            <p:cNvPr id="4" name="object 4"/>
            <p:cNvSpPr/>
            <p:nvPr/>
          </p:nvSpPr>
          <p:spPr>
            <a:xfrm>
              <a:off x="406908" y="1606292"/>
              <a:ext cx="8140065" cy="3956685"/>
            </a:xfrm>
            <a:custGeom>
              <a:avLst/>
              <a:gdLst/>
              <a:ahLst/>
              <a:cxnLst/>
              <a:rect l="l" t="t" r="r" b="b"/>
              <a:pathLst>
                <a:path w="8140065" h="3956685">
                  <a:moveTo>
                    <a:pt x="8047139" y="0"/>
                  </a:moveTo>
                  <a:lnTo>
                    <a:pt x="92544" y="0"/>
                  </a:lnTo>
                  <a:lnTo>
                    <a:pt x="56519" y="7273"/>
                  </a:lnTo>
                  <a:lnTo>
                    <a:pt x="27103" y="27108"/>
                  </a:lnTo>
                  <a:lnTo>
                    <a:pt x="7271" y="56524"/>
                  </a:lnTo>
                  <a:lnTo>
                    <a:pt x="0" y="92544"/>
                  </a:lnTo>
                  <a:lnTo>
                    <a:pt x="0" y="3863771"/>
                  </a:lnTo>
                  <a:lnTo>
                    <a:pt x="7271" y="3899789"/>
                  </a:lnTo>
                  <a:lnTo>
                    <a:pt x="27103" y="3929202"/>
                  </a:lnTo>
                  <a:lnTo>
                    <a:pt x="56519" y="3949032"/>
                  </a:lnTo>
                  <a:lnTo>
                    <a:pt x="92544" y="3956304"/>
                  </a:lnTo>
                  <a:lnTo>
                    <a:pt x="8047139" y="3956304"/>
                  </a:lnTo>
                  <a:lnTo>
                    <a:pt x="8083164" y="3949032"/>
                  </a:lnTo>
                  <a:lnTo>
                    <a:pt x="8112580" y="3929202"/>
                  </a:lnTo>
                  <a:lnTo>
                    <a:pt x="8132412" y="3899789"/>
                  </a:lnTo>
                  <a:lnTo>
                    <a:pt x="8139683" y="3863771"/>
                  </a:lnTo>
                  <a:lnTo>
                    <a:pt x="8139683" y="92544"/>
                  </a:lnTo>
                  <a:lnTo>
                    <a:pt x="8132412" y="56524"/>
                  </a:lnTo>
                  <a:lnTo>
                    <a:pt x="8112580" y="27108"/>
                  </a:lnTo>
                  <a:lnTo>
                    <a:pt x="8083164" y="7273"/>
                  </a:lnTo>
                  <a:lnTo>
                    <a:pt x="8047139" y="0"/>
                  </a:lnTo>
                  <a:close/>
                </a:path>
              </a:pathLst>
            </a:custGeom>
            <a:solidFill>
              <a:srgbClr val="EEECE1"/>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98744" rIns="0" bIns="0" rtlCol="0">
            <a:spAutoFit/>
          </a:bodyPr>
          <a:lstStyle/>
          <a:p>
            <a:pPr marL="105410">
              <a:lnSpc>
                <a:spcPct val="100000"/>
              </a:lnSpc>
              <a:spcBef>
                <a:spcPts val="95"/>
              </a:spcBef>
            </a:pPr>
            <a:r>
              <a:rPr spc="-10"/>
              <a:t>Director’s</a:t>
            </a:r>
            <a:r>
              <a:rPr spc="-75"/>
              <a:t> </a:t>
            </a:r>
            <a:r>
              <a:rPr spc="-10"/>
              <a:t>Remarks</a:t>
            </a:r>
          </a:p>
        </p:txBody>
      </p:sp>
      <p:sp>
        <p:nvSpPr>
          <p:cNvPr id="9" name="TextBox 8">
            <a:extLst>
              <a:ext uri="{FF2B5EF4-FFF2-40B4-BE49-F238E27FC236}">
                <a16:creationId xmlns:a16="http://schemas.microsoft.com/office/drawing/2014/main" id="{F4152807-EE7A-267F-94B4-D8F15EDEC247}"/>
              </a:ext>
            </a:extLst>
          </p:cNvPr>
          <p:cNvSpPr txBox="1"/>
          <p:nvPr/>
        </p:nvSpPr>
        <p:spPr>
          <a:xfrm>
            <a:off x="990600" y="2428726"/>
            <a:ext cx="5867400" cy="1569660"/>
          </a:xfrm>
          <a:prstGeom prst="rect">
            <a:avLst/>
          </a:prstGeom>
          <a:noFill/>
        </p:spPr>
        <p:txBody>
          <a:bodyPr wrap="square">
            <a:spAutoFit/>
          </a:bodyPr>
          <a:lstStyle/>
          <a:p>
            <a:pPr marL="0" indent="0" algn="just">
              <a:buNone/>
            </a:pPr>
            <a:r>
              <a:rPr lang="en-US" sz="2000" b="1">
                <a:solidFill>
                  <a:schemeClr val="accent1"/>
                </a:solidFill>
                <a:latin typeface="+mn-lt"/>
              </a:rPr>
              <a:t>Mario J. Pérez, MPH</a:t>
            </a:r>
          </a:p>
          <a:p>
            <a:pPr marL="0" indent="0" algn="just">
              <a:buNone/>
            </a:pPr>
            <a:r>
              <a:rPr lang="en-US" sz="2000" b="1">
                <a:solidFill>
                  <a:schemeClr val="accent1"/>
                </a:solidFill>
                <a:latin typeface="+mn-lt"/>
              </a:rPr>
              <a:t>Director</a:t>
            </a:r>
            <a:endParaRPr lang="en-US" sz="2000" b="1">
              <a:solidFill>
                <a:schemeClr val="accent1"/>
              </a:solidFill>
              <a:latin typeface="+mn-lt"/>
              <a:ea typeface="Calibri"/>
              <a:cs typeface="Calibri"/>
            </a:endParaRPr>
          </a:p>
          <a:p>
            <a:pPr marL="0" indent="0" algn="just">
              <a:buNone/>
            </a:pPr>
            <a:r>
              <a:rPr lang="en-US" sz="2000" b="1">
                <a:solidFill>
                  <a:schemeClr val="accent1"/>
                </a:solidFill>
                <a:latin typeface="+mn-lt"/>
              </a:rPr>
              <a:t>Division of HIV and STD Programs (DHSP)</a:t>
            </a:r>
          </a:p>
          <a:p>
            <a:pPr marL="0" indent="0" algn="just">
              <a:buNone/>
            </a:pPr>
            <a:r>
              <a:rPr lang="en-US" sz="2000" b="1">
                <a:solidFill>
                  <a:schemeClr val="accent1"/>
                </a:solidFill>
                <a:latin typeface="+mn-lt"/>
              </a:rPr>
              <a:t>County of Los Angeles Department of Public Health</a:t>
            </a:r>
          </a:p>
          <a:p>
            <a:pPr marL="0" indent="0" algn="just">
              <a:buNone/>
            </a:pPr>
            <a:endParaRPr lang="en-US" sz="160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955292"/>
            <a:ext cx="9145270" cy="3944620"/>
            <a:chOff x="0" y="1955292"/>
            <a:chExt cx="9145270" cy="3944620"/>
          </a:xfrm>
        </p:grpSpPr>
        <p:pic>
          <p:nvPicPr>
            <p:cNvPr id="3" name="object 3"/>
            <p:cNvPicPr/>
            <p:nvPr/>
          </p:nvPicPr>
          <p:blipFill>
            <a:blip r:embed="rId2" cstate="print"/>
            <a:stretch>
              <a:fillRect/>
            </a:stretch>
          </p:blipFill>
          <p:spPr>
            <a:xfrm>
              <a:off x="0" y="1955292"/>
              <a:ext cx="9142476" cy="102108"/>
            </a:xfrm>
            <a:prstGeom prst="rect">
              <a:avLst/>
            </a:prstGeom>
          </p:spPr>
        </p:pic>
        <p:pic>
          <p:nvPicPr>
            <p:cNvPr id="4" name="object 4"/>
            <p:cNvPicPr/>
            <p:nvPr/>
          </p:nvPicPr>
          <p:blipFill>
            <a:blip r:embed="rId3" cstate="print"/>
            <a:stretch>
              <a:fillRect/>
            </a:stretch>
          </p:blipFill>
          <p:spPr>
            <a:xfrm>
              <a:off x="0" y="1955292"/>
              <a:ext cx="9144000" cy="3944112"/>
            </a:xfrm>
            <a:prstGeom prst="rect">
              <a:avLst/>
            </a:prstGeom>
          </p:spPr>
        </p:pic>
        <p:pic>
          <p:nvPicPr>
            <p:cNvPr id="5" name="object 5"/>
            <p:cNvPicPr/>
            <p:nvPr/>
          </p:nvPicPr>
          <p:blipFill>
            <a:blip r:embed="rId4" cstate="print"/>
            <a:stretch>
              <a:fillRect/>
            </a:stretch>
          </p:blipFill>
          <p:spPr>
            <a:xfrm>
              <a:off x="6454140" y="2526792"/>
              <a:ext cx="2689860" cy="3265931"/>
            </a:xfrm>
            <a:prstGeom prst="rect">
              <a:avLst/>
            </a:prstGeom>
          </p:spPr>
        </p:pic>
        <p:sp>
          <p:nvSpPr>
            <p:cNvPr id="6" name="object 6"/>
            <p:cNvSpPr/>
            <p:nvPr/>
          </p:nvSpPr>
          <p:spPr>
            <a:xfrm>
              <a:off x="762" y="2045208"/>
              <a:ext cx="9142730" cy="26034"/>
            </a:xfrm>
            <a:custGeom>
              <a:avLst/>
              <a:gdLst/>
              <a:ahLst/>
              <a:cxnLst/>
              <a:rect l="l" t="t" r="r" b="b"/>
              <a:pathLst>
                <a:path w="9142730" h="26035">
                  <a:moveTo>
                    <a:pt x="0" y="25907"/>
                  </a:moveTo>
                  <a:lnTo>
                    <a:pt x="9142412" y="25907"/>
                  </a:lnTo>
                  <a:lnTo>
                    <a:pt x="9142412" y="0"/>
                  </a:lnTo>
                  <a:lnTo>
                    <a:pt x="0" y="0"/>
                  </a:lnTo>
                  <a:lnTo>
                    <a:pt x="0" y="25907"/>
                  </a:lnTo>
                  <a:close/>
                </a:path>
              </a:pathLst>
            </a:custGeom>
            <a:solidFill>
              <a:srgbClr val="EEB111"/>
            </a:solidFill>
          </p:spPr>
          <p:txBody>
            <a:bodyPr wrap="square" lIns="0" tIns="0" rIns="0" bIns="0" rtlCol="0"/>
            <a:lstStyle/>
            <a:p>
              <a:endParaRPr/>
            </a:p>
          </p:txBody>
        </p:sp>
        <p:sp>
          <p:nvSpPr>
            <p:cNvPr id="7" name="object 7"/>
            <p:cNvSpPr/>
            <p:nvPr/>
          </p:nvSpPr>
          <p:spPr>
            <a:xfrm>
              <a:off x="2286" y="5692901"/>
              <a:ext cx="9142730" cy="0"/>
            </a:xfrm>
            <a:custGeom>
              <a:avLst/>
              <a:gdLst/>
              <a:ahLst/>
              <a:cxnLst/>
              <a:rect l="l" t="t" r="r" b="b"/>
              <a:pathLst>
                <a:path w="9142730">
                  <a:moveTo>
                    <a:pt x="0" y="0"/>
                  </a:moveTo>
                  <a:lnTo>
                    <a:pt x="9142412" y="0"/>
                  </a:lnTo>
                </a:path>
              </a:pathLst>
            </a:custGeom>
            <a:ln w="25908">
              <a:solidFill>
                <a:srgbClr val="EEB111"/>
              </a:solidFill>
            </a:ln>
          </p:spPr>
          <p:txBody>
            <a:bodyPr wrap="square" lIns="0" tIns="0" rIns="0" bIns="0" rtlCol="0"/>
            <a:lstStyle/>
            <a:p>
              <a:endParaRPr/>
            </a:p>
          </p:txBody>
        </p:sp>
      </p:grpSp>
      <p:sp>
        <p:nvSpPr>
          <p:cNvPr id="8" name="object 8"/>
          <p:cNvSpPr txBox="1"/>
          <p:nvPr/>
        </p:nvSpPr>
        <p:spPr>
          <a:xfrm>
            <a:off x="292862" y="2061051"/>
            <a:ext cx="8698738" cy="5264903"/>
          </a:xfrm>
          <a:prstGeom prst="rect">
            <a:avLst/>
          </a:prstGeom>
        </p:spPr>
        <p:txBody>
          <a:bodyPr vert="horz" wrap="square" lIns="0" tIns="12065" rIns="0" bIns="0" rtlCol="0">
            <a:spAutoFit/>
          </a:bodyPr>
          <a:lstStyle/>
          <a:p>
            <a:pPr marL="12700" marR="5080" algn="just">
              <a:lnSpc>
                <a:spcPct val="100000"/>
              </a:lnSpc>
            </a:pPr>
            <a:r>
              <a:rPr lang="en-US" sz="1900" dirty="0">
                <a:solidFill>
                  <a:srgbClr val="F2F2F2"/>
                </a:solidFill>
                <a:latin typeface="Calibri"/>
                <a:cs typeface="Calibri"/>
              </a:rPr>
              <a:t>To</a:t>
            </a:r>
            <a:r>
              <a:rPr lang="en-US" sz="1900" spc="114" dirty="0">
                <a:solidFill>
                  <a:srgbClr val="F2F2F2"/>
                </a:solidFill>
                <a:latin typeface="Calibri"/>
                <a:cs typeface="Calibri"/>
              </a:rPr>
              <a:t> </a:t>
            </a:r>
            <a:r>
              <a:rPr lang="en-US" sz="1900" dirty="0">
                <a:solidFill>
                  <a:srgbClr val="F2F2F2"/>
                </a:solidFill>
                <a:latin typeface="Calibri"/>
                <a:cs typeface="Calibri"/>
              </a:rPr>
              <a:t>solicit</a:t>
            </a:r>
            <a:r>
              <a:rPr lang="en-US" sz="1900" spc="135" dirty="0">
                <a:solidFill>
                  <a:srgbClr val="F2F2F2"/>
                </a:solidFill>
                <a:latin typeface="Calibri"/>
                <a:cs typeface="Calibri"/>
              </a:rPr>
              <a:t> </a:t>
            </a:r>
            <a:r>
              <a:rPr lang="en-US" sz="1900" dirty="0">
                <a:solidFill>
                  <a:srgbClr val="F2F2F2"/>
                </a:solidFill>
                <a:latin typeface="Calibri"/>
                <a:cs typeface="Calibri"/>
              </a:rPr>
              <a:t>proposals</a:t>
            </a:r>
            <a:r>
              <a:rPr lang="en-US" sz="1900" spc="130" dirty="0">
                <a:solidFill>
                  <a:srgbClr val="F2F2F2"/>
                </a:solidFill>
                <a:latin typeface="Calibri"/>
                <a:cs typeface="Calibri"/>
              </a:rPr>
              <a:t> </a:t>
            </a:r>
            <a:r>
              <a:rPr lang="en-US" sz="1900" dirty="0">
                <a:solidFill>
                  <a:srgbClr val="F2F2F2"/>
                </a:solidFill>
                <a:latin typeface="Calibri"/>
                <a:cs typeface="Calibri"/>
              </a:rPr>
              <a:t>from</a:t>
            </a:r>
            <a:r>
              <a:rPr lang="en-US" sz="1900" spc="130" dirty="0">
                <a:solidFill>
                  <a:srgbClr val="F2F2F2"/>
                </a:solidFill>
                <a:latin typeface="Calibri"/>
                <a:cs typeface="Calibri"/>
              </a:rPr>
              <a:t> </a:t>
            </a:r>
            <a:r>
              <a:rPr lang="en-US" sz="1900" dirty="0">
                <a:solidFill>
                  <a:srgbClr val="F2F2F2"/>
                </a:solidFill>
                <a:latin typeface="Calibri"/>
                <a:cs typeface="Calibri"/>
              </a:rPr>
              <a:t>interested</a:t>
            </a:r>
            <a:r>
              <a:rPr lang="en-US" sz="1900" spc="135" dirty="0">
                <a:solidFill>
                  <a:srgbClr val="F2F2F2"/>
                </a:solidFill>
                <a:latin typeface="Calibri"/>
                <a:cs typeface="Calibri"/>
              </a:rPr>
              <a:t> </a:t>
            </a:r>
            <a:r>
              <a:rPr lang="en-US" sz="1900" dirty="0">
                <a:solidFill>
                  <a:srgbClr val="F2F2F2"/>
                </a:solidFill>
                <a:latin typeface="Calibri"/>
                <a:cs typeface="Calibri"/>
              </a:rPr>
              <a:t>and</a:t>
            </a:r>
            <a:r>
              <a:rPr lang="en-US" sz="1900" spc="130" dirty="0">
                <a:solidFill>
                  <a:srgbClr val="F2F2F2"/>
                </a:solidFill>
                <a:latin typeface="Calibri"/>
                <a:cs typeface="Calibri"/>
              </a:rPr>
              <a:t> </a:t>
            </a:r>
            <a:r>
              <a:rPr lang="en-US" sz="1900" dirty="0">
                <a:solidFill>
                  <a:srgbClr val="F2F2F2"/>
                </a:solidFill>
                <a:latin typeface="Calibri"/>
                <a:cs typeface="Calibri"/>
              </a:rPr>
              <a:t>qualified</a:t>
            </a:r>
            <a:r>
              <a:rPr lang="en-US" sz="1900" spc="135" dirty="0">
                <a:solidFill>
                  <a:srgbClr val="F2F2F2"/>
                </a:solidFill>
                <a:latin typeface="Calibri"/>
                <a:cs typeface="Calibri"/>
              </a:rPr>
              <a:t> </a:t>
            </a:r>
            <a:r>
              <a:rPr lang="en-US" sz="1900" dirty="0">
                <a:solidFill>
                  <a:srgbClr val="F2F2F2"/>
                </a:solidFill>
                <a:latin typeface="Calibri"/>
                <a:cs typeface="Calibri"/>
              </a:rPr>
              <a:t>Proposers</a:t>
            </a:r>
            <a:r>
              <a:rPr lang="en-US" sz="1900" spc="130" dirty="0">
                <a:solidFill>
                  <a:srgbClr val="F2F2F2"/>
                </a:solidFill>
                <a:latin typeface="Calibri"/>
                <a:cs typeface="Calibri"/>
              </a:rPr>
              <a:t> </a:t>
            </a:r>
            <a:r>
              <a:rPr lang="en-US" sz="1900" dirty="0">
                <a:solidFill>
                  <a:srgbClr val="F2F2F2"/>
                </a:solidFill>
                <a:latin typeface="Calibri"/>
                <a:cs typeface="Calibri"/>
              </a:rPr>
              <a:t>throughout</a:t>
            </a:r>
            <a:r>
              <a:rPr lang="en-US" sz="1900" spc="135" dirty="0">
                <a:solidFill>
                  <a:srgbClr val="F2F2F2"/>
                </a:solidFill>
                <a:latin typeface="Calibri"/>
                <a:cs typeface="Calibri"/>
              </a:rPr>
              <a:t> </a:t>
            </a:r>
          </a:p>
          <a:p>
            <a:pPr marL="12700" marR="5080" algn="just">
              <a:lnSpc>
                <a:spcPct val="100000"/>
              </a:lnSpc>
            </a:pPr>
            <a:r>
              <a:rPr lang="en-US" sz="1900" dirty="0">
                <a:solidFill>
                  <a:srgbClr val="F2F2F2"/>
                </a:solidFill>
                <a:latin typeface="Calibri"/>
                <a:cs typeface="Calibri"/>
              </a:rPr>
              <a:t>Los</a:t>
            </a:r>
            <a:r>
              <a:rPr lang="en-US" sz="1900" spc="135" dirty="0">
                <a:solidFill>
                  <a:srgbClr val="F2F2F2"/>
                </a:solidFill>
                <a:latin typeface="Calibri"/>
                <a:cs typeface="Calibri"/>
              </a:rPr>
              <a:t> </a:t>
            </a:r>
            <a:r>
              <a:rPr lang="en-US" sz="1900" spc="-10" dirty="0">
                <a:solidFill>
                  <a:srgbClr val="F2F2F2"/>
                </a:solidFill>
                <a:latin typeface="Calibri"/>
                <a:cs typeface="Calibri"/>
              </a:rPr>
              <a:t>Angeles </a:t>
            </a:r>
            <a:r>
              <a:rPr lang="en-US" sz="1900" dirty="0">
                <a:solidFill>
                  <a:srgbClr val="F2F2F2"/>
                </a:solidFill>
                <a:latin typeface="Calibri"/>
                <a:cs typeface="Calibri"/>
              </a:rPr>
              <a:t>County</a:t>
            </a:r>
            <a:r>
              <a:rPr lang="en-US" sz="1900" spc="95" dirty="0">
                <a:solidFill>
                  <a:srgbClr val="F2F2F2"/>
                </a:solidFill>
                <a:latin typeface="Calibri"/>
                <a:cs typeface="Calibri"/>
              </a:rPr>
              <a:t> </a:t>
            </a:r>
            <a:r>
              <a:rPr lang="en-US" sz="1900" dirty="0">
                <a:solidFill>
                  <a:srgbClr val="F2F2F2"/>
                </a:solidFill>
                <a:latin typeface="Calibri"/>
                <a:cs typeface="Calibri"/>
              </a:rPr>
              <a:t>to</a:t>
            </a:r>
            <a:r>
              <a:rPr lang="en-US" sz="1900" spc="85" dirty="0">
                <a:solidFill>
                  <a:srgbClr val="F2F2F2"/>
                </a:solidFill>
                <a:latin typeface="Calibri"/>
                <a:cs typeface="Calibri"/>
              </a:rPr>
              <a:t> </a:t>
            </a:r>
            <a:r>
              <a:rPr lang="en-US" sz="1900" dirty="0">
                <a:solidFill>
                  <a:srgbClr val="F2F2F2"/>
                </a:solidFill>
                <a:latin typeface="Calibri"/>
                <a:cs typeface="Calibri"/>
              </a:rPr>
              <a:t>provide</a:t>
            </a:r>
            <a:r>
              <a:rPr lang="en-US" sz="1900" spc="95" dirty="0">
                <a:solidFill>
                  <a:srgbClr val="F2F2F2"/>
                </a:solidFill>
                <a:latin typeface="Calibri"/>
                <a:cs typeface="Calibri"/>
              </a:rPr>
              <a:t> Comprehensive HIV and STD Prevention Services</a:t>
            </a:r>
            <a:r>
              <a:rPr lang="en-US" sz="1900" spc="-10" dirty="0">
                <a:solidFill>
                  <a:srgbClr val="F2F2F2"/>
                </a:solidFill>
                <a:latin typeface="Calibri"/>
                <a:cs typeface="Calibri"/>
              </a:rPr>
              <a:t> </a:t>
            </a:r>
            <a:r>
              <a:rPr lang="en-US" sz="1900" dirty="0">
                <a:solidFill>
                  <a:srgbClr val="F2F2F2"/>
                </a:solidFill>
                <a:latin typeface="Calibri"/>
                <a:cs typeface="Calibri"/>
              </a:rPr>
              <a:t>comprised</a:t>
            </a:r>
            <a:r>
              <a:rPr lang="en-US" sz="1900" spc="-40" dirty="0">
                <a:solidFill>
                  <a:srgbClr val="F2F2F2"/>
                </a:solidFill>
                <a:latin typeface="Calibri"/>
                <a:cs typeface="Calibri"/>
              </a:rPr>
              <a:t> </a:t>
            </a:r>
            <a:r>
              <a:rPr lang="en-US" sz="1900" dirty="0">
                <a:solidFill>
                  <a:srgbClr val="F2F2F2"/>
                </a:solidFill>
                <a:latin typeface="Calibri"/>
                <a:cs typeface="Calibri"/>
              </a:rPr>
              <a:t>of</a:t>
            </a:r>
            <a:r>
              <a:rPr lang="en-US" sz="1900" spc="-40" dirty="0">
                <a:solidFill>
                  <a:srgbClr val="F2F2F2"/>
                </a:solidFill>
                <a:latin typeface="Calibri"/>
                <a:cs typeface="Calibri"/>
              </a:rPr>
              <a:t> 3</a:t>
            </a:r>
            <a:r>
              <a:rPr lang="en-US" sz="1900" spc="-55" dirty="0">
                <a:solidFill>
                  <a:srgbClr val="F2F2F2"/>
                </a:solidFill>
                <a:latin typeface="Calibri"/>
                <a:cs typeface="Calibri"/>
              </a:rPr>
              <a:t> </a:t>
            </a:r>
            <a:r>
              <a:rPr lang="en-US" sz="1900" spc="-10" dirty="0">
                <a:solidFill>
                  <a:srgbClr val="F2F2F2"/>
                </a:solidFill>
                <a:latin typeface="Calibri"/>
                <a:cs typeface="Calibri"/>
              </a:rPr>
              <a:t>categories:</a:t>
            </a:r>
          </a:p>
          <a:p>
            <a:pPr marL="12700" marR="5080" algn="just">
              <a:lnSpc>
                <a:spcPct val="100000"/>
              </a:lnSpc>
            </a:pPr>
            <a:endParaRPr lang="en-US" sz="1900" dirty="0">
              <a:latin typeface="Calibri"/>
              <a:cs typeface="Calibri"/>
            </a:endParaRPr>
          </a:p>
          <a:p>
            <a:pPr marL="1255713" marR="1311910" indent="-1243013" algn="just">
              <a:lnSpc>
                <a:spcPct val="100000"/>
              </a:lnSpc>
            </a:pPr>
            <a:r>
              <a:rPr lang="en-US" sz="1900" dirty="0">
                <a:solidFill>
                  <a:srgbClr val="F2F2F2"/>
                </a:solidFill>
                <a:latin typeface="+mn-lt"/>
                <a:cs typeface="Calibri"/>
              </a:rPr>
              <a:t>Category</a:t>
            </a:r>
            <a:r>
              <a:rPr lang="en-US" sz="1900" spc="-45" dirty="0">
                <a:solidFill>
                  <a:srgbClr val="F2F2F2"/>
                </a:solidFill>
                <a:latin typeface="+mn-lt"/>
                <a:cs typeface="Calibri"/>
              </a:rPr>
              <a:t> </a:t>
            </a:r>
            <a:r>
              <a:rPr lang="en-US" sz="1900" dirty="0">
                <a:solidFill>
                  <a:srgbClr val="F2F2F2"/>
                </a:solidFill>
                <a:latin typeface="+mn-lt"/>
                <a:cs typeface="Calibri"/>
              </a:rPr>
              <a:t>1:</a:t>
            </a:r>
            <a:r>
              <a:rPr lang="en-US" sz="1900" spc="-60" dirty="0">
                <a:solidFill>
                  <a:srgbClr val="F2F2F2"/>
                </a:solidFill>
                <a:latin typeface="+mn-lt"/>
                <a:cs typeface="Calibri"/>
              </a:rPr>
              <a:t> </a:t>
            </a:r>
            <a:r>
              <a:rPr lang="en-US" sz="1900" spc="-10" dirty="0">
                <a:solidFill>
                  <a:srgbClr val="F2F2F2"/>
                </a:solidFill>
                <a:latin typeface="+mn-lt"/>
                <a:cs typeface="Calibri"/>
              </a:rPr>
              <a:t> 	Comprehensive HIV and STD Testing, Screening and Treatment in Clinic Based Settings (Clinic-Based Prevention) Services</a:t>
            </a:r>
          </a:p>
          <a:p>
            <a:pPr marL="1255713" marR="1311910" indent="-1243013" algn="just">
              <a:lnSpc>
                <a:spcPct val="100000"/>
              </a:lnSpc>
            </a:pPr>
            <a:endParaRPr lang="en-US" sz="1900" spc="-10" dirty="0">
              <a:solidFill>
                <a:srgbClr val="F2F2F2"/>
              </a:solidFill>
              <a:latin typeface="+mn-lt"/>
              <a:cs typeface="Calibri"/>
            </a:endParaRPr>
          </a:p>
          <a:p>
            <a:pPr marL="1311275" marR="1311910" indent="-1298575" algn="just">
              <a:lnSpc>
                <a:spcPct val="100000"/>
              </a:lnSpc>
            </a:pPr>
            <a:r>
              <a:rPr lang="en-US" sz="1900" spc="-10" dirty="0">
                <a:solidFill>
                  <a:srgbClr val="F2F2F2"/>
                </a:solidFill>
                <a:latin typeface="+mn-lt"/>
                <a:cs typeface="Calibri"/>
              </a:rPr>
              <a:t>Category 2: 	HIV Testing and Linkage to HIV Treatment and  Linkage to STD Screening, and Treatment in Non-Clinic-Based Settings (Non-Clinic-Based Prevention Services)</a:t>
            </a:r>
          </a:p>
          <a:p>
            <a:pPr marL="1255713" marR="1311910" indent="-1243013" algn="just">
              <a:lnSpc>
                <a:spcPct val="100000"/>
              </a:lnSpc>
            </a:pPr>
            <a:endParaRPr lang="en-US" spc="310" dirty="0">
              <a:solidFill>
                <a:srgbClr val="F2F2F2"/>
              </a:solidFill>
              <a:latin typeface="+mn-lt"/>
              <a:cs typeface="Calibri"/>
            </a:endParaRPr>
          </a:p>
          <a:p>
            <a:pPr marL="1376363" marR="1311910" indent="-1363663" algn="just">
              <a:lnSpc>
                <a:spcPct val="100000"/>
              </a:lnSpc>
            </a:pPr>
            <a:r>
              <a:rPr lang="en-US" sz="1900" dirty="0">
                <a:solidFill>
                  <a:srgbClr val="F2F2F2"/>
                </a:solidFill>
                <a:latin typeface="+mn-lt"/>
                <a:cs typeface="Calibri"/>
              </a:rPr>
              <a:t>Category</a:t>
            </a:r>
            <a:r>
              <a:rPr lang="en-US" sz="1900" spc="-35" dirty="0">
                <a:solidFill>
                  <a:srgbClr val="F2F2F2"/>
                </a:solidFill>
                <a:latin typeface="+mn-lt"/>
                <a:cs typeface="Calibri"/>
              </a:rPr>
              <a:t> </a:t>
            </a:r>
            <a:r>
              <a:rPr lang="en-US" sz="1900" dirty="0">
                <a:solidFill>
                  <a:srgbClr val="F2F2F2"/>
                </a:solidFill>
                <a:latin typeface="+mn-lt"/>
                <a:cs typeface="Calibri"/>
              </a:rPr>
              <a:t>3:   High Impact Prevention Programs (HIPP)</a:t>
            </a:r>
          </a:p>
          <a:p>
            <a:pPr marL="1376363" marR="1311910" indent="-1363663" algn="just">
              <a:lnSpc>
                <a:spcPct val="100000"/>
              </a:lnSpc>
            </a:pPr>
            <a:endParaRPr lang="en-US" sz="1900" dirty="0">
              <a:solidFill>
                <a:srgbClr val="F2F2F2"/>
              </a:solidFill>
              <a:latin typeface="+mn-lt"/>
              <a:cs typeface="Calibri"/>
            </a:endParaRPr>
          </a:p>
          <a:p>
            <a:pPr marL="1376363" marR="1311910" indent="-1363663" algn="just">
              <a:lnSpc>
                <a:spcPct val="100000"/>
              </a:lnSpc>
            </a:pPr>
            <a:endParaRPr lang="en-US" sz="1900" dirty="0">
              <a:solidFill>
                <a:srgbClr val="F2F2F2"/>
              </a:solidFill>
              <a:latin typeface="+mn-lt"/>
              <a:cs typeface="Calibri"/>
            </a:endParaRPr>
          </a:p>
          <a:p>
            <a:pPr marL="12700" marR="1311910">
              <a:lnSpc>
                <a:spcPct val="100000"/>
              </a:lnSpc>
              <a:spcBef>
                <a:spcPts val="2280"/>
              </a:spcBef>
            </a:pPr>
            <a:endParaRPr lang="en-US" sz="1900" dirty="0">
              <a:solidFill>
                <a:srgbClr val="F2F2F2"/>
              </a:solidFill>
              <a:latin typeface="Calibri"/>
              <a:cs typeface="Calibri"/>
            </a:endParaRPr>
          </a:p>
          <a:p>
            <a:pPr marL="12700" marR="1311910">
              <a:lnSpc>
                <a:spcPct val="100000"/>
              </a:lnSpc>
              <a:spcBef>
                <a:spcPts val="2280"/>
              </a:spcBef>
            </a:pPr>
            <a:endParaRPr lang="en-US" sz="1900" dirty="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r>
              <a:rPr spc="-50"/>
              <a:t>6</a:t>
            </a:r>
          </a:p>
        </p:txBody>
      </p:sp>
      <p:sp>
        <p:nvSpPr>
          <p:cNvPr id="9" name="object 9"/>
          <p:cNvSpPr txBox="1">
            <a:spLocks noGrp="1"/>
          </p:cNvSpPr>
          <p:nvPr>
            <p:ph type="title"/>
          </p:nvPr>
        </p:nvSpPr>
        <p:spPr>
          <a:xfrm>
            <a:off x="218440" y="967219"/>
            <a:ext cx="5422900" cy="391160"/>
          </a:xfrm>
          <a:prstGeom prst="rect">
            <a:avLst/>
          </a:prstGeom>
        </p:spPr>
        <p:txBody>
          <a:bodyPr vert="horz" wrap="square" lIns="0" tIns="12700" rIns="0" bIns="0" rtlCol="0">
            <a:spAutoFit/>
          </a:bodyPr>
          <a:lstStyle/>
          <a:p>
            <a:pPr marL="12700">
              <a:lnSpc>
                <a:spcPct val="100000"/>
              </a:lnSpc>
              <a:spcBef>
                <a:spcPts val="100"/>
              </a:spcBef>
            </a:pPr>
            <a:r>
              <a:rPr sz="2400" spc="75"/>
              <a:t>Purpose</a:t>
            </a:r>
            <a:r>
              <a:rPr sz="2400" spc="280"/>
              <a:t> </a:t>
            </a:r>
            <a:r>
              <a:rPr sz="2400"/>
              <a:t>of</a:t>
            </a:r>
            <a:r>
              <a:rPr sz="2400" spc="240"/>
              <a:t> </a:t>
            </a:r>
            <a:r>
              <a:rPr sz="2400" spc="60"/>
              <a:t>Request</a:t>
            </a:r>
            <a:r>
              <a:rPr sz="2400" spc="290"/>
              <a:t> </a:t>
            </a:r>
            <a:r>
              <a:rPr sz="2400"/>
              <a:t>for</a:t>
            </a:r>
            <a:r>
              <a:rPr sz="2400" spc="254"/>
              <a:t> </a:t>
            </a:r>
            <a:r>
              <a:rPr sz="2400" spc="75"/>
              <a:t>Proposals</a:t>
            </a:r>
            <a:r>
              <a:rPr sz="2400" spc="254"/>
              <a:t> </a:t>
            </a:r>
            <a:r>
              <a:rPr sz="2400" spc="75"/>
              <a:t>(RFP)</a:t>
            </a:r>
            <a:endParaRPr sz="2400"/>
          </a:p>
        </p:txBody>
      </p:sp>
    </p:spTree>
    <p:extLst>
      <p:ext uri="{BB962C8B-B14F-4D97-AF65-F5344CB8AC3E}">
        <p14:creationId xmlns:p14="http://schemas.microsoft.com/office/powerpoint/2010/main" val="662973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b10560c-2f84-4f8b-9ac7-45bfa2c14ec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B6CA33CDE9ED4E936DAAC6D836FDDD" ma:contentTypeVersion="14" ma:contentTypeDescription="Create a new document." ma:contentTypeScope="" ma:versionID="68d412f30551cdc41b1b6d9df6988fb4">
  <xsd:schema xmlns:xsd="http://www.w3.org/2001/XMLSchema" xmlns:xs="http://www.w3.org/2001/XMLSchema" xmlns:p="http://schemas.microsoft.com/office/2006/metadata/properties" xmlns:ns3="1b10560c-2f84-4f8b-9ac7-45bfa2c14ecf" xmlns:ns4="43440193-aeef-4d50-b9ae-ece641105a92" targetNamespace="http://schemas.microsoft.com/office/2006/metadata/properties" ma:root="true" ma:fieldsID="a9cd0e259740fad375c2e41b1969e931" ns3:_="" ns4:_="">
    <xsd:import namespace="1b10560c-2f84-4f8b-9ac7-45bfa2c14ecf"/>
    <xsd:import namespace="43440193-aeef-4d50-b9ae-ece641105a9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0560c-2f84-4f8b-9ac7-45bfa2c14e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440193-aeef-4d50-b9ae-ece641105a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F3332F-BE43-4F1B-822A-75E79EED5953}">
  <ds:schemaRefs>
    <ds:schemaRef ds:uri="1b10560c-2f84-4f8b-9ac7-45bfa2c14ecf"/>
    <ds:schemaRef ds:uri="43440193-aeef-4d50-b9ae-ece641105a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61C64FC-77CB-4476-9106-16334B37FD65}">
  <ds:schemaRefs>
    <ds:schemaRef ds:uri="http://schemas.microsoft.com/sharepoint/v3/contenttype/forms"/>
  </ds:schemaRefs>
</ds:datastoreItem>
</file>

<file path=customXml/itemProps3.xml><?xml version="1.0" encoding="utf-8"?>
<ds:datastoreItem xmlns:ds="http://schemas.openxmlformats.org/officeDocument/2006/customXml" ds:itemID="{E200A6D2-AE3D-4FD5-9491-A66650E2D553}">
  <ds:schemaRefs>
    <ds:schemaRef ds:uri="1b10560c-2f84-4f8b-9ac7-45bfa2c14ecf"/>
    <ds:schemaRef ds:uri="43440193-aeef-4d50-b9ae-ece641105a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
  <TotalTime>32</TotalTime>
  <Words>3196</Words>
  <Application>Microsoft Office PowerPoint</Application>
  <PresentationFormat>On-screen Show (4:3)</PresentationFormat>
  <Paragraphs>390</Paragraphs>
  <Slides>46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Franklin Gothic Medium</vt:lpstr>
      <vt:lpstr>Gigi</vt:lpstr>
      <vt:lpstr>Segoe UI</vt:lpstr>
      <vt:lpstr>Times New Roman</vt:lpstr>
      <vt:lpstr>Wingdings</vt:lpstr>
      <vt:lpstr>Office Theme</vt:lpstr>
      <vt:lpstr>PowerPoint Presentation</vt:lpstr>
      <vt:lpstr>Welcome and Introductions</vt:lpstr>
      <vt:lpstr>Agenda</vt:lpstr>
      <vt:lpstr>Proposers’ Conference Housekeeping</vt:lpstr>
      <vt:lpstr>Addendum 1</vt:lpstr>
      <vt:lpstr>How to Submit Questions </vt:lpstr>
      <vt:lpstr>Proposers' Conference Overview</vt:lpstr>
      <vt:lpstr>Director’s Remarks</vt:lpstr>
      <vt:lpstr>Purpose of Request for Proposals (RFP)</vt:lpstr>
      <vt:lpstr>Comprehensive HIV and STD Prevention Services (Prevention Services)</vt:lpstr>
      <vt:lpstr>Available Annual Funding</vt:lpstr>
      <vt:lpstr>PowerPoint Presentation</vt:lpstr>
      <vt:lpstr>PowerPoint Presentation</vt:lpstr>
      <vt:lpstr>PowerPoint Presentation</vt:lpstr>
      <vt:lpstr>PowerPoint Presentation</vt:lpstr>
      <vt:lpstr>PowerPoint Presentation</vt:lpstr>
      <vt:lpstr>Ending the HIV Epidemic Indicators</vt:lpstr>
      <vt:lpstr>Current LA County STD Prevention and Control Strategies</vt:lpstr>
      <vt:lpstr>Overview of Services</vt:lpstr>
      <vt:lpstr>Category 1: Clinic-Based Prevention Services</vt:lpstr>
      <vt:lpstr>Category 1: Clinic-Based Prevention Services</vt:lpstr>
      <vt:lpstr>Clinic-Based Prevention Services Personnel </vt:lpstr>
      <vt:lpstr>Clinic-Based Prevention Services Personnel </vt:lpstr>
      <vt:lpstr>Category 2 - Non-Clinic-Based Prevention Services </vt:lpstr>
      <vt:lpstr>Category 2 - Non-Clinic-Based Prevention Services </vt:lpstr>
      <vt:lpstr>Category 3: High Impact Prevention Programs (HIPP)</vt:lpstr>
      <vt:lpstr>Category 3: High Impact Prevention Programs (HIPP)</vt:lpstr>
      <vt:lpstr>Category 3: High Impact Prevention Programs (HIPP)</vt:lpstr>
      <vt:lpstr>Overview of Program &amp; Technical Requirements</vt:lpstr>
      <vt:lpstr>Location of Services</vt:lpstr>
      <vt:lpstr>Location of Services</vt:lpstr>
      <vt:lpstr>Location of Services</vt:lpstr>
      <vt:lpstr>Health District Profiles</vt:lpstr>
      <vt:lpstr>Health District Profile Example</vt:lpstr>
      <vt:lpstr>Health Districts on the DHSP Website Health Districts: http://publichealth.lacounty.gov/dhsp/Mapping.htm</vt:lpstr>
      <vt:lpstr>Selection Process and Evaluation Criteria</vt:lpstr>
      <vt:lpstr>Proposal Submission Tips</vt:lpstr>
      <vt:lpstr>Applying for Service Category(ies)</vt:lpstr>
      <vt:lpstr>Common Proposal Submission Issues</vt:lpstr>
      <vt:lpstr>New Insurance Requirement for Contracts </vt:lpstr>
      <vt:lpstr>Selection Process and Evaluation Criteria</vt:lpstr>
      <vt:lpstr>Selection Process and Evaluation Criteria</vt:lpstr>
      <vt:lpstr>PowerPoint Presentation</vt:lpstr>
      <vt:lpstr>Proposal Deadline</vt:lpstr>
      <vt:lpstr>RFP Timeline - Next Events</vt:lpstr>
      <vt:lpstr>Conclusion</vt:lpstr>
    </vt:vector>
  </TitlesOfParts>
  <Company>County of Los Angeles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STD Prevention Services for Young African American and Latino Men who have Sex with Men - Request for Proposals #2015-xxx</dc:title>
  <dc:creator>Kevin A. Harvey</dc:creator>
  <cp:lastModifiedBy>Brenda Gonzalez Camacho</cp:lastModifiedBy>
  <cp:revision>8</cp:revision>
  <dcterms:created xsi:type="dcterms:W3CDTF">2024-10-31T18:44:30Z</dcterms:created>
  <dcterms:modified xsi:type="dcterms:W3CDTF">2024-12-17T15:49:30Z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2019-07-03T00:00:00Z</vt:filetime>
  </property>
  <property fmtid="{D5CDD505-2E9C-101B-9397-08002B2CF9AE}" pid="3" name="Creator">
    <vt:lpwstr>Acrobat PDFMaker 17 for PowerPoint</vt:lpwstr>
  </property>
  <property fmtid="{D5CDD505-2E9C-101B-9397-08002B2CF9AE}" pid="4" name="LastSaved">
    <vt:filetime>2024-10-31T00:00:00Z</vt:filetime>
  </property>
  <property fmtid="{D5CDD505-2E9C-101B-9397-08002B2CF9AE}" pid="5" name="Producer">
    <vt:lpwstr>Adobe PDF Library 15.0</vt:lpwstr>
  </property>
  <property fmtid="{D5CDD505-2E9C-101B-9397-08002B2CF9AE}" pid="6" name="ContentTypeId">
    <vt:lpwstr>0x010100FDB6CA33CDE9ED4E936DAAC6D836FDDD</vt:lpwstr>
  </property>
</Properties>
</file>